
<file path=[Content_Types].xml><?xml version="1.0" encoding="utf-8"?>
<Types xmlns="http://schemas.openxmlformats.org/package/2006/content-types">
  <Default Extension="glb" ContentType="model/gltf.binary"/>
  <Default Extension="jpeg" ContentType="image/jpeg"/>
  <Default Extension="jpg" ContentType="image/pn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20.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38.jp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53.jpg" ContentType="image/jpe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media/image73.jpg" ContentType="image/jpeg"/>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8" r:id="rId11"/>
    <p:sldId id="267" r:id="rId12"/>
    <p:sldId id="269" r:id="rId13"/>
    <p:sldId id="270" r:id="rId14"/>
    <p:sldId id="271" r:id="rId15"/>
    <p:sldId id="272" r:id="rId16"/>
    <p:sldId id="273" r:id="rId17"/>
    <p:sldId id="274" r:id="rId18"/>
    <p:sldId id="275" r:id="rId19"/>
    <p:sldId id="276" r:id="rId20"/>
    <p:sldId id="266" r:id="rId21"/>
    <p:sldId id="278" r:id="rId22"/>
    <p:sldId id="279" r:id="rId23"/>
    <p:sldId id="283" r:id="rId24"/>
    <p:sldId id="284" r:id="rId25"/>
    <p:sldId id="285" r:id="rId26"/>
    <p:sldId id="286" r:id="rId27"/>
    <p:sldId id="287" r:id="rId28"/>
    <p:sldId id="288" r:id="rId29"/>
    <p:sldId id="289" r:id="rId30"/>
    <p:sldId id="290" r:id="rId31"/>
    <p:sldId id="277" r:id="rId32"/>
    <p:sldId id="280" r:id="rId33"/>
    <p:sldId id="282"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7B45"/>
    <a:srgbClr val="192821"/>
    <a:srgbClr val="A3D0AF"/>
    <a:srgbClr val="F8C9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02" autoAdjust="0"/>
    <p:restoredTop sz="94660"/>
  </p:normalViewPr>
  <p:slideViewPr>
    <p:cSldViewPr snapToGrid="0">
      <p:cViewPr varScale="1">
        <p:scale>
          <a:sx n="74" d="100"/>
          <a:sy n="74" d="100"/>
        </p:scale>
        <p:origin x="72"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CB474A-C7C1-45C3-AC80-8A00EE1185D1}" type="datetimeFigureOut">
              <a:rPr lang="en-US" smtClean="0"/>
              <a:t>6/18/2025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F37EAF-45E0-4AC1-91C1-1CADA383A842}" type="slidenum">
              <a:rPr lang="en-US" smtClean="0"/>
              <a:t>‹#›</a:t>
            </a:fld>
            <a:endParaRPr lang="en-US"/>
          </a:p>
        </p:txBody>
      </p:sp>
    </p:spTree>
    <p:extLst>
      <p:ext uri="{BB962C8B-B14F-4D97-AF65-F5344CB8AC3E}">
        <p14:creationId xmlns:p14="http://schemas.microsoft.com/office/powerpoint/2010/main" val="1672500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F37EAF-45E0-4AC1-91C1-1CADA383A842}" type="slidenum">
              <a:rPr lang="en-US" smtClean="0"/>
              <a:t>3</a:t>
            </a:fld>
            <a:endParaRPr lang="en-US"/>
          </a:p>
        </p:txBody>
      </p:sp>
    </p:spTree>
    <p:extLst>
      <p:ext uri="{BB962C8B-B14F-4D97-AF65-F5344CB8AC3E}">
        <p14:creationId xmlns:p14="http://schemas.microsoft.com/office/powerpoint/2010/main" val="1358172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FD6E0-B19E-BDB4-16BD-718DC613E2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C9392-2D26-7B1C-B92C-EEC00C95F3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91C1FF-49C5-3DA0-8BD1-A02EBE1AAC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87A068-FE0B-556C-85C8-B60CF0A640F8}"/>
              </a:ext>
            </a:extLst>
          </p:cNvPr>
          <p:cNvSpPr>
            <a:spLocks noGrp="1"/>
          </p:cNvSpPr>
          <p:nvPr>
            <p:ph type="sldNum" sz="quarter" idx="5"/>
          </p:nvPr>
        </p:nvSpPr>
        <p:spPr/>
        <p:txBody>
          <a:bodyPr/>
          <a:lstStyle/>
          <a:p>
            <a:fld id="{4BF37EAF-45E0-4AC1-91C1-1CADA383A842}" type="slidenum">
              <a:rPr lang="en-US" smtClean="0"/>
              <a:t>12</a:t>
            </a:fld>
            <a:endParaRPr lang="en-US"/>
          </a:p>
        </p:txBody>
      </p:sp>
    </p:spTree>
    <p:extLst>
      <p:ext uri="{BB962C8B-B14F-4D97-AF65-F5344CB8AC3E}">
        <p14:creationId xmlns:p14="http://schemas.microsoft.com/office/powerpoint/2010/main" val="693729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9B37C-0CEC-5B18-3F7B-18700E2C40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418D83-75EB-06FD-82B6-D145F3352A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C9E6EF-8C94-621B-0573-F6FE08693E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71BADE-32D0-EA49-C45A-7DCE15EF3A50}"/>
              </a:ext>
            </a:extLst>
          </p:cNvPr>
          <p:cNvSpPr>
            <a:spLocks noGrp="1"/>
          </p:cNvSpPr>
          <p:nvPr>
            <p:ph type="sldNum" sz="quarter" idx="5"/>
          </p:nvPr>
        </p:nvSpPr>
        <p:spPr/>
        <p:txBody>
          <a:bodyPr/>
          <a:lstStyle/>
          <a:p>
            <a:fld id="{4BF37EAF-45E0-4AC1-91C1-1CADA383A842}" type="slidenum">
              <a:rPr lang="en-US" smtClean="0"/>
              <a:t>13</a:t>
            </a:fld>
            <a:endParaRPr lang="en-US"/>
          </a:p>
        </p:txBody>
      </p:sp>
    </p:spTree>
    <p:extLst>
      <p:ext uri="{BB962C8B-B14F-4D97-AF65-F5344CB8AC3E}">
        <p14:creationId xmlns:p14="http://schemas.microsoft.com/office/powerpoint/2010/main" val="1687472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227EA-271F-44E6-83FD-3C00A916BD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552811-9241-19E4-6303-A3DAEE1952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752220-19E5-8249-FAD0-CC9B756BEE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6AB15E-1EF7-D6F1-834D-1B1A93075D58}"/>
              </a:ext>
            </a:extLst>
          </p:cNvPr>
          <p:cNvSpPr>
            <a:spLocks noGrp="1"/>
          </p:cNvSpPr>
          <p:nvPr>
            <p:ph type="sldNum" sz="quarter" idx="5"/>
          </p:nvPr>
        </p:nvSpPr>
        <p:spPr/>
        <p:txBody>
          <a:bodyPr/>
          <a:lstStyle/>
          <a:p>
            <a:fld id="{4BF37EAF-45E0-4AC1-91C1-1CADA383A842}" type="slidenum">
              <a:rPr lang="en-US" smtClean="0"/>
              <a:t>14</a:t>
            </a:fld>
            <a:endParaRPr lang="en-US"/>
          </a:p>
        </p:txBody>
      </p:sp>
    </p:spTree>
    <p:extLst>
      <p:ext uri="{BB962C8B-B14F-4D97-AF65-F5344CB8AC3E}">
        <p14:creationId xmlns:p14="http://schemas.microsoft.com/office/powerpoint/2010/main" val="1326549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3539F-1580-ABFF-4B20-EF92CDC9E9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964D37-0C57-AF06-68AB-052DAE7114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25ED21-20A3-B908-240B-82934CA7BD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144417-D266-0769-2489-214DC5D5988C}"/>
              </a:ext>
            </a:extLst>
          </p:cNvPr>
          <p:cNvSpPr>
            <a:spLocks noGrp="1"/>
          </p:cNvSpPr>
          <p:nvPr>
            <p:ph type="sldNum" sz="quarter" idx="5"/>
          </p:nvPr>
        </p:nvSpPr>
        <p:spPr/>
        <p:txBody>
          <a:bodyPr/>
          <a:lstStyle/>
          <a:p>
            <a:fld id="{4BF37EAF-45E0-4AC1-91C1-1CADA383A842}" type="slidenum">
              <a:rPr lang="en-US" smtClean="0"/>
              <a:t>15</a:t>
            </a:fld>
            <a:endParaRPr lang="en-US"/>
          </a:p>
        </p:txBody>
      </p:sp>
    </p:spTree>
    <p:extLst>
      <p:ext uri="{BB962C8B-B14F-4D97-AF65-F5344CB8AC3E}">
        <p14:creationId xmlns:p14="http://schemas.microsoft.com/office/powerpoint/2010/main" val="83670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CCD81-504F-4E50-9819-C2C7DEDCDB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3F0705-2DCB-8178-2FEF-DFDF473F58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72C75-B74A-0264-3BD4-023C95B65D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18C4A73-4563-AD8A-2E4D-9687D1A6568E}"/>
              </a:ext>
            </a:extLst>
          </p:cNvPr>
          <p:cNvSpPr>
            <a:spLocks noGrp="1"/>
          </p:cNvSpPr>
          <p:nvPr>
            <p:ph type="sldNum" sz="quarter" idx="5"/>
          </p:nvPr>
        </p:nvSpPr>
        <p:spPr/>
        <p:txBody>
          <a:bodyPr/>
          <a:lstStyle/>
          <a:p>
            <a:fld id="{4BF37EAF-45E0-4AC1-91C1-1CADA383A842}" type="slidenum">
              <a:rPr lang="en-US" smtClean="0"/>
              <a:t>16</a:t>
            </a:fld>
            <a:endParaRPr lang="en-US"/>
          </a:p>
        </p:txBody>
      </p:sp>
    </p:spTree>
    <p:extLst>
      <p:ext uri="{BB962C8B-B14F-4D97-AF65-F5344CB8AC3E}">
        <p14:creationId xmlns:p14="http://schemas.microsoft.com/office/powerpoint/2010/main" val="914670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8F928-9E1B-05CD-E64E-D93CCFCEA4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39ABC6-56C5-99A4-52DC-6539E913A2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4E0019-D4C4-1AD5-EFAB-EF6A40EECF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2594EE-A383-6A5C-719C-42A588EB3272}"/>
              </a:ext>
            </a:extLst>
          </p:cNvPr>
          <p:cNvSpPr>
            <a:spLocks noGrp="1"/>
          </p:cNvSpPr>
          <p:nvPr>
            <p:ph type="sldNum" sz="quarter" idx="5"/>
          </p:nvPr>
        </p:nvSpPr>
        <p:spPr/>
        <p:txBody>
          <a:bodyPr/>
          <a:lstStyle/>
          <a:p>
            <a:fld id="{4BF37EAF-45E0-4AC1-91C1-1CADA383A842}" type="slidenum">
              <a:rPr lang="en-US" smtClean="0"/>
              <a:t>17</a:t>
            </a:fld>
            <a:endParaRPr lang="en-US"/>
          </a:p>
        </p:txBody>
      </p:sp>
    </p:spTree>
    <p:extLst>
      <p:ext uri="{BB962C8B-B14F-4D97-AF65-F5344CB8AC3E}">
        <p14:creationId xmlns:p14="http://schemas.microsoft.com/office/powerpoint/2010/main" val="1401822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A2B9B-AF00-06A9-07BD-C5BEAF2EB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19F419-BA07-984C-A976-7B586D706C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7DFD7-D690-B2CA-8CCF-F9ABEA3C2D1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9F5AF9-C59C-9F31-FEA6-973B435804DC}"/>
              </a:ext>
            </a:extLst>
          </p:cNvPr>
          <p:cNvSpPr>
            <a:spLocks noGrp="1"/>
          </p:cNvSpPr>
          <p:nvPr>
            <p:ph type="sldNum" sz="quarter" idx="5"/>
          </p:nvPr>
        </p:nvSpPr>
        <p:spPr/>
        <p:txBody>
          <a:bodyPr/>
          <a:lstStyle/>
          <a:p>
            <a:fld id="{4BF37EAF-45E0-4AC1-91C1-1CADA383A842}" type="slidenum">
              <a:rPr lang="en-US" smtClean="0"/>
              <a:t>18</a:t>
            </a:fld>
            <a:endParaRPr lang="en-US"/>
          </a:p>
        </p:txBody>
      </p:sp>
    </p:spTree>
    <p:extLst>
      <p:ext uri="{BB962C8B-B14F-4D97-AF65-F5344CB8AC3E}">
        <p14:creationId xmlns:p14="http://schemas.microsoft.com/office/powerpoint/2010/main" val="2185528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F859C-608F-B7B0-B840-7D159E8C2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CF973A-5163-81A5-11D5-228E1A7F54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5F15A-9EA3-7477-2D95-7B27358AA9C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658DA7-A3D0-5B66-059D-197B336E838B}"/>
              </a:ext>
            </a:extLst>
          </p:cNvPr>
          <p:cNvSpPr>
            <a:spLocks noGrp="1"/>
          </p:cNvSpPr>
          <p:nvPr>
            <p:ph type="sldNum" sz="quarter" idx="5"/>
          </p:nvPr>
        </p:nvSpPr>
        <p:spPr/>
        <p:txBody>
          <a:bodyPr/>
          <a:lstStyle/>
          <a:p>
            <a:fld id="{4BF37EAF-45E0-4AC1-91C1-1CADA383A842}" type="slidenum">
              <a:rPr lang="en-US" smtClean="0"/>
              <a:t>19</a:t>
            </a:fld>
            <a:endParaRPr lang="en-US"/>
          </a:p>
        </p:txBody>
      </p:sp>
    </p:spTree>
    <p:extLst>
      <p:ext uri="{BB962C8B-B14F-4D97-AF65-F5344CB8AC3E}">
        <p14:creationId xmlns:p14="http://schemas.microsoft.com/office/powerpoint/2010/main" val="2049813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C5B6C-C68E-479B-B20D-5CEF151E6F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E1416D-075C-4879-E7F7-AC7C78E76F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0ADDDE-FB06-FB0D-5AD1-FAE7133538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563E9F-1DD1-5ACC-D354-490B58A64AA3}"/>
              </a:ext>
            </a:extLst>
          </p:cNvPr>
          <p:cNvSpPr>
            <a:spLocks noGrp="1"/>
          </p:cNvSpPr>
          <p:nvPr>
            <p:ph type="sldNum" sz="quarter" idx="5"/>
          </p:nvPr>
        </p:nvSpPr>
        <p:spPr/>
        <p:txBody>
          <a:bodyPr/>
          <a:lstStyle/>
          <a:p>
            <a:fld id="{4BF37EAF-45E0-4AC1-91C1-1CADA383A842}" type="slidenum">
              <a:rPr lang="en-US" smtClean="0"/>
              <a:t>20</a:t>
            </a:fld>
            <a:endParaRPr lang="en-US"/>
          </a:p>
        </p:txBody>
      </p:sp>
    </p:spTree>
    <p:extLst>
      <p:ext uri="{BB962C8B-B14F-4D97-AF65-F5344CB8AC3E}">
        <p14:creationId xmlns:p14="http://schemas.microsoft.com/office/powerpoint/2010/main" val="2404998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85DCD-08E0-160C-318F-053BA34BF5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BBFA86-7652-8ECF-9538-FCAC7F52C6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594CAF-2EBB-9F33-B43A-ECDEEB030B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4B9E432-A011-A7A1-F1B9-E40AFF7C4C0B}"/>
              </a:ext>
            </a:extLst>
          </p:cNvPr>
          <p:cNvSpPr>
            <a:spLocks noGrp="1"/>
          </p:cNvSpPr>
          <p:nvPr>
            <p:ph type="sldNum" sz="quarter" idx="5"/>
          </p:nvPr>
        </p:nvSpPr>
        <p:spPr/>
        <p:txBody>
          <a:bodyPr/>
          <a:lstStyle/>
          <a:p>
            <a:fld id="{4BF37EAF-45E0-4AC1-91C1-1CADA383A842}" type="slidenum">
              <a:rPr lang="en-US" smtClean="0"/>
              <a:t>21</a:t>
            </a:fld>
            <a:endParaRPr lang="en-US"/>
          </a:p>
        </p:txBody>
      </p:sp>
    </p:spTree>
    <p:extLst>
      <p:ext uri="{BB962C8B-B14F-4D97-AF65-F5344CB8AC3E}">
        <p14:creationId xmlns:p14="http://schemas.microsoft.com/office/powerpoint/2010/main" val="3952872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98986-1D5F-B4AA-F6C3-5F54657320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BF10D7-1E35-393D-7B02-38D3B09727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E8D5B-8B3C-947B-8C58-6005CF313D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349030-B902-7969-0023-0BDAA798A6F3}"/>
              </a:ext>
            </a:extLst>
          </p:cNvPr>
          <p:cNvSpPr>
            <a:spLocks noGrp="1"/>
          </p:cNvSpPr>
          <p:nvPr>
            <p:ph type="sldNum" sz="quarter" idx="5"/>
          </p:nvPr>
        </p:nvSpPr>
        <p:spPr/>
        <p:txBody>
          <a:bodyPr/>
          <a:lstStyle/>
          <a:p>
            <a:fld id="{4BF37EAF-45E0-4AC1-91C1-1CADA383A842}" type="slidenum">
              <a:rPr lang="en-US" smtClean="0"/>
              <a:t>4</a:t>
            </a:fld>
            <a:endParaRPr lang="en-US"/>
          </a:p>
        </p:txBody>
      </p:sp>
    </p:spTree>
    <p:extLst>
      <p:ext uri="{BB962C8B-B14F-4D97-AF65-F5344CB8AC3E}">
        <p14:creationId xmlns:p14="http://schemas.microsoft.com/office/powerpoint/2010/main" val="1064942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4D3A-EF47-D6CC-1DA7-F25F5A4293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6B6173-E457-159B-362D-DE8636914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DD3A3D-6D11-44F4-B1D3-2F576512F3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8851B2-15FC-9BC6-5653-737E2C70D61B}"/>
              </a:ext>
            </a:extLst>
          </p:cNvPr>
          <p:cNvSpPr>
            <a:spLocks noGrp="1"/>
          </p:cNvSpPr>
          <p:nvPr>
            <p:ph type="sldNum" sz="quarter" idx="5"/>
          </p:nvPr>
        </p:nvSpPr>
        <p:spPr/>
        <p:txBody>
          <a:bodyPr/>
          <a:lstStyle/>
          <a:p>
            <a:fld id="{4BF37EAF-45E0-4AC1-91C1-1CADA383A842}" type="slidenum">
              <a:rPr lang="en-US" smtClean="0"/>
              <a:t>22</a:t>
            </a:fld>
            <a:endParaRPr lang="en-US"/>
          </a:p>
        </p:txBody>
      </p:sp>
    </p:spTree>
    <p:extLst>
      <p:ext uri="{BB962C8B-B14F-4D97-AF65-F5344CB8AC3E}">
        <p14:creationId xmlns:p14="http://schemas.microsoft.com/office/powerpoint/2010/main" val="39944470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62712-637D-3832-C089-E9C42C4F7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09DED-7795-8D81-555F-4E185D74A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FFC4D7-E6D4-1570-A010-B4A7882FE81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522082-1E8B-01FB-0EBA-2FED786E1D52}"/>
              </a:ext>
            </a:extLst>
          </p:cNvPr>
          <p:cNvSpPr>
            <a:spLocks noGrp="1"/>
          </p:cNvSpPr>
          <p:nvPr>
            <p:ph type="sldNum" sz="quarter" idx="5"/>
          </p:nvPr>
        </p:nvSpPr>
        <p:spPr/>
        <p:txBody>
          <a:bodyPr/>
          <a:lstStyle/>
          <a:p>
            <a:fld id="{4BF37EAF-45E0-4AC1-91C1-1CADA383A842}" type="slidenum">
              <a:rPr lang="en-US" smtClean="0"/>
              <a:t>23</a:t>
            </a:fld>
            <a:endParaRPr lang="en-US"/>
          </a:p>
        </p:txBody>
      </p:sp>
    </p:spTree>
    <p:extLst>
      <p:ext uri="{BB962C8B-B14F-4D97-AF65-F5344CB8AC3E}">
        <p14:creationId xmlns:p14="http://schemas.microsoft.com/office/powerpoint/2010/main" val="2620694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AC9BC-6BC3-9590-EB70-362CFB67D6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C54766-9A76-EFAB-F5E6-2EC8B4E9D6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5209A7-7C95-BC08-BF06-4DBC58FCD1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1EF1D6-2086-C231-D7BF-3292ECF2FC6F}"/>
              </a:ext>
            </a:extLst>
          </p:cNvPr>
          <p:cNvSpPr>
            <a:spLocks noGrp="1"/>
          </p:cNvSpPr>
          <p:nvPr>
            <p:ph type="sldNum" sz="quarter" idx="5"/>
          </p:nvPr>
        </p:nvSpPr>
        <p:spPr/>
        <p:txBody>
          <a:bodyPr/>
          <a:lstStyle/>
          <a:p>
            <a:fld id="{4BF37EAF-45E0-4AC1-91C1-1CADA383A842}" type="slidenum">
              <a:rPr lang="en-US" smtClean="0"/>
              <a:t>24</a:t>
            </a:fld>
            <a:endParaRPr lang="en-US"/>
          </a:p>
        </p:txBody>
      </p:sp>
    </p:spTree>
    <p:extLst>
      <p:ext uri="{BB962C8B-B14F-4D97-AF65-F5344CB8AC3E}">
        <p14:creationId xmlns:p14="http://schemas.microsoft.com/office/powerpoint/2010/main" val="437315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CB8E5-B8C8-E7D2-D5E2-7480D436CE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47EED-F1F1-9F9A-58C1-E4AC6F08DA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9E3154-6CD2-8DDF-6FBF-F42FC61A59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2435D0-8640-32FD-89DB-62E9EA0D50DA}"/>
              </a:ext>
            </a:extLst>
          </p:cNvPr>
          <p:cNvSpPr>
            <a:spLocks noGrp="1"/>
          </p:cNvSpPr>
          <p:nvPr>
            <p:ph type="sldNum" sz="quarter" idx="5"/>
          </p:nvPr>
        </p:nvSpPr>
        <p:spPr/>
        <p:txBody>
          <a:bodyPr/>
          <a:lstStyle/>
          <a:p>
            <a:fld id="{4BF37EAF-45E0-4AC1-91C1-1CADA383A842}" type="slidenum">
              <a:rPr lang="en-US" smtClean="0"/>
              <a:t>25</a:t>
            </a:fld>
            <a:endParaRPr lang="en-US"/>
          </a:p>
        </p:txBody>
      </p:sp>
    </p:spTree>
    <p:extLst>
      <p:ext uri="{BB962C8B-B14F-4D97-AF65-F5344CB8AC3E}">
        <p14:creationId xmlns:p14="http://schemas.microsoft.com/office/powerpoint/2010/main" val="1525598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9A683-5515-BBD6-E493-4F689B2655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1BAB60-830E-491C-2682-8C5305ADDB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B74F81-12B6-4842-065A-301BB32487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BEB32B-D380-7906-BD07-956042CC70F6}"/>
              </a:ext>
            </a:extLst>
          </p:cNvPr>
          <p:cNvSpPr>
            <a:spLocks noGrp="1"/>
          </p:cNvSpPr>
          <p:nvPr>
            <p:ph type="sldNum" sz="quarter" idx="5"/>
          </p:nvPr>
        </p:nvSpPr>
        <p:spPr/>
        <p:txBody>
          <a:bodyPr/>
          <a:lstStyle/>
          <a:p>
            <a:fld id="{4BF37EAF-45E0-4AC1-91C1-1CADA383A842}" type="slidenum">
              <a:rPr lang="en-US" smtClean="0"/>
              <a:t>26</a:t>
            </a:fld>
            <a:endParaRPr lang="en-US"/>
          </a:p>
        </p:txBody>
      </p:sp>
    </p:spTree>
    <p:extLst>
      <p:ext uri="{BB962C8B-B14F-4D97-AF65-F5344CB8AC3E}">
        <p14:creationId xmlns:p14="http://schemas.microsoft.com/office/powerpoint/2010/main" val="1421235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46ECA-890B-29F8-FBEC-A6F6886263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6138F0-420E-2CD3-3A4A-DC3C2C0F76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68FA9C-47BE-194A-5C50-C85A6EFD93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894A3F-0ED9-9A69-1363-5B727F36F3D5}"/>
              </a:ext>
            </a:extLst>
          </p:cNvPr>
          <p:cNvSpPr>
            <a:spLocks noGrp="1"/>
          </p:cNvSpPr>
          <p:nvPr>
            <p:ph type="sldNum" sz="quarter" idx="5"/>
          </p:nvPr>
        </p:nvSpPr>
        <p:spPr/>
        <p:txBody>
          <a:bodyPr/>
          <a:lstStyle/>
          <a:p>
            <a:fld id="{4BF37EAF-45E0-4AC1-91C1-1CADA383A842}" type="slidenum">
              <a:rPr lang="en-US" smtClean="0"/>
              <a:t>27</a:t>
            </a:fld>
            <a:endParaRPr lang="en-US"/>
          </a:p>
        </p:txBody>
      </p:sp>
    </p:spTree>
    <p:extLst>
      <p:ext uri="{BB962C8B-B14F-4D97-AF65-F5344CB8AC3E}">
        <p14:creationId xmlns:p14="http://schemas.microsoft.com/office/powerpoint/2010/main" val="173009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11856-7BEE-37F7-E611-4DCF345A0B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E6F7D2-4CA1-C1CB-B32A-EC5D48386E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CCEF2B-F5B6-8156-D827-14194C6154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4F7AFD-94B7-EFC3-8C96-CF571C5E7E5C}"/>
              </a:ext>
            </a:extLst>
          </p:cNvPr>
          <p:cNvSpPr>
            <a:spLocks noGrp="1"/>
          </p:cNvSpPr>
          <p:nvPr>
            <p:ph type="sldNum" sz="quarter" idx="5"/>
          </p:nvPr>
        </p:nvSpPr>
        <p:spPr/>
        <p:txBody>
          <a:bodyPr/>
          <a:lstStyle/>
          <a:p>
            <a:fld id="{4BF37EAF-45E0-4AC1-91C1-1CADA383A842}" type="slidenum">
              <a:rPr lang="en-US" smtClean="0"/>
              <a:t>28</a:t>
            </a:fld>
            <a:endParaRPr lang="en-US"/>
          </a:p>
        </p:txBody>
      </p:sp>
    </p:spTree>
    <p:extLst>
      <p:ext uri="{BB962C8B-B14F-4D97-AF65-F5344CB8AC3E}">
        <p14:creationId xmlns:p14="http://schemas.microsoft.com/office/powerpoint/2010/main" val="270142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F520B-B976-527C-203D-5E8103BDED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DCA434-1EAB-87CF-04EA-58275815CA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601ABE-5921-8C6A-3A7B-272BC4C7E6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DFFEB6-3772-AF75-D872-FF0B4A284E20}"/>
              </a:ext>
            </a:extLst>
          </p:cNvPr>
          <p:cNvSpPr>
            <a:spLocks noGrp="1"/>
          </p:cNvSpPr>
          <p:nvPr>
            <p:ph type="sldNum" sz="quarter" idx="5"/>
          </p:nvPr>
        </p:nvSpPr>
        <p:spPr/>
        <p:txBody>
          <a:bodyPr/>
          <a:lstStyle/>
          <a:p>
            <a:fld id="{4BF37EAF-45E0-4AC1-91C1-1CADA383A842}" type="slidenum">
              <a:rPr lang="en-US" smtClean="0"/>
              <a:t>29</a:t>
            </a:fld>
            <a:endParaRPr lang="en-US"/>
          </a:p>
        </p:txBody>
      </p:sp>
    </p:spTree>
    <p:extLst>
      <p:ext uri="{BB962C8B-B14F-4D97-AF65-F5344CB8AC3E}">
        <p14:creationId xmlns:p14="http://schemas.microsoft.com/office/powerpoint/2010/main" val="23491657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E15E5-85E3-5DCD-B4EB-362EA356B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3DB54-75FC-5B0F-8465-72ED826C34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C69ADB-FE4E-9089-ED6C-C570EA46FD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EB40C4-755B-D5FF-19F5-C4284FB4A5CE}"/>
              </a:ext>
            </a:extLst>
          </p:cNvPr>
          <p:cNvSpPr>
            <a:spLocks noGrp="1"/>
          </p:cNvSpPr>
          <p:nvPr>
            <p:ph type="sldNum" sz="quarter" idx="5"/>
          </p:nvPr>
        </p:nvSpPr>
        <p:spPr/>
        <p:txBody>
          <a:bodyPr/>
          <a:lstStyle/>
          <a:p>
            <a:fld id="{4BF37EAF-45E0-4AC1-91C1-1CADA383A842}" type="slidenum">
              <a:rPr lang="en-US" smtClean="0"/>
              <a:t>30</a:t>
            </a:fld>
            <a:endParaRPr lang="en-US"/>
          </a:p>
        </p:txBody>
      </p:sp>
    </p:spTree>
    <p:extLst>
      <p:ext uri="{BB962C8B-B14F-4D97-AF65-F5344CB8AC3E}">
        <p14:creationId xmlns:p14="http://schemas.microsoft.com/office/powerpoint/2010/main" val="1084759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4F9DD-DE99-C383-5B37-045CDB0403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9FAFC3-2D4F-0A77-48CD-BF4C555983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BD7271-D096-B002-1A52-052A20CB298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50E064-6926-7051-A56D-2727B0FD8E0E}"/>
              </a:ext>
            </a:extLst>
          </p:cNvPr>
          <p:cNvSpPr>
            <a:spLocks noGrp="1"/>
          </p:cNvSpPr>
          <p:nvPr>
            <p:ph type="sldNum" sz="quarter" idx="5"/>
          </p:nvPr>
        </p:nvSpPr>
        <p:spPr/>
        <p:txBody>
          <a:bodyPr/>
          <a:lstStyle/>
          <a:p>
            <a:fld id="{4BF37EAF-45E0-4AC1-91C1-1CADA383A842}" type="slidenum">
              <a:rPr lang="en-US" smtClean="0"/>
              <a:t>31</a:t>
            </a:fld>
            <a:endParaRPr lang="en-US"/>
          </a:p>
        </p:txBody>
      </p:sp>
    </p:spTree>
    <p:extLst>
      <p:ext uri="{BB962C8B-B14F-4D97-AF65-F5344CB8AC3E}">
        <p14:creationId xmlns:p14="http://schemas.microsoft.com/office/powerpoint/2010/main" val="3342617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97327-AE10-6243-69FB-7AA5481BD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AD63A-FC49-D954-2940-6E8BBFBC18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7B495F-2874-E821-5C71-F74CBD830C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F3C35F-3493-1B75-08FA-AE46298A29AB}"/>
              </a:ext>
            </a:extLst>
          </p:cNvPr>
          <p:cNvSpPr>
            <a:spLocks noGrp="1"/>
          </p:cNvSpPr>
          <p:nvPr>
            <p:ph type="sldNum" sz="quarter" idx="5"/>
          </p:nvPr>
        </p:nvSpPr>
        <p:spPr/>
        <p:txBody>
          <a:bodyPr/>
          <a:lstStyle/>
          <a:p>
            <a:fld id="{4BF37EAF-45E0-4AC1-91C1-1CADA383A842}" type="slidenum">
              <a:rPr lang="en-US" smtClean="0"/>
              <a:t>5</a:t>
            </a:fld>
            <a:endParaRPr lang="en-US"/>
          </a:p>
        </p:txBody>
      </p:sp>
    </p:spTree>
    <p:extLst>
      <p:ext uri="{BB962C8B-B14F-4D97-AF65-F5344CB8AC3E}">
        <p14:creationId xmlns:p14="http://schemas.microsoft.com/office/powerpoint/2010/main" val="34758880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6BCB7-F2EA-4467-0474-C893469411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42147E-E783-8C2A-8F2A-B6E78BE9BB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0424FA-AB5D-59B4-4E90-BA66AF820D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619C53-0301-54CE-9C55-A301D34BEF32}"/>
              </a:ext>
            </a:extLst>
          </p:cNvPr>
          <p:cNvSpPr>
            <a:spLocks noGrp="1"/>
          </p:cNvSpPr>
          <p:nvPr>
            <p:ph type="sldNum" sz="quarter" idx="5"/>
          </p:nvPr>
        </p:nvSpPr>
        <p:spPr/>
        <p:txBody>
          <a:bodyPr/>
          <a:lstStyle/>
          <a:p>
            <a:fld id="{4BF37EAF-45E0-4AC1-91C1-1CADA383A842}" type="slidenum">
              <a:rPr lang="en-US" smtClean="0"/>
              <a:t>32</a:t>
            </a:fld>
            <a:endParaRPr lang="en-US"/>
          </a:p>
        </p:txBody>
      </p:sp>
    </p:spTree>
    <p:extLst>
      <p:ext uri="{BB962C8B-B14F-4D97-AF65-F5344CB8AC3E}">
        <p14:creationId xmlns:p14="http://schemas.microsoft.com/office/powerpoint/2010/main" val="39319533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4A613-1FBF-EB0A-D208-33451ED1F3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57CB54-9A8A-561D-64DE-623E6C2619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AAE95-76C2-9A30-3AAE-34BDA5E1D7A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CD76F4-BC96-D4B6-9264-B62BBA581D2A}"/>
              </a:ext>
            </a:extLst>
          </p:cNvPr>
          <p:cNvSpPr>
            <a:spLocks noGrp="1"/>
          </p:cNvSpPr>
          <p:nvPr>
            <p:ph type="sldNum" sz="quarter" idx="5"/>
          </p:nvPr>
        </p:nvSpPr>
        <p:spPr/>
        <p:txBody>
          <a:bodyPr/>
          <a:lstStyle/>
          <a:p>
            <a:fld id="{4BF37EAF-45E0-4AC1-91C1-1CADA383A842}" type="slidenum">
              <a:rPr lang="en-US" smtClean="0"/>
              <a:t>33</a:t>
            </a:fld>
            <a:endParaRPr lang="en-US"/>
          </a:p>
        </p:txBody>
      </p:sp>
    </p:spTree>
    <p:extLst>
      <p:ext uri="{BB962C8B-B14F-4D97-AF65-F5344CB8AC3E}">
        <p14:creationId xmlns:p14="http://schemas.microsoft.com/office/powerpoint/2010/main" val="3764408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9B37C-0CEC-5B18-3F7B-18700E2C40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418D83-75EB-06FD-82B6-D145F3352A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C9E6EF-8C94-621B-0573-F6FE08693E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71BADE-32D0-EA49-C45A-7DCE15EF3A50}"/>
              </a:ext>
            </a:extLst>
          </p:cNvPr>
          <p:cNvSpPr>
            <a:spLocks noGrp="1"/>
          </p:cNvSpPr>
          <p:nvPr>
            <p:ph type="sldNum" sz="quarter" idx="5"/>
          </p:nvPr>
        </p:nvSpPr>
        <p:spPr/>
        <p:txBody>
          <a:bodyPr/>
          <a:lstStyle/>
          <a:p>
            <a:fld id="{4BF37EAF-45E0-4AC1-91C1-1CADA383A842}" type="slidenum">
              <a:rPr lang="en-US" smtClean="0"/>
              <a:t>34</a:t>
            </a:fld>
            <a:endParaRPr lang="en-US"/>
          </a:p>
        </p:txBody>
      </p:sp>
    </p:spTree>
    <p:extLst>
      <p:ext uri="{BB962C8B-B14F-4D97-AF65-F5344CB8AC3E}">
        <p14:creationId xmlns:p14="http://schemas.microsoft.com/office/powerpoint/2010/main" val="16874727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1F871-A05D-6361-69BC-47774F0E43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55F6AF-BDA3-21C3-E63B-63912CCD05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D68679-42BB-4D47-4862-7BE386C384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AB4A2C-E4C0-73B7-F96E-EC5879A7095E}"/>
              </a:ext>
            </a:extLst>
          </p:cNvPr>
          <p:cNvSpPr>
            <a:spLocks noGrp="1"/>
          </p:cNvSpPr>
          <p:nvPr>
            <p:ph type="sldNum" sz="quarter" idx="5"/>
          </p:nvPr>
        </p:nvSpPr>
        <p:spPr/>
        <p:txBody>
          <a:bodyPr/>
          <a:lstStyle/>
          <a:p>
            <a:fld id="{4BF37EAF-45E0-4AC1-91C1-1CADA383A842}" type="slidenum">
              <a:rPr lang="en-US" smtClean="0"/>
              <a:t>35</a:t>
            </a:fld>
            <a:endParaRPr lang="en-US"/>
          </a:p>
        </p:txBody>
      </p:sp>
    </p:spTree>
    <p:extLst>
      <p:ext uri="{BB962C8B-B14F-4D97-AF65-F5344CB8AC3E}">
        <p14:creationId xmlns:p14="http://schemas.microsoft.com/office/powerpoint/2010/main" val="41816883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0C909-4432-1AB0-6438-A6B023CFDF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0B8540-E3C2-779B-BE37-A7305FA95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A0018D-5FC4-A74B-1FD4-E95B24ACBDD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D53B303-C496-4999-597A-DC48C524CBE6}"/>
              </a:ext>
            </a:extLst>
          </p:cNvPr>
          <p:cNvSpPr>
            <a:spLocks noGrp="1"/>
          </p:cNvSpPr>
          <p:nvPr>
            <p:ph type="sldNum" sz="quarter" idx="5"/>
          </p:nvPr>
        </p:nvSpPr>
        <p:spPr/>
        <p:txBody>
          <a:bodyPr/>
          <a:lstStyle/>
          <a:p>
            <a:fld id="{4BF37EAF-45E0-4AC1-91C1-1CADA383A842}" type="slidenum">
              <a:rPr lang="en-US" smtClean="0"/>
              <a:t>36</a:t>
            </a:fld>
            <a:endParaRPr lang="en-US"/>
          </a:p>
        </p:txBody>
      </p:sp>
    </p:spTree>
    <p:extLst>
      <p:ext uri="{BB962C8B-B14F-4D97-AF65-F5344CB8AC3E}">
        <p14:creationId xmlns:p14="http://schemas.microsoft.com/office/powerpoint/2010/main" val="2960506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0727C-F9C1-9A1B-B920-3481869A4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EFFB4-2313-1B93-80A7-3D4EBC0553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BBBEBD-3C8F-438F-C8B3-035A4C11BB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4472FA-A973-6F9C-AC31-53AE5987B0C6}"/>
              </a:ext>
            </a:extLst>
          </p:cNvPr>
          <p:cNvSpPr>
            <a:spLocks noGrp="1"/>
          </p:cNvSpPr>
          <p:nvPr>
            <p:ph type="sldNum" sz="quarter" idx="5"/>
          </p:nvPr>
        </p:nvSpPr>
        <p:spPr/>
        <p:txBody>
          <a:bodyPr/>
          <a:lstStyle/>
          <a:p>
            <a:fld id="{4BF37EAF-45E0-4AC1-91C1-1CADA383A842}" type="slidenum">
              <a:rPr lang="en-US" smtClean="0"/>
              <a:t>37</a:t>
            </a:fld>
            <a:endParaRPr lang="en-US"/>
          </a:p>
        </p:txBody>
      </p:sp>
    </p:spTree>
    <p:extLst>
      <p:ext uri="{BB962C8B-B14F-4D97-AF65-F5344CB8AC3E}">
        <p14:creationId xmlns:p14="http://schemas.microsoft.com/office/powerpoint/2010/main" val="38280203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F971B6-A4D5-38A5-9518-5E7A462E78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BCAB74-066F-EA7D-9234-DF7BCB548E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6873F-64C2-5A78-8542-657442EFA2B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2D9B218-A81E-9086-4AA4-A592B2399235}"/>
              </a:ext>
            </a:extLst>
          </p:cNvPr>
          <p:cNvSpPr>
            <a:spLocks noGrp="1"/>
          </p:cNvSpPr>
          <p:nvPr>
            <p:ph type="sldNum" sz="quarter" idx="5"/>
          </p:nvPr>
        </p:nvSpPr>
        <p:spPr/>
        <p:txBody>
          <a:bodyPr/>
          <a:lstStyle/>
          <a:p>
            <a:fld id="{4BF37EAF-45E0-4AC1-91C1-1CADA383A842}" type="slidenum">
              <a:rPr lang="en-US" smtClean="0"/>
              <a:t>38</a:t>
            </a:fld>
            <a:endParaRPr lang="en-US"/>
          </a:p>
        </p:txBody>
      </p:sp>
    </p:spTree>
    <p:extLst>
      <p:ext uri="{BB962C8B-B14F-4D97-AF65-F5344CB8AC3E}">
        <p14:creationId xmlns:p14="http://schemas.microsoft.com/office/powerpoint/2010/main" val="3300290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C68B6-B625-DB00-6410-DF2FC91A49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EB293D-A6D5-205D-C9C7-BF3973CECB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F01339-10B5-DD79-1362-2EBB8C6EC3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089F38-969C-6067-1A61-2D9A12FBE96F}"/>
              </a:ext>
            </a:extLst>
          </p:cNvPr>
          <p:cNvSpPr>
            <a:spLocks noGrp="1"/>
          </p:cNvSpPr>
          <p:nvPr>
            <p:ph type="sldNum" sz="quarter" idx="5"/>
          </p:nvPr>
        </p:nvSpPr>
        <p:spPr/>
        <p:txBody>
          <a:bodyPr/>
          <a:lstStyle/>
          <a:p>
            <a:fld id="{4BF37EAF-45E0-4AC1-91C1-1CADA383A842}" type="slidenum">
              <a:rPr lang="en-US" smtClean="0"/>
              <a:t>39</a:t>
            </a:fld>
            <a:endParaRPr lang="en-US"/>
          </a:p>
        </p:txBody>
      </p:sp>
    </p:spTree>
    <p:extLst>
      <p:ext uri="{BB962C8B-B14F-4D97-AF65-F5344CB8AC3E}">
        <p14:creationId xmlns:p14="http://schemas.microsoft.com/office/powerpoint/2010/main" val="18562548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9879F-34B2-1457-A043-28DF16F022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BA800-19FE-1698-90C9-A89F2B3762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EECFF-2015-7AB4-0F44-62C7F2304C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FC1F83-C234-6EBA-3E05-FAFA7D9FEF9D}"/>
              </a:ext>
            </a:extLst>
          </p:cNvPr>
          <p:cNvSpPr>
            <a:spLocks noGrp="1"/>
          </p:cNvSpPr>
          <p:nvPr>
            <p:ph type="sldNum" sz="quarter" idx="5"/>
          </p:nvPr>
        </p:nvSpPr>
        <p:spPr/>
        <p:txBody>
          <a:bodyPr/>
          <a:lstStyle/>
          <a:p>
            <a:fld id="{4BF37EAF-45E0-4AC1-91C1-1CADA383A842}" type="slidenum">
              <a:rPr lang="en-US" smtClean="0"/>
              <a:t>40</a:t>
            </a:fld>
            <a:endParaRPr lang="en-US"/>
          </a:p>
        </p:txBody>
      </p:sp>
    </p:spTree>
    <p:extLst>
      <p:ext uri="{BB962C8B-B14F-4D97-AF65-F5344CB8AC3E}">
        <p14:creationId xmlns:p14="http://schemas.microsoft.com/office/powerpoint/2010/main" val="728437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3CA9E-DE40-F3A1-9B95-7F4F7A4AC4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A14DAA-1C95-759B-09C9-74C6E47DC9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183BD9-7BB0-D502-0C7C-91C37D6F24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32A42-955A-4C38-22B6-6058AF36F516}"/>
              </a:ext>
            </a:extLst>
          </p:cNvPr>
          <p:cNvSpPr>
            <a:spLocks noGrp="1"/>
          </p:cNvSpPr>
          <p:nvPr>
            <p:ph type="sldNum" sz="quarter" idx="5"/>
          </p:nvPr>
        </p:nvSpPr>
        <p:spPr/>
        <p:txBody>
          <a:bodyPr/>
          <a:lstStyle/>
          <a:p>
            <a:fld id="{4BF37EAF-45E0-4AC1-91C1-1CADA383A842}" type="slidenum">
              <a:rPr lang="en-US" smtClean="0"/>
              <a:t>41</a:t>
            </a:fld>
            <a:endParaRPr lang="en-US"/>
          </a:p>
        </p:txBody>
      </p:sp>
    </p:spTree>
    <p:extLst>
      <p:ext uri="{BB962C8B-B14F-4D97-AF65-F5344CB8AC3E}">
        <p14:creationId xmlns:p14="http://schemas.microsoft.com/office/powerpoint/2010/main" val="757593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0D301-DBB6-CAD0-7E66-1519DDC93B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EFAA83-65B4-9395-8E43-E3F17EB4CD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20C8B1-D810-AE0D-5B95-451157F915B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F1A5EDF-6A80-8129-0376-1F9765BD0FFD}"/>
              </a:ext>
            </a:extLst>
          </p:cNvPr>
          <p:cNvSpPr>
            <a:spLocks noGrp="1"/>
          </p:cNvSpPr>
          <p:nvPr>
            <p:ph type="sldNum" sz="quarter" idx="5"/>
          </p:nvPr>
        </p:nvSpPr>
        <p:spPr/>
        <p:txBody>
          <a:bodyPr/>
          <a:lstStyle/>
          <a:p>
            <a:fld id="{4BF37EAF-45E0-4AC1-91C1-1CADA383A842}" type="slidenum">
              <a:rPr lang="en-US" smtClean="0"/>
              <a:t>6</a:t>
            </a:fld>
            <a:endParaRPr lang="en-US"/>
          </a:p>
        </p:txBody>
      </p:sp>
    </p:spTree>
    <p:extLst>
      <p:ext uri="{BB962C8B-B14F-4D97-AF65-F5344CB8AC3E}">
        <p14:creationId xmlns:p14="http://schemas.microsoft.com/office/powerpoint/2010/main" val="13873652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E1C94-A2F0-49CE-CF6A-059FA1DAE2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2959C-1340-BD1D-9037-54170A3257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711FF2-46FB-920A-2552-E76362D42A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A8F525-7D11-F980-0965-20A9F77FD64A}"/>
              </a:ext>
            </a:extLst>
          </p:cNvPr>
          <p:cNvSpPr>
            <a:spLocks noGrp="1"/>
          </p:cNvSpPr>
          <p:nvPr>
            <p:ph type="sldNum" sz="quarter" idx="5"/>
          </p:nvPr>
        </p:nvSpPr>
        <p:spPr/>
        <p:txBody>
          <a:bodyPr/>
          <a:lstStyle/>
          <a:p>
            <a:fld id="{4BF37EAF-45E0-4AC1-91C1-1CADA383A842}" type="slidenum">
              <a:rPr lang="en-US" smtClean="0"/>
              <a:t>42</a:t>
            </a:fld>
            <a:endParaRPr lang="en-US"/>
          </a:p>
        </p:txBody>
      </p:sp>
    </p:spTree>
    <p:extLst>
      <p:ext uri="{BB962C8B-B14F-4D97-AF65-F5344CB8AC3E}">
        <p14:creationId xmlns:p14="http://schemas.microsoft.com/office/powerpoint/2010/main" val="3296444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40583-CD4F-70DD-421D-9D65F72A0D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C9B5D9-E871-66D5-6FA2-6F10EB9922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E94A89-A542-DA05-93B6-4D013407B8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1954D3-F31F-5D27-60D3-D687E885A863}"/>
              </a:ext>
            </a:extLst>
          </p:cNvPr>
          <p:cNvSpPr>
            <a:spLocks noGrp="1"/>
          </p:cNvSpPr>
          <p:nvPr>
            <p:ph type="sldNum" sz="quarter" idx="5"/>
          </p:nvPr>
        </p:nvSpPr>
        <p:spPr/>
        <p:txBody>
          <a:bodyPr/>
          <a:lstStyle/>
          <a:p>
            <a:fld id="{4BF37EAF-45E0-4AC1-91C1-1CADA383A842}" type="slidenum">
              <a:rPr lang="en-US" smtClean="0"/>
              <a:t>43</a:t>
            </a:fld>
            <a:endParaRPr lang="en-US"/>
          </a:p>
        </p:txBody>
      </p:sp>
    </p:spTree>
    <p:extLst>
      <p:ext uri="{BB962C8B-B14F-4D97-AF65-F5344CB8AC3E}">
        <p14:creationId xmlns:p14="http://schemas.microsoft.com/office/powerpoint/2010/main" val="38232194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A9D75-A0B3-4AA8-03EB-93D65C3B26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09B79C-2C6D-35A1-0D0A-1D1855EFEF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9CACF2-37B3-61C1-BF98-1382E2F958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2039B7-E998-E5A1-669C-8F7FAD9E003D}"/>
              </a:ext>
            </a:extLst>
          </p:cNvPr>
          <p:cNvSpPr>
            <a:spLocks noGrp="1"/>
          </p:cNvSpPr>
          <p:nvPr>
            <p:ph type="sldNum" sz="quarter" idx="5"/>
          </p:nvPr>
        </p:nvSpPr>
        <p:spPr/>
        <p:txBody>
          <a:bodyPr/>
          <a:lstStyle/>
          <a:p>
            <a:fld id="{4BF37EAF-45E0-4AC1-91C1-1CADA383A842}" type="slidenum">
              <a:rPr lang="en-US" smtClean="0"/>
              <a:t>44</a:t>
            </a:fld>
            <a:endParaRPr lang="en-US"/>
          </a:p>
        </p:txBody>
      </p:sp>
    </p:spTree>
    <p:extLst>
      <p:ext uri="{BB962C8B-B14F-4D97-AF65-F5344CB8AC3E}">
        <p14:creationId xmlns:p14="http://schemas.microsoft.com/office/powerpoint/2010/main" val="22750481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22911-EFEF-6A39-E184-567062A7B4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103C70-9570-8BB6-CBD0-83910ED06A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E1096-5738-0E24-7657-26DFA08810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8FAFE1-7FCB-499F-2760-2F7C5C7DB238}"/>
              </a:ext>
            </a:extLst>
          </p:cNvPr>
          <p:cNvSpPr>
            <a:spLocks noGrp="1"/>
          </p:cNvSpPr>
          <p:nvPr>
            <p:ph type="sldNum" sz="quarter" idx="5"/>
          </p:nvPr>
        </p:nvSpPr>
        <p:spPr/>
        <p:txBody>
          <a:bodyPr/>
          <a:lstStyle/>
          <a:p>
            <a:fld id="{4BF37EAF-45E0-4AC1-91C1-1CADA383A842}" type="slidenum">
              <a:rPr lang="en-US" smtClean="0"/>
              <a:t>45</a:t>
            </a:fld>
            <a:endParaRPr lang="en-US"/>
          </a:p>
        </p:txBody>
      </p:sp>
    </p:spTree>
    <p:extLst>
      <p:ext uri="{BB962C8B-B14F-4D97-AF65-F5344CB8AC3E}">
        <p14:creationId xmlns:p14="http://schemas.microsoft.com/office/powerpoint/2010/main" val="46052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2B7C3-B8E2-5C63-AE03-0C63BB1849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47338-1FFC-C3F6-ADEC-F5339040FE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E7627A-D3D6-13D3-A515-703B27B51D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ADCB94-87C8-5734-632F-4669813D8432}"/>
              </a:ext>
            </a:extLst>
          </p:cNvPr>
          <p:cNvSpPr>
            <a:spLocks noGrp="1"/>
          </p:cNvSpPr>
          <p:nvPr>
            <p:ph type="sldNum" sz="quarter" idx="5"/>
          </p:nvPr>
        </p:nvSpPr>
        <p:spPr/>
        <p:txBody>
          <a:bodyPr/>
          <a:lstStyle/>
          <a:p>
            <a:fld id="{4BF37EAF-45E0-4AC1-91C1-1CADA383A842}" type="slidenum">
              <a:rPr lang="en-US" smtClean="0"/>
              <a:t>46</a:t>
            </a:fld>
            <a:endParaRPr lang="en-US"/>
          </a:p>
        </p:txBody>
      </p:sp>
    </p:spTree>
    <p:extLst>
      <p:ext uri="{BB962C8B-B14F-4D97-AF65-F5344CB8AC3E}">
        <p14:creationId xmlns:p14="http://schemas.microsoft.com/office/powerpoint/2010/main" val="5562731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AC585-62DD-430A-AC9D-CA2D489B93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3D2B82-2E67-A97C-6F75-2377359A3F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3C62A6-CA11-F852-BC8F-0772514AD7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652456-D7F1-3DC5-1DF1-EDDC5CFC9EC7}"/>
              </a:ext>
            </a:extLst>
          </p:cNvPr>
          <p:cNvSpPr>
            <a:spLocks noGrp="1"/>
          </p:cNvSpPr>
          <p:nvPr>
            <p:ph type="sldNum" sz="quarter" idx="5"/>
          </p:nvPr>
        </p:nvSpPr>
        <p:spPr/>
        <p:txBody>
          <a:bodyPr/>
          <a:lstStyle/>
          <a:p>
            <a:fld id="{4BF37EAF-45E0-4AC1-91C1-1CADA383A842}" type="slidenum">
              <a:rPr lang="en-US" smtClean="0"/>
              <a:t>47</a:t>
            </a:fld>
            <a:endParaRPr lang="en-US"/>
          </a:p>
        </p:txBody>
      </p:sp>
    </p:spTree>
    <p:extLst>
      <p:ext uri="{BB962C8B-B14F-4D97-AF65-F5344CB8AC3E}">
        <p14:creationId xmlns:p14="http://schemas.microsoft.com/office/powerpoint/2010/main" val="1063669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D0DBC-5CB7-3864-96EE-E687CEAE1D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81DD41-6F51-EB58-3DD3-4CA44F5682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E0E6E-71DD-CBBE-48FF-02609D5EB2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1A710E-89D9-FC6B-DC31-D0DD1E91DBFF}"/>
              </a:ext>
            </a:extLst>
          </p:cNvPr>
          <p:cNvSpPr>
            <a:spLocks noGrp="1"/>
          </p:cNvSpPr>
          <p:nvPr>
            <p:ph type="sldNum" sz="quarter" idx="5"/>
          </p:nvPr>
        </p:nvSpPr>
        <p:spPr/>
        <p:txBody>
          <a:bodyPr/>
          <a:lstStyle/>
          <a:p>
            <a:fld id="{4BF37EAF-45E0-4AC1-91C1-1CADA383A842}" type="slidenum">
              <a:rPr lang="en-US" smtClean="0"/>
              <a:t>48</a:t>
            </a:fld>
            <a:endParaRPr lang="en-US"/>
          </a:p>
        </p:txBody>
      </p:sp>
    </p:spTree>
    <p:extLst>
      <p:ext uri="{BB962C8B-B14F-4D97-AF65-F5344CB8AC3E}">
        <p14:creationId xmlns:p14="http://schemas.microsoft.com/office/powerpoint/2010/main" val="28353907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12866-B684-AFA5-A8A3-7E190775AB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61D8FC-B2EC-B101-9C74-5018B70EA6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B94083-362C-AAD4-856E-3177C3C124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18E7C6-E647-3C77-73A9-E9312BBE0A09}"/>
              </a:ext>
            </a:extLst>
          </p:cNvPr>
          <p:cNvSpPr>
            <a:spLocks noGrp="1"/>
          </p:cNvSpPr>
          <p:nvPr>
            <p:ph type="sldNum" sz="quarter" idx="5"/>
          </p:nvPr>
        </p:nvSpPr>
        <p:spPr/>
        <p:txBody>
          <a:bodyPr/>
          <a:lstStyle/>
          <a:p>
            <a:fld id="{4BF37EAF-45E0-4AC1-91C1-1CADA383A842}" type="slidenum">
              <a:rPr lang="en-US" smtClean="0"/>
              <a:t>49</a:t>
            </a:fld>
            <a:endParaRPr lang="en-US"/>
          </a:p>
        </p:txBody>
      </p:sp>
    </p:spTree>
    <p:extLst>
      <p:ext uri="{BB962C8B-B14F-4D97-AF65-F5344CB8AC3E}">
        <p14:creationId xmlns:p14="http://schemas.microsoft.com/office/powerpoint/2010/main" val="3155105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7A443-8D3E-65BA-0979-F589345F48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A6785A-4120-D73D-4681-6284A5C07C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3D61E9-756B-3DF8-BBCF-EB8ADA001A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E947C7-C050-2AEF-A5BD-2856F1C0DD1E}"/>
              </a:ext>
            </a:extLst>
          </p:cNvPr>
          <p:cNvSpPr>
            <a:spLocks noGrp="1"/>
          </p:cNvSpPr>
          <p:nvPr>
            <p:ph type="sldNum" sz="quarter" idx="5"/>
          </p:nvPr>
        </p:nvSpPr>
        <p:spPr/>
        <p:txBody>
          <a:bodyPr/>
          <a:lstStyle/>
          <a:p>
            <a:fld id="{4BF37EAF-45E0-4AC1-91C1-1CADA383A842}" type="slidenum">
              <a:rPr lang="en-US" smtClean="0"/>
              <a:t>7</a:t>
            </a:fld>
            <a:endParaRPr lang="en-US"/>
          </a:p>
        </p:txBody>
      </p:sp>
    </p:spTree>
    <p:extLst>
      <p:ext uri="{BB962C8B-B14F-4D97-AF65-F5344CB8AC3E}">
        <p14:creationId xmlns:p14="http://schemas.microsoft.com/office/powerpoint/2010/main" val="2855219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850D3-D6F1-5050-314C-CC2926D009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25A80-9769-21BD-4FD5-01BB245145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D30F00-8DA9-BAAE-28E3-C8142321E55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507C5F-DC7A-2659-FB6B-4DE8EC28DC46}"/>
              </a:ext>
            </a:extLst>
          </p:cNvPr>
          <p:cNvSpPr>
            <a:spLocks noGrp="1"/>
          </p:cNvSpPr>
          <p:nvPr>
            <p:ph type="sldNum" sz="quarter" idx="5"/>
          </p:nvPr>
        </p:nvSpPr>
        <p:spPr/>
        <p:txBody>
          <a:bodyPr/>
          <a:lstStyle/>
          <a:p>
            <a:fld id="{4BF37EAF-45E0-4AC1-91C1-1CADA383A842}" type="slidenum">
              <a:rPr lang="en-US" smtClean="0"/>
              <a:t>8</a:t>
            </a:fld>
            <a:endParaRPr lang="en-US"/>
          </a:p>
        </p:txBody>
      </p:sp>
    </p:spTree>
    <p:extLst>
      <p:ext uri="{BB962C8B-B14F-4D97-AF65-F5344CB8AC3E}">
        <p14:creationId xmlns:p14="http://schemas.microsoft.com/office/powerpoint/2010/main" val="2331256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7275E-8999-758F-9DFE-5E444F868F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CEA605-2585-17C7-3496-6F6F812DFE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8245E7-E5A6-8863-47FC-198E5A1B36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AD869BA-644C-26B0-325F-C4555F3B0CD4}"/>
              </a:ext>
            </a:extLst>
          </p:cNvPr>
          <p:cNvSpPr>
            <a:spLocks noGrp="1"/>
          </p:cNvSpPr>
          <p:nvPr>
            <p:ph type="sldNum" sz="quarter" idx="5"/>
          </p:nvPr>
        </p:nvSpPr>
        <p:spPr/>
        <p:txBody>
          <a:bodyPr/>
          <a:lstStyle/>
          <a:p>
            <a:fld id="{4BF37EAF-45E0-4AC1-91C1-1CADA383A842}" type="slidenum">
              <a:rPr lang="en-US" smtClean="0"/>
              <a:t>9</a:t>
            </a:fld>
            <a:endParaRPr lang="en-US"/>
          </a:p>
        </p:txBody>
      </p:sp>
    </p:spTree>
    <p:extLst>
      <p:ext uri="{BB962C8B-B14F-4D97-AF65-F5344CB8AC3E}">
        <p14:creationId xmlns:p14="http://schemas.microsoft.com/office/powerpoint/2010/main" val="700149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FD52B-C19E-899E-D5C0-1D7C1ED188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5DB319-F255-76E8-FC6D-66BEE9FABE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392B0D-B924-1F7A-BEBD-DF0426FDC8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85E845-DCD8-1265-EE69-A9856CC2713E}"/>
              </a:ext>
            </a:extLst>
          </p:cNvPr>
          <p:cNvSpPr>
            <a:spLocks noGrp="1"/>
          </p:cNvSpPr>
          <p:nvPr>
            <p:ph type="sldNum" sz="quarter" idx="5"/>
          </p:nvPr>
        </p:nvSpPr>
        <p:spPr/>
        <p:txBody>
          <a:bodyPr/>
          <a:lstStyle/>
          <a:p>
            <a:fld id="{4BF37EAF-45E0-4AC1-91C1-1CADA383A842}" type="slidenum">
              <a:rPr lang="en-US" smtClean="0"/>
              <a:t>10</a:t>
            </a:fld>
            <a:endParaRPr lang="en-US"/>
          </a:p>
        </p:txBody>
      </p:sp>
    </p:spTree>
    <p:extLst>
      <p:ext uri="{BB962C8B-B14F-4D97-AF65-F5344CB8AC3E}">
        <p14:creationId xmlns:p14="http://schemas.microsoft.com/office/powerpoint/2010/main" val="207505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D9505-C006-186C-7387-F2FCB9D6FC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C06348-628A-6F79-AC98-91E033615E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0F4DF3-BA83-2662-682F-65CE5E1BF8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B6D3CE-47DC-EE94-380D-A292491CDB5D}"/>
              </a:ext>
            </a:extLst>
          </p:cNvPr>
          <p:cNvSpPr>
            <a:spLocks noGrp="1"/>
          </p:cNvSpPr>
          <p:nvPr>
            <p:ph type="sldNum" sz="quarter" idx="5"/>
          </p:nvPr>
        </p:nvSpPr>
        <p:spPr/>
        <p:txBody>
          <a:bodyPr/>
          <a:lstStyle/>
          <a:p>
            <a:fld id="{4BF37EAF-45E0-4AC1-91C1-1CADA383A842}" type="slidenum">
              <a:rPr lang="en-US" smtClean="0"/>
              <a:t>11</a:t>
            </a:fld>
            <a:endParaRPr lang="en-US"/>
          </a:p>
        </p:txBody>
      </p:sp>
    </p:spTree>
    <p:extLst>
      <p:ext uri="{BB962C8B-B14F-4D97-AF65-F5344CB8AC3E}">
        <p14:creationId xmlns:p14="http://schemas.microsoft.com/office/powerpoint/2010/main" val="3951368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BDFC4-3515-4121-5872-F59BA35824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C1F764-01BB-1362-4AF4-E66471E3D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65441E-486E-D865-7415-C1FEBE4A89BE}"/>
              </a:ext>
            </a:extLst>
          </p:cNvPr>
          <p:cNvSpPr>
            <a:spLocks noGrp="1"/>
          </p:cNvSpPr>
          <p:nvPr>
            <p:ph type="dt" sz="half" idx="10"/>
          </p:nvPr>
        </p:nvSpPr>
        <p:spPr/>
        <p:txBody>
          <a:bodyPr/>
          <a:lstStyle/>
          <a:p>
            <a:fld id="{9B8A64AB-D357-484F-9953-F9B9B0A8541B}" type="datetimeFigureOut">
              <a:rPr lang="en-US" smtClean="0"/>
              <a:t>6/18/2025</a:t>
            </a:fld>
            <a:endParaRPr lang="en-US"/>
          </a:p>
        </p:txBody>
      </p:sp>
      <p:sp>
        <p:nvSpPr>
          <p:cNvPr id="5" name="Footer Placeholder 4">
            <a:extLst>
              <a:ext uri="{FF2B5EF4-FFF2-40B4-BE49-F238E27FC236}">
                <a16:creationId xmlns:a16="http://schemas.microsoft.com/office/drawing/2014/main" id="{56BD36FB-9D13-905B-288C-3D2E095C4D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52862-9CE8-9EC9-C678-80D125A189F4}"/>
              </a:ext>
            </a:extLst>
          </p:cNvPr>
          <p:cNvSpPr>
            <a:spLocks noGrp="1"/>
          </p:cNvSpPr>
          <p:nvPr>
            <p:ph type="sldNum" sz="quarter" idx="12"/>
          </p:nvPr>
        </p:nvSpPr>
        <p:spPr/>
        <p:txBody>
          <a:bodyPr/>
          <a:lstStyle/>
          <a:p>
            <a:fld id="{99F1CDB1-4DF4-7B4A-A30B-6EB08B4CE546}" type="slidenum">
              <a:rPr lang="en-US" smtClean="0"/>
              <a:t>‹#›</a:t>
            </a:fld>
            <a:endParaRPr lang="en-US"/>
          </a:p>
        </p:txBody>
      </p:sp>
    </p:spTree>
    <p:extLst>
      <p:ext uri="{BB962C8B-B14F-4D97-AF65-F5344CB8AC3E}">
        <p14:creationId xmlns:p14="http://schemas.microsoft.com/office/powerpoint/2010/main" val="1138997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221C8-97FF-25B8-8568-FEE77EF3FA5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378F6-B992-C0A1-B606-B5F58CE06F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9E0988-88ED-5B46-BD35-178E535BD792}"/>
              </a:ext>
            </a:extLst>
          </p:cNvPr>
          <p:cNvSpPr>
            <a:spLocks noGrp="1"/>
          </p:cNvSpPr>
          <p:nvPr>
            <p:ph type="dt" sz="half" idx="10"/>
          </p:nvPr>
        </p:nvSpPr>
        <p:spPr/>
        <p:txBody>
          <a:bodyPr/>
          <a:lstStyle/>
          <a:p>
            <a:fld id="{9B8A64AB-D357-484F-9953-F9B9B0A8541B}" type="datetimeFigureOut">
              <a:rPr lang="en-US" smtClean="0"/>
              <a:t>6/18/2025</a:t>
            </a:fld>
            <a:endParaRPr lang="en-US"/>
          </a:p>
        </p:txBody>
      </p:sp>
      <p:sp>
        <p:nvSpPr>
          <p:cNvPr id="5" name="Footer Placeholder 4">
            <a:extLst>
              <a:ext uri="{FF2B5EF4-FFF2-40B4-BE49-F238E27FC236}">
                <a16:creationId xmlns:a16="http://schemas.microsoft.com/office/drawing/2014/main" id="{045C51EE-AB93-8A75-3146-90C41FE158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623AB-3DD6-112E-FE6F-16CF8D3BCCBD}"/>
              </a:ext>
            </a:extLst>
          </p:cNvPr>
          <p:cNvSpPr>
            <a:spLocks noGrp="1"/>
          </p:cNvSpPr>
          <p:nvPr>
            <p:ph type="sldNum" sz="quarter" idx="12"/>
          </p:nvPr>
        </p:nvSpPr>
        <p:spPr/>
        <p:txBody>
          <a:bodyPr/>
          <a:lstStyle/>
          <a:p>
            <a:fld id="{99F1CDB1-4DF4-7B4A-A30B-6EB08B4CE546}" type="slidenum">
              <a:rPr lang="en-US" smtClean="0"/>
              <a:t>‹#›</a:t>
            </a:fld>
            <a:endParaRPr lang="en-US"/>
          </a:p>
        </p:txBody>
      </p:sp>
    </p:spTree>
    <p:extLst>
      <p:ext uri="{BB962C8B-B14F-4D97-AF65-F5344CB8AC3E}">
        <p14:creationId xmlns:p14="http://schemas.microsoft.com/office/powerpoint/2010/main" val="779530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D43AF0-6E8B-26C2-D1FE-1CC985AD9A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CDD93C-4595-4FF8-713B-E96D806617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29D51-B312-8629-BE8F-C6841A1FF283}"/>
              </a:ext>
            </a:extLst>
          </p:cNvPr>
          <p:cNvSpPr>
            <a:spLocks noGrp="1"/>
          </p:cNvSpPr>
          <p:nvPr>
            <p:ph type="dt" sz="half" idx="10"/>
          </p:nvPr>
        </p:nvSpPr>
        <p:spPr/>
        <p:txBody>
          <a:bodyPr/>
          <a:lstStyle/>
          <a:p>
            <a:fld id="{9B8A64AB-D357-484F-9953-F9B9B0A8541B}" type="datetimeFigureOut">
              <a:rPr lang="en-US" smtClean="0"/>
              <a:t>6/18/2025</a:t>
            </a:fld>
            <a:endParaRPr lang="en-US"/>
          </a:p>
        </p:txBody>
      </p:sp>
      <p:sp>
        <p:nvSpPr>
          <p:cNvPr id="5" name="Footer Placeholder 4">
            <a:extLst>
              <a:ext uri="{FF2B5EF4-FFF2-40B4-BE49-F238E27FC236}">
                <a16:creationId xmlns:a16="http://schemas.microsoft.com/office/drawing/2014/main" id="{E1A1BDEF-946A-DA1D-2617-96A2783AC6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D9BD60-F8DE-C947-33AC-9A0E256D1C75}"/>
              </a:ext>
            </a:extLst>
          </p:cNvPr>
          <p:cNvSpPr>
            <a:spLocks noGrp="1"/>
          </p:cNvSpPr>
          <p:nvPr>
            <p:ph type="sldNum" sz="quarter" idx="12"/>
          </p:nvPr>
        </p:nvSpPr>
        <p:spPr/>
        <p:txBody>
          <a:bodyPr/>
          <a:lstStyle/>
          <a:p>
            <a:fld id="{99F1CDB1-4DF4-7B4A-A30B-6EB08B4CE546}" type="slidenum">
              <a:rPr lang="en-US" smtClean="0"/>
              <a:t>‹#›</a:t>
            </a:fld>
            <a:endParaRPr lang="en-US"/>
          </a:p>
        </p:txBody>
      </p:sp>
    </p:spTree>
    <p:extLst>
      <p:ext uri="{BB962C8B-B14F-4D97-AF65-F5344CB8AC3E}">
        <p14:creationId xmlns:p14="http://schemas.microsoft.com/office/powerpoint/2010/main" val="1512392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89BBE-3E10-5BC3-CF97-BCA82E28D7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C629B5-9A2B-D2D3-7135-B6144EE4DE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D87C61-9919-AC7B-06D4-AE82D0FF9229}"/>
              </a:ext>
            </a:extLst>
          </p:cNvPr>
          <p:cNvSpPr>
            <a:spLocks noGrp="1"/>
          </p:cNvSpPr>
          <p:nvPr>
            <p:ph type="dt" sz="half" idx="10"/>
          </p:nvPr>
        </p:nvSpPr>
        <p:spPr/>
        <p:txBody>
          <a:bodyPr/>
          <a:lstStyle/>
          <a:p>
            <a:fld id="{9B8A64AB-D357-484F-9953-F9B9B0A8541B}" type="datetimeFigureOut">
              <a:rPr lang="en-US" smtClean="0"/>
              <a:t>6/18/2025</a:t>
            </a:fld>
            <a:endParaRPr lang="en-US"/>
          </a:p>
        </p:txBody>
      </p:sp>
      <p:sp>
        <p:nvSpPr>
          <p:cNvPr id="5" name="Footer Placeholder 4">
            <a:extLst>
              <a:ext uri="{FF2B5EF4-FFF2-40B4-BE49-F238E27FC236}">
                <a16:creationId xmlns:a16="http://schemas.microsoft.com/office/drawing/2014/main" id="{A161509A-A0F7-D42C-B0FA-36D83A2706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DF855-72DC-F071-A55D-6589ED8F64DA}"/>
              </a:ext>
            </a:extLst>
          </p:cNvPr>
          <p:cNvSpPr>
            <a:spLocks noGrp="1"/>
          </p:cNvSpPr>
          <p:nvPr>
            <p:ph type="sldNum" sz="quarter" idx="12"/>
          </p:nvPr>
        </p:nvSpPr>
        <p:spPr/>
        <p:txBody>
          <a:bodyPr/>
          <a:lstStyle/>
          <a:p>
            <a:fld id="{99F1CDB1-4DF4-7B4A-A30B-6EB08B4CE546}" type="slidenum">
              <a:rPr lang="en-US" smtClean="0"/>
              <a:t>‹#›</a:t>
            </a:fld>
            <a:endParaRPr lang="en-US"/>
          </a:p>
        </p:txBody>
      </p:sp>
    </p:spTree>
    <p:extLst>
      <p:ext uri="{BB962C8B-B14F-4D97-AF65-F5344CB8AC3E}">
        <p14:creationId xmlns:p14="http://schemas.microsoft.com/office/powerpoint/2010/main" val="2277792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A0DC1-437E-F758-2BBA-94D3898703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3736DD-E42C-1AF5-60FB-5E3A49FEC01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8752A4-8D72-BD5D-15B6-3CDA8CC9CCC9}"/>
              </a:ext>
            </a:extLst>
          </p:cNvPr>
          <p:cNvSpPr>
            <a:spLocks noGrp="1"/>
          </p:cNvSpPr>
          <p:nvPr>
            <p:ph type="dt" sz="half" idx="10"/>
          </p:nvPr>
        </p:nvSpPr>
        <p:spPr/>
        <p:txBody>
          <a:bodyPr/>
          <a:lstStyle/>
          <a:p>
            <a:fld id="{9B8A64AB-D357-484F-9953-F9B9B0A8541B}" type="datetimeFigureOut">
              <a:rPr lang="en-US" smtClean="0"/>
              <a:t>6/18/2025</a:t>
            </a:fld>
            <a:endParaRPr lang="en-US"/>
          </a:p>
        </p:txBody>
      </p:sp>
      <p:sp>
        <p:nvSpPr>
          <p:cNvPr id="5" name="Footer Placeholder 4">
            <a:extLst>
              <a:ext uri="{FF2B5EF4-FFF2-40B4-BE49-F238E27FC236}">
                <a16:creationId xmlns:a16="http://schemas.microsoft.com/office/drawing/2014/main" id="{DAE8B254-B642-AFD2-9459-4C2129482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37D12E-DF63-8191-8D35-B8C5AE7A2BCD}"/>
              </a:ext>
            </a:extLst>
          </p:cNvPr>
          <p:cNvSpPr>
            <a:spLocks noGrp="1"/>
          </p:cNvSpPr>
          <p:nvPr>
            <p:ph type="sldNum" sz="quarter" idx="12"/>
          </p:nvPr>
        </p:nvSpPr>
        <p:spPr/>
        <p:txBody>
          <a:bodyPr/>
          <a:lstStyle/>
          <a:p>
            <a:fld id="{99F1CDB1-4DF4-7B4A-A30B-6EB08B4CE546}" type="slidenum">
              <a:rPr lang="en-US" smtClean="0"/>
              <a:t>‹#›</a:t>
            </a:fld>
            <a:endParaRPr lang="en-US"/>
          </a:p>
        </p:txBody>
      </p:sp>
    </p:spTree>
    <p:extLst>
      <p:ext uri="{BB962C8B-B14F-4D97-AF65-F5344CB8AC3E}">
        <p14:creationId xmlns:p14="http://schemas.microsoft.com/office/powerpoint/2010/main" val="1301219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AAEC-D6C4-BC00-5660-6C681947D4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38F41E-7D97-F2C6-1A59-25E6489A22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0195DB-77A6-F0D3-EF96-A41BCBA8AD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7B1C43-BFDB-1950-CDC5-9D4517679922}"/>
              </a:ext>
            </a:extLst>
          </p:cNvPr>
          <p:cNvSpPr>
            <a:spLocks noGrp="1"/>
          </p:cNvSpPr>
          <p:nvPr>
            <p:ph type="dt" sz="half" idx="10"/>
          </p:nvPr>
        </p:nvSpPr>
        <p:spPr/>
        <p:txBody>
          <a:bodyPr/>
          <a:lstStyle/>
          <a:p>
            <a:fld id="{9B8A64AB-D357-484F-9953-F9B9B0A8541B}" type="datetimeFigureOut">
              <a:rPr lang="en-US" smtClean="0"/>
              <a:t>6/18/2025</a:t>
            </a:fld>
            <a:endParaRPr lang="en-US"/>
          </a:p>
        </p:txBody>
      </p:sp>
      <p:sp>
        <p:nvSpPr>
          <p:cNvPr id="6" name="Footer Placeholder 5">
            <a:extLst>
              <a:ext uri="{FF2B5EF4-FFF2-40B4-BE49-F238E27FC236}">
                <a16:creationId xmlns:a16="http://schemas.microsoft.com/office/drawing/2014/main" id="{AD83EF42-4780-3CC1-A73E-F61B1D379D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BBE3C0-1425-9A71-3508-5AB7C97CC099}"/>
              </a:ext>
            </a:extLst>
          </p:cNvPr>
          <p:cNvSpPr>
            <a:spLocks noGrp="1"/>
          </p:cNvSpPr>
          <p:nvPr>
            <p:ph type="sldNum" sz="quarter" idx="12"/>
          </p:nvPr>
        </p:nvSpPr>
        <p:spPr/>
        <p:txBody>
          <a:bodyPr/>
          <a:lstStyle/>
          <a:p>
            <a:fld id="{99F1CDB1-4DF4-7B4A-A30B-6EB08B4CE546}" type="slidenum">
              <a:rPr lang="en-US" smtClean="0"/>
              <a:t>‹#›</a:t>
            </a:fld>
            <a:endParaRPr lang="en-US"/>
          </a:p>
        </p:txBody>
      </p:sp>
    </p:spTree>
    <p:extLst>
      <p:ext uri="{BB962C8B-B14F-4D97-AF65-F5344CB8AC3E}">
        <p14:creationId xmlns:p14="http://schemas.microsoft.com/office/powerpoint/2010/main" val="2019331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AA864-75A3-6F95-C251-EB6C14488F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03BBC8-BB1A-6F6E-D465-8AE9F077D8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686EAC-922C-267A-C865-CF84831278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283E94-CAB1-2C0A-0A05-A2306A5E5D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AB85D0-E25F-E5A9-C640-BE6D4D6CFF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9BD0F0-5150-9350-E13A-9367FC07104B}"/>
              </a:ext>
            </a:extLst>
          </p:cNvPr>
          <p:cNvSpPr>
            <a:spLocks noGrp="1"/>
          </p:cNvSpPr>
          <p:nvPr>
            <p:ph type="dt" sz="half" idx="10"/>
          </p:nvPr>
        </p:nvSpPr>
        <p:spPr/>
        <p:txBody>
          <a:bodyPr/>
          <a:lstStyle/>
          <a:p>
            <a:fld id="{9B8A64AB-D357-484F-9953-F9B9B0A8541B}" type="datetimeFigureOut">
              <a:rPr lang="en-US" smtClean="0"/>
              <a:t>6/18/2025</a:t>
            </a:fld>
            <a:endParaRPr lang="en-US"/>
          </a:p>
        </p:txBody>
      </p:sp>
      <p:sp>
        <p:nvSpPr>
          <p:cNvPr id="8" name="Footer Placeholder 7">
            <a:extLst>
              <a:ext uri="{FF2B5EF4-FFF2-40B4-BE49-F238E27FC236}">
                <a16:creationId xmlns:a16="http://schemas.microsoft.com/office/drawing/2014/main" id="{CA993823-67DC-72EC-C4D4-BE81ECAA57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0262B2-CBAA-480B-E678-451C2B82EE28}"/>
              </a:ext>
            </a:extLst>
          </p:cNvPr>
          <p:cNvSpPr>
            <a:spLocks noGrp="1"/>
          </p:cNvSpPr>
          <p:nvPr>
            <p:ph type="sldNum" sz="quarter" idx="12"/>
          </p:nvPr>
        </p:nvSpPr>
        <p:spPr/>
        <p:txBody>
          <a:bodyPr/>
          <a:lstStyle/>
          <a:p>
            <a:fld id="{99F1CDB1-4DF4-7B4A-A30B-6EB08B4CE546}" type="slidenum">
              <a:rPr lang="en-US" smtClean="0"/>
              <a:t>‹#›</a:t>
            </a:fld>
            <a:endParaRPr lang="en-US"/>
          </a:p>
        </p:txBody>
      </p:sp>
    </p:spTree>
    <p:extLst>
      <p:ext uri="{BB962C8B-B14F-4D97-AF65-F5344CB8AC3E}">
        <p14:creationId xmlns:p14="http://schemas.microsoft.com/office/powerpoint/2010/main" val="3246493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E768D-8086-17FB-96C8-0458449F18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DA4015-0888-204B-A655-2211D2D7222B}"/>
              </a:ext>
            </a:extLst>
          </p:cNvPr>
          <p:cNvSpPr>
            <a:spLocks noGrp="1"/>
          </p:cNvSpPr>
          <p:nvPr>
            <p:ph type="dt" sz="half" idx="10"/>
          </p:nvPr>
        </p:nvSpPr>
        <p:spPr/>
        <p:txBody>
          <a:bodyPr/>
          <a:lstStyle/>
          <a:p>
            <a:fld id="{9B8A64AB-D357-484F-9953-F9B9B0A8541B}" type="datetimeFigureOut">
              <a:rPr lang="en-US" smtClean="0"/>
              <a:t>6/18/2025</a:t>
            </a:fld>
            <a:endParaRPr lang="en-US"/>
          </a:p>
        </p:txBody>
      </p:sp>
      <p:sp>
        <p:nvSpPr>
          <p:cNvPr id="4" name="Footer Placeholder 3">
            <a:extLst>
              <a:ext uri="{FF2B5EF4-FFF2-40B4-BE49-F238E27FC236}">
                <a16:creationId xmlns:a16="http://schemas.microsoft.com/office/drawing/2014/main" id="{15ECEFFA-23F1-3F6E-8605-D65EB6A5DA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BE874C-67CD-885C-CA96-3E6CB2B85FEA}"/>
              </a:ext>
            </a:extLst>
          </p:cNvPr>
          <p:cNvSpPr>
            <a:spLocks noGrp="1"/>
          </p:cNvSpPr>
          <p:nvPr>
            <p:ph type="sldNum" sz="quarter" idx="12"/>
          </p:nvPr>
        </p:nvSpPr>
        <p:spPr/>
        <p:txBody>
          <a:bodyPr/>
          <a:lstStyle/>
          <a:p>
            <a:fld id="{99F1CDB1-4DF4-7B4A-A30B-6EB08B4CE546}" type="slidenum">
              <a:rPr lang="en-US" smtClean="0"/>
              <a:t>‹#›</a:t>
            </a:fld>
            <a:endParaRPr lang="en-US"/>
          </a:p>
        </p:txBody>
      </p:sp>
    </p:spTree>
    <p:extLst>
      <p:ext uri="{BB962C8B-B14F-4D97-AF65-F5344CB8AC3E}">
        <p14:creationId xmlns:p14="http://schemas.microsoft.com/office/powerpoint/2010/main" val="1198521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28A136-CABB-FCF4-99B2-49683DA4D51C}"/>
              </a:ext>
            </a:extLst>
          </p:cNvPr>
          <p:cNvSpPr>
            <a:spLocks noGrp="1"/>
          </p:cNvSpPr>
          <p:nvPr>
            <p:ph type="dt" sz="half" idx="10"/>
          </p:nvPr>
        </p:nvSpPr>
        <p:spPr/>
        <p:txBody>
          <a:bodyPr/>
          <a:lstStyle/>
          <a:p>
            <a:fld id="{9B8A64AB-D357-484F-9953-F9B9B0A8541B}" type="datetimeFigureOut">
              <a:rPr lang="en-US" smtClean="0"/>
              <a:t>6/18/2025</a:t>
            </a:fld>
            <a:endParaRPr lang="en-US"/>
          </a:p>
        </p:txBody>
      </p:sp>
      <p:sp>
        <p:nvSpPr>
          <p:cNvPr id="3" name="Footer Placeholder 2">
            <a:extLst>
              <a:ext uri="{FF2B5EF4-FFF2-40B4-BE49-F238E27FC236}">
                <a16:creationId xmlns:a16="http://schemas.microsoft.com/office/drawing/2014/main" id="{0EF9AF48-52CA-738C-AE34-77E815A3A8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BA49FA-AB8A-6D5D-1997-840410ABEB92}"/>
              </a:ext>
            </a:extLst>
          </p:cNvPr>
          <p:cNvSpPr>
            <a:spLocks noGrp="1"/>
          </p:cNvSpPr>
          <p:nvPr>
            <p:ph type="sldNum" sz="quarter" idx="12"/>
          </p:nvPr>
        </p:nvSpPr>
        <p:spPr/>
        <p:txBody>
          <a:bodyPr/>
          <a:lstStyle/>
          <a:p>
            <a:fld id="{99F1CDB1-4DF4-7B4A-A30B-6EB08B4CE546}" type="slidenum">
              <a:rPr lang="en-US" smtClean="0"/>
              <a:t>‹#›</a:t>
            </a:fld>
            <a:endParaRPr lang="en-US"/>
          </a:p>
        </p:txBody>
      </p:sp>
    </p:spTree>
    <p:extLst>
      <p:ext uri="{BB962C8B-B14F-4D97-AF65-F5344CB8AC3E}">
        <p14:creationId xmlns:p14="http://schemas.microsoft.com/office/powerpoint/2010/main" val="2470412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5FC7E-7E0A-ABB4-68F4-0264B6CC2A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BF2F4A-CCB1-9F7F-143E-2270D3B512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624453-5DF1-A262-4C59-0380D1F601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CEDE77-7972-F763-9661-E1607BE55767}"/>
              </a:ext>
            </a:extLst>
          </p:cNvPr>
          <p:cNvSpPr>
            <a:spLocks noGrp="1"/>
          </p:cNvSpPr>
          <p:nvPr>
            <p:ph type="dt" sz="half" idx="10"/>
          </p:nvPr>
        </p:nvSpPr>
        <p:spPr/>
        <p:txBody>
          <a:bodyPr/>
          <a:lstStyle/>
          <a:p>
            <a:fld id="{9B8A64AB-D357-484F-9953-F9B9B0A8541B}" type="datetimeFigureOut">
              <a:rPr lang="en-US" smtClean="0"/>
              <a:t>6/18/2025</a:t>
            </a:fld>
            <a:endParaRPr lang="en-US"/>
          </a:p>
        </p:txBody>
      </p:sp>
      <p:sp>
        <p:nvSpPr>
          <p:cNvPr id="6" name="Footer Placeholder 5">
            <a:extLst>
              <a:ext uri="{FF2B5EF4-FFF2-40B4-BE49-F238E27FC236}">
                <a16:creationId xmlns:a16="http://schemas.microsoft.com/office/drawing/2014/main" id="{880E64B7-09FA-0281-8CFA-6BB1AA5F16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0D8411-DACE-A24C-BE94-FC7B40B2E5DA}"/>
              </a:ext>
            </a:extLst>
          </p:cNvPr>
          <p:cNvSpPr>
            <a:spLocks noGrp="1"/>
          </p:cNvSpPr>
          <p:nvPr>
            <p:ph type="sldNum" sz="quarter" idx="12"/>
          </p:nvPr>
        </p:nvSpPr>
        <p:spPr/>
        <p:txBody>
          <a:bodyPr/>
          <a:lstStyle/>
          <a:p>
            <a:fld id="{99F1CDB1-4DF4-7B4A-A30B-6EB08B4CE546}" type="slidenum">
              <a:rPr lang="en-US" smtClean="0"/>
              <a:t>‹#›</a:t>
            </a:fld>
            <a:endParaRPr lang="en-US"/>
          </a:p>
        </p:txBody>
      </p:sp>
    </p:spTree>
    <p:extLst>
      <p:ext uri="{BB962C8B-B14F-4D97-AF65-F5344CB8AC3E}">
        <p14:creationId xmlns:p14="http://schemas.microsoft.com/office/powerpoint/2010/main" val="68030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CA45F-9861-C8D6-39E4-1EC756A77E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7255F4D-BDBC-BFF0-AB86-E1AC703AB9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2F5F6D-5E90-06DD-1632-E54CD1BE3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3848C3-BD1F-CE19-2D50-A63FB26EFB11}"/>
              </a:ext>
            </a:extLst>
          </p:cNvPr>
          <p:cNvSpPr>
            <a:spLocks noGrp="1"/>
          </p:cNvSpPr>
          <p:nvPr>
            <p:ph type="dt" sz="half" idx="10"/>
          </p:nvPr>
        </p:nvSpPr>
        <p:spPr/>
        <p:txBody>
          <a:bodyPr/>
          <a:lstStyle/>
          <a:p>
            <a:fld id="{9B8A64AB-D357-484F-9953-F9B9B0A8541B}" type="datetimeFigureOut">
              <a:rPr lang="en-US" smtClean="0"/>
              <a:t>6/18/2025</a:t>
            </a:fld>
            <a:endParaRPr lang="en-US"/>
          </a:p>
        </p:txBody>
      </p:sp>
      <p:sp>
        <p:nvSpPr>
          <p:cNvPr id="6" name="Footer Placeholder 5">
            <a:extLst>
              <a:ext uri="{FF2B5EF4-FFF2-40B4-BE49-F238E27FC236}">
                <a16:creationId xmlns:a16="http://schemas.microsoft.com/office/drawing/2014/main" id="{4856B586-B90D-2E97-D538-D65C2FF53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E48D86-7FFF-F9F9-E3C1-B8492B4D580C}"/>
              </a:ext>
            </a:extLst>
          </p:cNvPr>
          <p:cNvSpPr>
            <a:spLocks noGrp="1"/>
          </p:cNvSpPr>
          <p:nvPr>
            <p:ph type="sldNum" sz="quarter" idx="12"/>
          </p:nvPr>
        </p:nvSpPr>
        <p:spPr/>
        <p:txBody>
          <a:bodyPr/>
          <a:lstStyle/>
          <a:p>
            <a:fld id="{99F1CDB1-4DF4-7B4A-A30B-6EB08B4CE546}" type="slidenum">
              <a:rPr lang="en-US" smtClean="0"/>
              <a:t>‹#›</a:t>
            </a:fld>
            <a:endParaRPr lang="en-US"/>
          </a:p>
        </p:txBody>
      </p:sp>
    </p:spTree>
    <p:extLst>
      <p:ext uri="{BB962C8B-B14F-4D97-AF65-F5344CB8AC3E}">
        <p14:creationId xmlns:p14="http://schemas.microsoft.com/office/powerpoint/2010/main" val="750311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8A7B18-3B8A-3FEE-3081-78BE954048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7DB446-2FB1-BA53-4B8C-48F014E20E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846C07-81DE-95BA-46C9-5756813A4D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B8A64AB-D357-484F-9953-F9B9B0A8541B}" type="datetimeFigureOut">
              <a:rPr lang="en-US" smtClean="0"/>
              <a:t>6/18/2025</a:t>
            </a:fld>
            <a:endParaRPr lang="en-US"/>
          </a:p>
        </p:txBody>
      </p:sp>
      <p:sp>
        <p:nvSpPr>
          <p:cNvPr id="5" name="Footer Placeholder 4">
            <a:extLst>
              <a:ext uri="{FF2B5EF4-FFF2-40B4-BE49-F238E27FC236}">
                <a16:creationId xmlns:a16="http://schemas.microsoft.com/office/drawing/2014/main" id="{8E18CA8F-7558-B480-6EB8-97D9140C74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66A9C6C-C874-B5BA-8C86-F5FD81B0AF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F1CDB1-4DF4-7B4A-A30B-6EB08B4CE546}" type="slidenum">
              <a:rPr lang="en-US" smtClean="0"/>
              <a:t>‹#›</a:t>
            </a:fld>
            <a:endParaRPr lang="en-US"/>
          </a:p>
        </p:txBody>
      </p:sp>
    </p:spTree>
    <p:extLst>
      <p:ext uri="{BB962C8B-B14F-4D97-AF65-F5344CB8AC3E}">
        <p14:creationId xmlns:p14="http://schemas.microsoft.com/office/powerpoint/2010/main" val="148774027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0.jp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18.png"/><Relationship Id="rId5" Type="http://schemas.openxmlformats.org/officeDocument/2006/relationships/image" Target="../media/image1.png"/><Relationship Id="rId10" Type="http://schemas.openxmlformats.org/officeDocument/2006/relationships/image" Target="../media/image17.png"/><Relationship Id="rId4" Type="http://schemas.openxmlformats.org/officeDocument/2006/relationships/image" Target="../media/image11.jp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3" Type="http://schemas.openxmlformats.org/officeDocument/2006/relationships/image" Target="../media/image20.jpg"/><Relationship Id="rId7" Type="http://schemas.openxmlformats.org/officeDocument/2006/relationships/image" Target="../media/image22.sv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13.png"/><Relationship Id="rId10" Type="http://schemas.openxmlformats.org/officeDocument/2006/relationships/image" Target="../media/image25.png"/><Relationship Id="rId4" Type="http://schemas.openxmlformats.org/officeDocument/2006/relationships/image" Target="../media/image1.png"/><Relationship Id="rId9" Type="http://schemas.openxmlformats.org/officeDocument/2006/relationships/image" Target="../media/image24.sv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9.svg"/><Relationship Id="rId3" Type="http://schemas.openxmlformats.org/officeDocument/2006/relationships/image" Target="../media/image1.png"/><Relationship Id="rId7" Type="http://schemas.openxmlformats.org/officeDocument/2006/relationships/image" Target="../media/image22.svg"/><Relationship Id="rId12"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jpg"/><Relationship Id="rId10" Type="http://schemas.openxmlformats.org/officeDocument/2006/relationships/image" Target="../media/image25.png"/><Relationship Id="rId4" Type="http://schemas.openxmlformats.org/officeDocument/2006/relationships/image" Target="../media/image27.png"/><Relationship Id="rId9" Type="http://schemas.openxmlformats.org/officeDocument/2006/relationships/image" Target="../media/image24.sv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image" Target="../media/image29.svg"/><Relationship Id="rId10" Type="http://schemas.openxmlformats.org/officeDocument/2006/relationships/image" Target="../media/image27.png"/><Relationship Id="rId4" Type="http://schemas.openxmlformats.org/officeDocument/2006/relationships/image" Target="../media/image28.png"/><Relationship Id="rId9" Type="http://schemas.openxmlformats.org/officeDocument/2006/relationships/image" Target="../media/image33.sv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6.svg"/><Relationship Id="rId3" Type="http://schemas.openxmlformats.org/officeDocument/2006/relationships/image" Target="../media/image11.jpg"/><Relationship Id="rId7" Type="http://schemas.openxmlformats.org/officeDocument/2006/relationships/image" Target="../media/image29.svg"/><Relationship Id="rId12"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34.png"/><Relationship Id="rId10" Type="http://schemas.openxmlformats.org/officeDocument/2006/relationships/image" Target="../media/image32.png"/><Relationship Id="rId4" Type="http://schemas.openxmlformats.org/officeDocument/2006/relationships/image" Target="../media/image1.png"/><Relationship Id="rId9" Type="http://schemas.openxmlformats.org/officeDocument/2006/relationships/image" Target="../media/image31.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6.sv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8.jp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36.svg"/></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jpeg"/><Relationship Id="rId9"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2.jpeg"/><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1.png"/><Relationship Id="rId7"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41.sv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4.jpe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3.jpg"/><Relationship Id="rId5" Type="http://schemas.openxmlformats.org/officeDocument/2006/relationships/image" Target="../media/image52.png"/><Relationship Id="rId4" Type="http://schemas.microsoft.com/office/2017/06/relationships/model3d" Target="../media/model3d1.glb"/></Relationships>
</file>

<file path=ppt/slides/_rels/slide3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54.jpe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53.jpg"/><Relationship Id="rId11" Type="http://schemas.openxmlformats.org/officeDocument/2006/relationships/image" Target="../media/image58.jpeg"/><Relationship Id="rId5" Type="http://schemas.openxmlformats.org/officeDocument/2006/relationships/image" Target="../media/image55.png"/><Relationship Id="rId10" Type="http://schemas.openxmlformats.org/officeDocument/2006/relationships/image" Target="../media/image52.png"/><Relationship Id="rId4" Type="http://schemas.microsoft.com/office/2017/06/relationships/model3d" Target="../media/model3d1.glb"/><Relationship Id="rId9" Type="http://schemas.openxmlformats.org/officeDocument/2006/relationships/image" Target="../media/image57.jpe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1.png"/><Relationship Id="rId7" Type="http://schemas.openxmlformats.org/officeDocument/2006/relationships/image" Target="../media/image52.png"/><Relationship Id="rId12" Type="http://schemas.openxmlformats.org/officeDocument/2006/relationships/image" Target="../media/image60.jpe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7.jpeg"/><Relationship Id="rId11" Type="http://schemas.openxmlformats.org/officeDocument/2006/relationships/image" Target="../media/image59.jpeg"/><Relationship Id="rId5" Type="http://schemas.openxmlformats.org/officeDocument/2006/relationships/image" Target="../media/image56.png"/><Relationship Id="rId10" Type="http://schemas.openxmlformats.org/officeDocument/2006/relationships/image" Target="../media/image54.jpeg"/><Relationship Id="rId4" Type="http://schemas.microsoft.com/office/2017/06/relationships/model3d" Target="../media/model3d1.glb"/><Relationship Id="rId9" Type="http://schemas.openxmlformats.org/officeDocument/2006/relationships/image" Target="../media/image53.jpg"/></Relationships>
</file>

<file path=ppt/slides/_rels/slide41.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1.png"/><Relationship Id="rId7" Type="http://schemas.openxmlformats.org/officeDocument/2006/relationships/image" Target="../media/image52.png"/><Relationship Id="rId12" Type="http://schemas.openxmlformats.org/officeDocument/2006/relationships/image" Target="../media/image62.jpe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9.jpeg"/><Relationship Id="rId11" Type="http://schemas.openxmlformats.org/officeDocument/2006/relationships/image" Target="../media/image61.jpeg"/><Relationship Id="rId5" Type="http://schemas.openxmlformats.org/officeDocument/2006/relationships/image" Target="../media/image56.png"/><Relationship Id="rId10" Type="http://schemas.openxmlformats.org/officeDocument/2006/relationships/image" Target="../media/image58.jpeg"/><Relationship Id="rId4" Type="http://schemas.microsoft.com/office/2017/06/relationships/model3d" Target="../media/model3d1.glb"/><Relationship Id="rId9" Type="http://schemas.openxmlformats.org/officeDocument/2006/relationships/image" Target="../media/image57.jpeg"/></Relationships>
</file>

<file path=ppt/slides/_rels/slide42.xml.rels><?xml version="1.0" encoding="UTF-8" standalone="yes"?>
<Relationships xmlns="http://schemas.openxmlformats.org/package/2006/relationships"><Relationship Id="rId8" Type="http://schemas.openxmlformats.org/officeDocument/2006/relationships/image" Target="../media/image62.jpeg"/><Relationship Id="rId13" Type="http://schemas.openxmlformats.org/officeDocument/2006/relationships/image" Target="../media/image65.png"/><Relationship Id="rId3" Type="http://schemas.openxmlformats.org/officeDocument/2006/relationships/image" Target="../media/image1.png"/><Relationship Id="rId7" Type="http://schemas.openxmlformats.org/officeDocument/2006/relationships/image" Target="../media/image52.png"/><Relationship Id="rId12" Type="http://schemas.openxmlformats.org/officeDocument/2006/relationships/image" Target="../media/image60.jpe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1.jpeg"/><Relationship Id="rId11" Type="http://schemas.openxmlformats.org/officeDocument/2006/relationships/image" Target="../media/image59.jpeg"/><Relationship Id="rId5" Type="http://schemas.openxmlformats.org/officeDocument/2006/relationships/image" Target="../media/image56.png"/><Relationship Id="rId10" Type="http://schemas.openxmlformats.org/officeDocument/2006/relationships/image" Target="../media/image64.jpeg"/><Relationship Id="rId4" Type="http://schemas.microsoft.com/office/2017/06/relationships/model3d" Target="../media/model3d1.glb"/><Relationship Id="rId9" Type="http://schemas.openxmlformats.org/officeDocument/2006/relationships/image" Target="../media/image63.png"/></Relationships>
</file>

<file path=ppt/slides/_rels/slide43.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6.png"/><Relationship Id="rId10" Type="http://schemas.openxmlformats.org/officeDocument/2006/relationships/image" Target="../media/image62.jpeg"/><Relationship Id="rId4" Type="http://schemas.microsoft.com/office/2017/06/relationships/model3d" Target="../media/model3d1.glb"/><Relationship Id="rId9" Type="http://schemas.openxmlformats.org/officeDocument/2006/relationships/image" Target="../media/image52.png"/></Relationships>
</file>

<file path=ppt/slides/_rels/slide4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png"/><Relationship Id="rId7" Type="http://schemas.openxmlformats.org/officeDocument/2006/relationships/image" Target="../media/image70.sv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svg"/><Relationship Id="rId10" Type="http://schemas.openxmlformats.org/officeDocument/2006/relationships/image" Target="../media/image73.jpg"/><Relationship Id="rId4" Type="http://schemas.openxmlformats.org/officeDocument/2006/relationships/image" Target="../media/image67.png"/><Relationship Id="rId9" Type="http://schemas.openxmlformats.org/officeDocument/2006/relationships/image" Target="../media/image72.svg"/></Relationships>
</file>

<file path=ppt/slides/_rels/slide4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png"/><Relationship Id="rId7" Type="http://schemas.openxmlformats.org/officeDocument/2006/relationships/image" Target="../media/image70.sv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2.sv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75.sv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75.sv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75.sv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10" Type="http://schemas.microsoft.com/office/2007/relationships/hdphoto" Target="../media/hdphoto2.wdp"/><Relationship Id="rId4" Type="http://schemas.openxmlformats.org/officeDocument/2006/relationships/image" Target="../media/image4.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jp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L1">
            <a:extLst>
              <a:ext uri="{FF2B5EF4-FFF2-40B4-BE49-F238E27FC236}">
                <a16:creationId xmlns:a16="http://schemas.microsoft.com/office/drawing/2014/main" id="{2012E8E2-21D4-3250-0FB5-8735CF264E11}"/>
              </a:ext>
            </a:extLst>
          </p:cNvPr>
          <p:cNvSpPr/>
          <p:nvPr/>
        </p:nvSpPr>
        <p:spPr>
          <a:xfrm>
            <a:off x="5650523" y="2983523"/>
            <a:ext cx="890954" cy="890954"/>
          </a:xfrm>
          <a:prstGeom prst="donut">
            <a:avLst>
              <a:gd name="adj" fmla="val 41517"/>
            </a:avLst>
          </a:prstGeom>
          <a:solidFill>
            <a:schemeClr val="tx1">
              <a:alpha val="1553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1" name="!!L">
            <a:extLst>
              <a:ext uri="{FF2B5EF4-FFF2-40B4-BE49-F238E27FC236}">
                <a16:creationId xmlns:a16="http://schemas.microsoft.com/office/drawing/2014/main" id="{FBC050D7-F962-3BAE-B4FA-3652D8A8F83A}"/>
              </a:ext>
            </a:extLst>
          </p:cNvPr>
          <p:cNvSpPr/>
          <p:nvPr/>
        </p:nvSpPr>
        <p:spPr>
          <a:xfrm>
            <a:off x="5650523" y="2983523"/>
            <a:ext cx="890954" cy="890954"/>
          </a:xfrm>
          <a:prstGeom prst="donut">
            <a:avLst>
              <a:gd name="adj" fmla="val 41517"/>
            </a:avLst>
          </a:prstGeom>
          <a:solidFill>
            <a:schemeClr val="tx1">
              <a:alpha val="1553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0" name="!!SS">
            <a:extLst>
              <a:ext uri="{FF2B5EF4-FFF2-40B4-BE49-F238E27FC236}">
                <a16:creationId xmlns:a16="http://schemas.microsoft.com/office/drawing/2014/main" id="{8952B2E3-DEED-FBB3-6288-5584A2EE2A09}"/>
              </a:ext>
            </a:extLst>
          </p:cNvPr>
          <p:cNvSpPr/>
          <p:nvPr/>
        </p:nvSpPr>
        <p:spPr>
          <a:xfrm rot="10740000">
            <a:off x="-3682641" y="-6349641"/>
            <a:ext cx="19557282" cy="19557282"/>
          </a:xfrm>
          <a:prstGeom prst="star4">
            <a:avLst>
              <a:gd name="adj" fmla="val 1017"/>
            </a:avLst>
          </a:prstGeom>
          <a:solidFill>
            <a:schemeClr val="bg1">
              <a:lumMod val="85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4" name="Group 13">
            <a:extLst>
              <a:ext uri="{FF2B5EF4-FFF2-40B4-BE49-F238E27FC236}">
                <a16:creationId xmlns:a16="http://schemas.microsoft.com/office/drawing/2014/main" id="{BA392615-F87C-6C3E-7A1B-C21878DF4249}"/>
              </a:ext>
            </a:extLst>
          </p:cNvPr>
          <p:cNvGrpSpPr/>
          <p:nvPr/>
        </p:nvGrpSpPr>
        <p:grpSpPr>
          <a:xfrm rot="10800000">
            <a:off x="5650525" y="2983524"/>
            <a:ext cx="890952" cy="890952"/>
            <a:chOff x="4181176" y="1514176"/>
            <a:chExt cx="3829649" cy="3829648"/>
          </a:xfrm>
          <a:solidFill>
            <a:schemeClr val="bg1">
              <a:lumMod val="85000"/>
            </a:schemeClr>
          </a:solidFill>
        </p:grpSpPr>
        <p:sp>
          <p:nvSpPr>
            <p:cNvPr id="15" name="!!MS4">
              <a:extLst>
                <a:ext uri="{FF2B5EF4-FFF2-40B4-BE49-F238E27FC236}">
                  <a16:creationId xmlns:a16="http://schemas.microsoft.com/office/drawing/2014/main" id="{6335C040-0AC1-F15E-F8FB-20D5F3E9B59A}"/>
                </a:ext>
              </a:extLst>
            </p:cNvPr>
            <p:cNvSpPr/>
            <p:nvPr/>
          </p:nvSpPr>
          <p:spPr>
            <a:xfrm>
              <a:off x="4181176" y="4748640"/>
              <a:ext cx="595184" cy="595184"/>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MS2">
              <a:extLst>
                <a:ext uri="{FF2B5EF4-FFF2-40B4-BE49-F238E27FC236}">
                  <a16:creationId xmlns:a16="http://schemas.microsoft.com/office/drawing/2014/main" id="{15B162CB-6739-48F5-00F8-C5FD926E8784}"/>
                </a:ext>
              </a:extLst>
            </p:cNvPr>
            <p:cNvSpPr/>
            <p:nvPr/>
          </p:nvSpPr>
          <p:spPr>
            <a:xfrm>
              <a:off x="7415641" y="1528118"/>
              <a:ext cx="595184" cy="595184"/>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MS3">
              <a:extLst>
                <a:ext uri="{FF2B5EF4-FFF2-40B4-BE49-F238E27FC236}">
                  <a16:creationId xmlns:a16="http://schemas.microsoft.com/office/drawing/2014/main" id="{2C6A54DB-D24D-D277-385D-0BF24FB446D0}"/>
                </a:ext>
              </a:extLst>
            </p:cNvPr>
            <p:cNvSpPr/>
            <p:nvPr/>
          </p:nvSpPr>
          <p:spPr>
            <a:xfrm>
              <a:off x="7410224" y="4748640"/>
              <a:ext cx="595184" cy="595184"/>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MS1">
              <a:extLst>
                <a:ext uri="{FF2B5EF4-FFF2-40B4-BE49-F238E27FC236}">
                  <a16:creationId xmlns:a16="http://schemas.microsoft.com/office/drawing/2014/main" id="{DFC9EF2D-5FD5-9D0B-71E0-4C7D0D067322}"/>
                </a:ext>
              </a:extLst>
            </p:cNvPr>
            <p:cNvSpPr/>
            <p:nvPr/>
          </p:nvSpPr>
          <p:spPr>
            <a:xfrm>
              <a:off x="4181176" y="1514176"/>
              <a:ext cx="595184" cy="595184"/>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8" name="!!MM">
            <a:extLst>
              <a:ext uri="{FF2B5EF4-FFF2-40B4-BE49-F238E27FC236}">
                <a16:creationId xmlns:a16="http://schemas.microsoft.com/office/drawing/2014/main" id="{2DB62E34-B309-8A3A-3CB0-5E813E9FF8E3}"/>
              </a:ext>
            </a:extLst>
          </p:cNvPr>
          <p:cNvSpPr/>
          <p:nvPr/>
        </p:nvSpPr>
        <p:spPr>
          <a:xfrm>
            <a:off x="5557937" y="2890937"/>
            <a:ext cx="1076126" cy="1076126"/>
          </a:xfrm>
          <a:prstGeom prst="roundRect">
            <a:avLst>
              <a:gd name="adj" fmla="val 22349"/>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3" name="!!LOG">
            <a:extLst>
              <a:ext uri="{FF2B5EF4-FFF2-40B4-BE49-F238E27FC236}">
                <a16:creationId xmlns:a16="http://schemas.microsoft.com/office/drawing/2014/main" id="{C571EF5E-C085-BBCF-5148-6337F14D5E1F}"/>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rcRect/>
          <a:stretch/>
        </p:blipFill>
        <p:spPr>
          <a:xfrm>
            <a:off x="5842329" y="3175329"/>
            <a:ext cx="507342" cy="507342"/>
          </a:xfrm>
          <a:prstGeom prst="rect">
            <a:avLst/>
          </a:prstGeom>
        </p:spPr>
      </p:pic>
      <p:cxnSp>
        <p:nvCxnSpPr>
          <p:cNvPr id="2" name="!!S1">
            <a:extLst>
              <a:ext uri="{FF2B5EF4-FFF2-40B4-BE49-F238E27FC236}">
                <a16:creationId xmlns:a16="http://schemas.microsoft.com/office/drawing/2014/main" id="{7EF57300-D3E9-FD48-BE5B-339C4CE1F665}"/>
              </a:ext>
            </a:extLst>
          </p:cNvPr>
          <p:cNvCxnSpPr>
            <a:cxnSpLocks/>
          </p:cNvCxnSpPr>
          <p:nvPr/>
        </p:nvCxnSpPr>
        <p:spPr>
          <a:xfrm>
            <a:off x="4478768" y="-2012272"/>
            <a:ext cx="0" cy="2012272"/>
          </a:xfrm>
          <a:prstGeom prst="line">
            <a:avLst/>
          </a:prstGeom>
          <a:ln w="85725">
            <a:solidFill>
              <a:srgbClr val="FCC538">
                <a:alpha val="15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3" name="!!S2">
            <a:extLst>
              <a:ext uri="{FF2B5EF4-FFF2-40B4-BE49-F238E27FC236}">
                <a16:creationId xmlns:a16="http://schemas.microsoft.com/office/drawing/2014/main" id="{0116A1F7-6CBE-E477-7877-8FEC8A8FCD4B}"/>
              </a:ext>
            </a:extLst>
          </p:cNvPr>
          <p:cNvCxnSpPr>
            <a:cxnSpLocks/>
          </p:cNvCxnSpPr>
          <p:nvPr/>
        </p:nvCxnSpPr>
        <p:spPr>
          <a:xfrm flipH="1">
            <a:off x="12192000" y="1833923"/>
            <a:ext cx="4725712" cy="0"/>
          </a:xfrm>
          <a:prstGeom prst="line">
            <a:avLst/>
          </a:prstGeom>
          <a:ln w="85725">
            <a:solidFill>
              <a:srgbClr val="FCC538">
                <a:alpha val="15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4" name="!!S3">
            <a:extLst>
              <a:ext uri="{FF2B5EF4-FFF2-40B4-BE49-F238E27FC236}">
                <a16:creationId xmlns:a16="http://schemas.microsoft.com/office/drawing/2014/main" id="{A0A6E881-1562-B070-8648-EC5D535B9E17}"/>
              </a:ext>
            </a:extLst>
          </p:cNvPr>
          <p:cNvCxnSpPr>
            <a:cxnSpLocks/>
          </p:cNvCxnSpPr>
          <p:nvPr/>
        </p:nvCxnSpPr>
        <p:spPr>
          <a:xfrm>
            <a:off x="7704180" y="6858000"/>
            <a:ext cx="0" cy="2012272"/>
          </a:xfrm>
          <a:prstGeom prst="line">
            <a:avLst/>
          </a:prstGeom>
          <a:ln w="85725">
            <a:solidFill>
              <a:srgbClr val="FCC538">
                <a:alpha val="15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5" name="!!S3">
            <a:extLst>
              <a:ext uri="{FF2B5EF4-FFF2-40B4-BE49-F238E27FC236}">
                <a16:creationId xmlns:a16="http://schemas.microsoft.com/office/drawing/2014/main" id="{B389214A-6932-6FD2-9744-A6D716968CC8}"/>
              </a:ext>
            </a:extLst>
          </p:cNvPr>
          <p:cNvCxnSpPr>
            <a:cxnSpLocks/>
          </p:cNvCxnSpPr>
          <p:nvPr/>
        </p:nvCxnSpPr>
        <p:spPr>
          <a:xfrm flipH="1">
            <a:off x="-4725712" y="5021156"/>
            <a:ext cx="4725712" cy="0"/>
          </a:xfrm>
          <a:prstGeom prst="line">
            <a:avLst/>
          </a:prstGeom>
          <a:ln w="85725">
            <a:solidFill>
              <a:srgbClr val="FCC538">
                <a:alpha val="15000"/>
              </a:srgbClr>
            </a:solidFill>
          </a:ln>
          <a:effectLst>
            <a:softEdge rad="2540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0685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2"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righ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150F1D-72DE-CCE0-08D3-77AFD5DF39BF}"/>
            </a:ext>
          </a:extLst>
        </p:cNvPr>
        <p:cNvGrpSpPr/>
        <p:nvPr/>
      </p:nvGrpSpPr>
      <p:grpSpPr>
        <a:xfrm>
          <a:off x="0" y="0"/>
          <a:ext cx="0" cy="0"/>
          <a:chOff x="0" y="0"/>
          <a:chExt cx="0" cy="0"/>
        </a:xfrm>
      </p:grpSpPr>
      <p:pic>
        <p:nvPicPr>
          <p:cNvPr id="25" name="Picture 24">
            <a:extLst>
              <a:ext uri="{FF2B5EF4-FFF2-40B4-BE49-F238E27FC236}">
                <a16:creationId xmlns:a16="http://schemas.microsoft.com/office/drawing/2014/main" id="{4A69CDBA-798A-9E9C-71BF-AAE34468EC53}"/>
              </a:ext>
            </a:extLst>
          </p:cNvPr>
          <p:cNvPicPr>
            <a:picLocks noChangeAspect="1"/>
          </p:cNvPicPr>
          <p:nvPr/>
        </p:nvPicPr>
        <p:blipFill>
          <a:blip r:embed="rId3">
            <a:extLst>
              <a:ext uri="{28A0092B-C50C-407E-A947-70E740481C1C}">
                <a14:useLocalDpi xmlns:a14="http://schemas.microsoft.com/office/drawing/2010/main" val="0"/>
              </a:ext>
            </a:extLst>
          </a:blip>
          <a:srcRect t="18465" b="20315"/>
          <a:stretch>
            <a:fillRect/>
          </a:stretch>
        </p:blipFill>
        <p:spPr>
          <a:xfrm>
            <a:off x="12915724" y="2115749"/>
            <a:ext cx="12192000" cy="4070155"/>
          </a:xfrm>
          <a:prstGeom prst="rect">
            <a:avLst/>
          </a:prstGeom>
        </p:spPr>
      </p:pic>
      <p:pic>
        <p:nvPicPr>
          <p:cNvPr id="7" name="Picture 6" descr="A person standing in front of a display&#10;&#10;AI-generated content may be incorrect.">
            <a:extLst>
              <a:ext uri="{FF2B5EF4-FFF2-40B4-BE49-F238E27FC236}">
                <a16:creationId xmlns:a16="http://schemas.microsoft.com/office/drawing/2014/main" id="{939BA26E-E4A3-20FE-520B-E0D15E9EA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1479" y="-8691606"/>
            <a:ext cx="3740727" cy="6858000"/>
          </a:xfrm>
          <a:prstGeom prst="rect">
            <a:avLst/>
          </a:prstGeom>
        </p:spPr>
      </p:pic>
      <p:sp>
        <p:nvSpPr>
          <p:cNvPr id="20" name="!!MM">
            <a:extLst>
              <a:ext uri="{FF2B5EF4-FFF2-40B4-BE49-F238E27FC236}">
                <a16:creationId xmlns:a16="http://schemas.microsoft.com/office/drawing/2014/main" id="{0E7B3885-EB26-6413-2691-F11E1A779F8A}"/>
              </a:ext>
            </a:extLst>
          </p:cNvPr>
          <p:cNvSpPr/>
          <p:nvPr/>
        </p:nvSpPr>
        <p:spPr>
          <a:xfrm rot="10800000">
            <a:off x="10065634" y="2567522"/>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 name="!!S2">
            <a:extLst>
              <a:ext uri="{FF2B5EF4-FFF2-40B4-BE49-F238E27FC236}">
                <a16:creationId xmlns:a16="http://schemas.microsoft.com/office/drawing/2014/main" id="{1F2447FA-F9DE-E32B-04CC-37E0266F3569}"/>
              </a:ext>
            </a:extLst>
          </p:cNvPr>
          <p:cNvCxnSpPr>
            <a:cxnSpLocks/>
          </p:cNvCxnSpPr>
          <p:nvPr/>
        </p:nvCxnSpPr>
        <p:spPr>
          <a:xfrm flipH="1">
            <a:off x="10445610"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46174877-37B9-DD85-B54F-5B5DDD33DCA1}"/>
              </a:ext>
            </a:extLst>
          </p:cNvPr>
          <p:cNvCxnSpPr>
            <a:cxnSpLocks/>
          </p:cNvCxnSpPr>
          <p:nvPr/>
        </p:nvCxnSpPr>
        <p:spPr>
          <a:xfrm flipH="1">
            <a:off x="-4025752"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8981E9D4-A9C5-C9D5-2640-D72715DDD23D}"/>
              </a:ext>
            </a:extLst>
          </p:cNvPr>
          <p:cNvSpPr/>
          <p:nvPr/>
        </p:nvSpPr>
        <p:spPr>
          <a:xfrm>
            <a:off x="402368" y="6012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987605D1-9755-9699-0B71-B4B14EE4A4DC}"/>
              </a:ext>
            </a:extLst>
          </p:cNvPr>
          <p:cNvSpPr/>
          <p:nvPr/>
        </p:nvSpPr>
        <p:spPr>
          <a:xfrm>
            <a:off x="9729942" y="7493301"/>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23D575C2-E87D-8A96-26FB-7B386B953A5E}"/>
              </a:ext>
            </a:extLst>
          </p:cNvPr>
          <p:cNvSpPr/>
          <p:nvPr/>
        </p:nvSpPr>
        <p:spPr>
          <a:xfrm>
            <a:off x="10191054"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C108E693-FAF4-E398-B0A2-55B7BE06C085}"/>
              </a:ext>
            </a:extLst>
          </p:cNvPr>
          <p:cNvSpPr/>
          <p:nvPr/>
        </p:nvSpPr>
        <p:spPr>
          <a:xfrm>
            <a:off x="257753" y="67384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B044FD31-8D5C-F53E-6961-75CCA607BF3F}"/>
              </a:ext>
            </a:extLst>
          </p:cNvPr>
          <p:cNvSpPr/>
          <p:nvPr/>
        </p:nvSpPr>
        <p:spPr>
          <a:xfrm rot="10406589">
            <a:off x="4004657" y="-1771236"/>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B5E6F99E-F6AD-C03D-0D23-EFEAA71C677B}"/>
              </a:ext>
            </a:extLst>
          </p:cNvPr>
          <p:cNvCxnSpPr>
            <a:cxnSpLocks/>
          </p:cNvCxnSpPr>
          <p:nvPr/>
        </p:nvCxnSpPr>
        <p:spPr>
          <a:xfrm>
            <a:off x="555347" y="-99770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938007C6-336E-D479-0097-80BC115DA3A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2" name="TextBox 1">
            <a:extLst>
              <a:ext uri="{FF2B5EF4-FFF2-40B4-BE49-F238E27FC236}">
                <a16:creationId xmlns:a16="http://schemas.microsoft.com/office/drawing/2014/main" id="{42B6E0E3-354F-0782-3582-CD64F9C49A9D}"/>
              </a:ext>
            </a:extLst>
          </p:cNvPr>
          <p:cNvSpPr txBox="1"/>
          <p:nvPr/>
        </p:nvSpPr>
        <p:spPr>
          <a:xfrm>
            <a:off x="2490538" y="1014563"/>
            <a:ext cx="7210924" cy="610295"/>
          </a:xfrm>
          <a:prstGeom prst="rect">
            <a:avLst/>
          </a:prstGeom>
          <a:noFill/>
        </p:spPr>
        <p:txBody>
          <a:bodyPr wrap="square" anchor="ctr">
            <a:spAutoFit/>
          </a:bodyPr>
          <a:lstStyle/>
          <a:p>
            <a:pPr lvl="0">
              <a:lnSpc>
                <a:spcPct val="70000"/>
              </a:lnSpc>
              <a:defRPr/>
            </a:pPr>
            <a:r>
              <a:rPr lang="en-US" sz="4800" b="1" spc="300" dirty="0">
                <a:solidFill>
                  <a:srgbClr val="192821"/>
                </a:solidFill>
                <a:latin typeface="Plus Jakarta Sans" pitchFamily="2" charset="77"/>
                <a:cs typeface="Plus Jakarta Sans" pitchFamily="2" charset="77"/>
              </a:rPr>
              <a:t>Warping Techniques: </a:t>
            </a:r>
          </a:p>
        </p:txBody>
      </p:sp>
      <p:sp>
        <p:nvSpPr>
          <p:cNvPr id="3" name="TextBox 2">
            <a:extLst>
              <a:ext uri="{FF2B5EF4-FFF2-40B4-BE49-F238E27FC236}">
                <a16:creationId xmlns:a16="http://schemas.microsoft.com/office/drawing/2014/main" id="{66B53140-B4B0-0720-397E-0C9E0873FF36}"/>
              </a:ext>
            </a:extLst>
          </p:cNvPr>
          <p:cNvSpPr txBox="1"/>
          <p:nvPr/>
        </p:nvSpPr>
        <p:spPr>
          <a:xfrm>
            <a:off x="402367" y="2211719"/>
            <a:ext cx="9249045" cy="461665"/>
          </a:xfrm>
          <a:prstGeom prst="rect">
            <a:avLst/>
          </a:prstGeom>
          <a:noFill/>
        </p:spPr>
        <p:txBody>
          <a:bodyPr wrap="square">
            <a:spAutoFit/>
          </a:bodyPr>
          <a:lstStyle/>
          <a:p>
            <a:r>
              <a:rPr lang="ar-EG" sz="2400" dirty="0">
                <a:solidFill>
                  <a:schemeClr val="tx1">
                    <a:lumMod val="85000"/>
                    <a:lumOff val="15000"/>
                  </a:schemeClr>
                </a:solidFill>
                <a:latin typeface="Plus Jakarta Sans" pitchFamily="2" charset="0"/>
                <a:cs typeface="Plus Jakarta Sans" pitchFamily="2" charset="0"/>
              </a:rPr>
              <a:t>2</a:t>
            </a:r>
            <a:r>
              <a:rPr lang="en-US" sz="2400" dirty="0">
                <a:solidFill>
                  <a:schemeClr val="tx1">
                    <a:lumMod val="85000"/>
                    <a:lumOff val="15000"/>
                  </a:schemeClr>
                </a:solidFill>
                <a:latin typeface="Plus Jakarta Sans" pitchFamily="2" charset="0"/>
                <a:cs typeface="Plus Jakarta Sans" pitchFamily="2" charset="0"/>
              </a:rPr>
              <a:t>. </a:t>
            </a:r>
            <a:r>
              <a:rPr lang="en-US" sz="2400" dirty="0"/>
              <a:t>Appearance Flow Estimation in </a:t>
            </a:r>
            <a:r>
              <a:rPr lang="en-US" sz="2400" dirty="0" err="1"/>
              <a:t>ClothFlow</a:t>
            </a:r>
            <a:r>
              <a:rPr lang="en-US" sz="2400" dirty="0"/>
              <a:t> model</a:t>
            </a:r>
            <a:endParaRPr lang="en-US" sz="2400" dirty="0">
              <a:solidFill>
                <a:schemeClr val="tx1">
                  <a:lumMod val="85000"/>
                  <a:lumOff val="15000"/>
                </a:schemeClr>
              </a:solidFill>
              <a:latin typeface="Plus Jakarta Sans" pitchFamily="2" charset="0"/>
              <a:cs typeface="Plus Jakarta Sans" pitchFamily="2" charset="0"/>
            </a:endParaRPr>
          </a:p>
        </p:txBody>
      </p:sp>
      <p:sp>
        <p:nvSpPr>
          <p:cNvPr id="9" name="Rectangle 8">
            <a:extLst>
              <a:ext uri="{FF2B5EF4-FFF2-40B4-BE49-F238E27FC236}">
                <a16:creationId xmlns:a16="http://schemas.microsoft.com/office/drawing/2014/main" id="{F432027A-132C-C70C-7419-A32B7EBA8D87}"/>
              </a:ext>
            </a:extLst>
          </p:cNvPr>
          <p:cNvSpPr/>
          <p:nvPr/>
        </p:nvSpPr>
        <p:spPr>
          <a:xfrm>
            <a:off x="-9365508" y="971436"/>
            <a:ext cx="7663260" cy="46679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E8B75B5-CDC6-9B99-CC81-B6228E5F4B30}"/>
              </a:ext>
            </a:extLst>
          </p:cNvPr>
          <p:cNvSpPr/>
          <p:nvPr/>
        </p:nvSpPr>
        <p:spPr>
          <a:xfrm>
            <a:off x="10119777" y="11103428"/>
            <a:ext cx="293692" cy="11682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Content Placeholder 4">
            <a:extLst>
              <a:ext uri="{FF2B5EF4-FFF2-40B4-BE49-F238E27FC236}">
                <a16:creationId xmlns:a16="http://schemas.microsoft.com/office/drawing/2014/main" id="{EE84A602-08E1-7B65-3637-E8FDD85D1C26}"/>
              </a:ext>
            </a:extLst>
          </p:cNvPr>
          <p:cNvPicPr>
            <a:picLocks noChangeAspect="1"/>
          </p:cNvPicPr>
          <p:nvPr/>
        </p:nvPicPr>
        <p:blipFill>
          <a:blip r:embed="rId6"/>
          <a:stretch>
            <a:fillRect/>
          </a:stretch>
        </p:blipFill>
        <p:spPr>
          <a:xfrm>
            <a:off x="2958387" y="3213833"/>
            <a:ext cx="7568299" cy="2836500"/>
          </a:xfrm>
          <a:prstGeom prst="rect">
            <a:avLst/>
          </a:prstGeom>
        </p:spPr>
      </p:pic>
      <p:sp>
        <p:nvSpPr>
          <p:cNvPr id="32" name="Rectangle 31">
            <a:extLst>
              <a:ext uri="{FF2B5EF4-FFF2-40B4-BE49-F238E27FC236}">
                <a16:creationId xmlns:a16="http://schemas.microsoft.com/office/drawing/2014/main" id="{8D09CB95-C3D6-5E31-7672-84D9C3E057CD}"/>
              </a:ext>
            </a:extLst>
          </p:cNvPr>
          <p:cNvSpPr/>
          <p:nvPr/>
        </p:nvSpPr>
        <p:spPr>
          <a:xfrm>
            <a:off x="-12136771" y="3086152"/>
            <a:ext cx="10743201" cy="20221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DAD56964-F290-A371-E7DC-FB5EB7D8AF07}"/>
              </a:ext>
            </a:extLst>
          </p:cNvPr>
          <p:cNvSpPr txBox="1"/>
          <p:nvPr/>
        </p:nvSpPr>
        <p:spPr>
          <a:xfrm>
            <a:off x="-15629946" y="1455407"/>
            <a:ext cx="6668089" cy="1077218"/>
          </a:xfrm>
          <a:prstGeom prst="rect">
            <a:avLst/>
          </a:prstGeom>
          <a:noFill/>
        </p:spPr>
        <p:txBody>
          <a:bodyPr wrap="square" anchor="ctr">
            <a:spAutoFit/>
          </a:bodyPr>
          <a:lstStyle/>
          <a:p>
            <a:pPr lvl="0">
              <a:defRPr/>
            </a:pPr>
            <a:r>
              <a:rPr lang="en-US" sz="3200" b="1" spc="300" dirty="0">
                <a:solidFill>
                  <a:srgbClr val="192821"/>
                </a:solidFill>
                <a:latin typeface="Plus Jakarta Sans" pitchFamily="2" charset="77"/>
                <a:cs typeface="Plus Jakarta Sans" pitchFamily="2" charset="77"/>
              </a:rPr>
              <a:t>Limitations of the models used </a:t>
            </a:r>
            <a:r>
              <a:rPr lang="en-US" sz="3200" b="1" spc="300" dirty="0">
                <a:solidFill>
                  <a:srgbClr val="A3D0AF"/>
                </a:solidFill>
                <a:latin typeface="Plus Jakarta Sans" pitchFamily="2" charset="77"/>
                <a:cs typeface="Plus Jakarta Sans" pitchFamily="2" charset="77"/>
              </a:rPr>
              <a:t>TPS</a:t>
            </a:r>
          </a:p>
        </p:txBody>
      </p:sp>
      <p:sp>
        <p:nvSpPr>
          <p:cNvPr id="34" name="TextBox 33">
            <a:extLst>
              <a:ext uri="{FF2B5EF4-FFF2-40B4-BE49-F238E27FC236}">
                <a16:creationId xmlns:a16="http://schemas.microsoft.com/office/drawing/2014/main" id="{DE9869B3-7651-9ACB-DE27-1A466D49DB4A}"/>
              </a:ext>
            </a:extLst>
          </p:cNvPr>
          <p:cNvSpPr txBox="1"/>
          <p:nvPr/>
        </p:nvSpPr>
        <p:spPr>
          <a:xfrm>
            <a:off x="-14783872" y="2722712"/>
            <a:ext cx="3231924" cy="369332"/>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Reliance on Human Parsing.</a:t>
            </a:r>
          </a:p>
        </p:txBody>
      </p:sp>
      <p:sp>
        <p:nvSpPr>
          <p:cNvPr id="35" name="TextBox 34">
            <a:extLst>
              <a:ext uri="{FF2B5EF4-FFF2-40B4-BE49-F238E27FC236}">
                <a16:creationId xmlns:a16="http://schemas.microsoft.com/office/drawing/2014/main" id="{59ADE6AF-F5A7-FCF4-DED9-A53AB26BCE07}"/>
              </a:ext>
            </a:extLst>
          </p:cNvPr>
          <p:cNvSpPr txBox="1"/>
          <p:nvPr/>
        </p:nvSpPr>
        <p:spPr>
          <a:xfrm>
            <a:off x="-14783872" y="3310473"/>
            <a:ext cx="4597675" cy="369332"/>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Texture and Detail Loss in GMM stage.</a:t>
            </a:r>
          </a:p>
        </p:txBody>
      </p:sp>
      <p:sp>
        <p:nvSpPr>
          <p:cNvPr id="36" name="TextBox 35">
            <a:extLst>
              <a:ext uri="{FF2B5EF4-FFF2-40B4-BE49-F238E27FC236}">
                <a16:creationId xmlns:a16="http://schemas.microsoft.com/office/drawing/2014/main" id="{C089F0A6-51E8-484D-B04A-686B78C2A9ED}"/>
              </a:ext>
            </a:extLst>
          </p:cNvPr>
          <p:cNvSpPr txBox="1"/>
          <p:nvPr/>
        </p:nvSpPr>
        <p:spPr>
          <a:xfrm>
            <a:off x="-14783872" y="3961486"/>
            <a:ext cx="5623673" cy="369332"/>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Handling of Occlusions and Complex Poses.</a:t>
            </a:r>
          </a:p>
        </p:txBody>
      </p:sp>
      <p:sp>
        <p:nvSpPr>
          <p:cNvPr id="37" name="TextBox 36">
            <a:extLst>
              <a:ext uri="{FF2B5EF4-FFF2-40B4-BE49-F238E27FC236}">
                <a16:creationId xmlns:a16="http://schemas.microsoft.com/office/drawing/2014/main" id="{A25F7200-F364-C700-FD5E-6A9B1671DB04}"/>
              </a:ext>
            </a:extLst>
          </p:cNvPr>
          <p:cNvSpPr txBox="1"/>
          <p:nvPr/>
        </p:nvSpPr>
        <p:spPr>
          <a:xfrm>
            <a:off x="-14783872" y="4549247"/>
            <a:ext cx="4597675" cy="369332"/>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Limited Generalization.</a:t>
            </a:r>
          </a:p>
        </p:txBody>
      </p:sp>
      <p:sp>
        <p:nvSpPr>
          <p:cNvPr id="38" name="TextBox 37">
            <a:extLst>
              <a:ext uri="{FF2B5EF4-FFF2-40B4-BE49-F238E27FC236}">
                <a16:creationId xmlns:a16="http://schemas.microsoft.com/office/drawing/2014/main" id="{73B8379D-6D1D-BB83-BF6A-D3FD248C45C1}"/>
              </a:ext>
            </a:extLst>
          </p:cNvPr>
          <p:cNvSpPr txBox="1"/>
          <p:nvPr/>
        </p:nvSpPr>
        <p:spPr>
          <a:xfrm>
            <a:off x="-14783872" y="5137008"/>
            <a:ext cx="4597675" cy="369332"/>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Local Warping Limitations.</a:t>
            </a:r>
          </a:p>
        </p:txBody>
      </p:sp>
      <p:pic>
        <p:nvPicPr>
          <p:cNvPr id="39" name="Picture 38">
            <a:extLst>
              <a:ext uri="{FF2B5EF4-FFF2-40B4-BE49-F238E27FC236}">
                <a16:creationId xmlns:a16="http://schemas.microsoft.com/office/drawing/2014/main" id="{B28BA468-567E-6179-7FFD-80A0FCD6D3FE}"/>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15485332" y="2607825"/>
            <a:ext cx="487999" cy="487999"/>
          </a:xfrm>
          <a:prstGeom prst="rect">
            <a:avLst/>
          </a:prstGeom>
        </p:spPr>
      </p:pic>
      <p:pic>
        <p:nvPicPr>
          <p:cNvPr id="40" name="Picture 39">
            <a:extLst>
              <a:ext uri="{FF2B5EF4-FFF2-40B4-BE49-F238E27FC236}">
                <a16:creationId xmlns:a16="http://schemas.microsoft.com/office/drawing/2014/main" id="{FE01D4CC-3838-2D48-916B-6C00DED3D44A}"/>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15485332" y="3210453"/>
            <a:ext cx="487999" cy="487999"/>
          </a:xfrm>
          <a:prstGeom prst="rect">
            <a:avLst/>
          </a:prstGeom>
        </p:spPr>
      </p:pic>
      <p:pic>
        <p:nvPicPr>
          <p:cNvPr id="41" name="Picture 40">
            <a:extLst>
              <a:ext uri="{FF2B5EF4-FFF2-40B4-BE49-F238E27FC236}">
                <a16:creationId xmlns:a16="http://schemas.microsoft.com/office/drawing/2014/main" id="{C08768E1-A7DF-68C9-EC9B-4FB8002919F5}"/>
              </a:ext>
            </a:extLst>
          </p:cNvPr>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15485332" y="3813081"/>
            <a:ext cx="487999" cy="487999"/>
          </a:xfrm>
          <a:prstGeom prst="rect">
            <a:avLst/>
          </a:prstGeom>
        </p:spPr>
      </p:pic>
      <p:pic>
        <p:nvPicPr>
          <p:cNvPr id="42" name="Picture 41">
            <a:extLst>
              <a:ext uri="{FF2B5EF4-FFF2-40B4-BE49-F238E27FC236}">
                <a16:creationId xmlns:a16="http://schemas.microsoft.com/office/drawing/2014/main" id="{FDC61F4A-3B28-EAA4-D7A6-97D3B9C7FE68}"/>
              </a:ext>
            </a:extLst>
          </p:cNvPr>
          <p:cNvPicPr>
            <a:picLocks noChangeAspect="1"/>
          </p:cNvPicPr>
          <p:nvPr/>
        </p:nvPicPr>
        <p:blipFill>
          <a:blip r:embed="rId1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15485332" y="4415709"/>
            <a:ext cx="487999" cy="487999"/>
          </a:xfrm>
          <a:prstGeom prst="rect">
            <a:avLst/>
          </a:prstGeom>
        </p:spPr>
      </p:pic>
      <p:pic>
        <p:nvPicPr>
          <p:cNvPr id="43" name="Picture 42">
            <a:extLst>
              <a:ext uri="{FF2B5EF4-FFF2-40B4-BE49-F238E27FC236}">
                <a16:creationId xmlns:a16="http://schemas.microsoft.com/office/drawing/2014/main" id="{6627D249-5711-0F23-EAD6-42C68B43E171}"/>
              </a:ext>
            </a:extLst>
          </p:cNvPr>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15485332" y="5018337"/>
            <a:ext cx="487999" cy="487999"/>
          </a:xfrm>
          <a:prstGeom prst="rect">
            <a:avLst/>
          </a:prstGeom>
        </p:spPr>
      </p:pic>
      <p:sp>
        <p:nvSpPr>
          <p:cNvPr id="44" name="TextBox 43">
            <a:extLst>
              <a:ext uri="{FF2B5EF4-FFF2-40B4-BE49-F238E27FC236}">
                <a16:creationId xmlns:a16="http://schemas.microsoft.com/office/drawing/2014/main" id="{2CA6945A-3C79-C44C-B916-4F01CC18BEE3}"/>
              </a:ext>
            </a:extLst>
          </p:cNvPr>
          <p:cNvSpPr txBox="1"/>
          <p:nvPr/>
        </p:nvSpPr>
        <p:spPr>
          <a:xfrm>
            <a:off x="-7515030" y="1269028"/>
            <a:ext cx="6668089" cy="646331"/>
          </a:xfrm>
          <a:prstGeom prst="rect">
            <a:avLst/>
          </a:prstGeom>
          <a:noFill/>
        </p:spPr>
        <p:txBody>
          <a:bodyPr wrap="square" anchor="ctr">
            <a:spAutoFit/>
          </a:bodyPr>
          <a:lstStyle/>
          <a:p>
            <a:pPr lvl="0">
              <a:defRPr/>
            </a:pPr>
            <a:r>
              <a:rPr lang="en-US" sz="3600" b="1" spc="300" dirty="0">
                <a:solidFill>
                  <a:srgbClr val="192821"/>
                </a:solidFill>
                <a:latin typeface="Plus Jakarta Sans" pitchFamily="2" charset="77"/>
                <a:cs typeface="Plus Jakarta Sans" pitchFamily="2" charset="77"/>
              </a:rPr>
              <a:t>Limitations</a:t>
            </a:r>
            <a:endParaRPr lang="en-US" sz="3600" b="1" spc="300" dirty="0">
              <a:solidFill>
                <a:srgbClr val="A3D0AF"/>
              </a:solidFill>
              <a:latin typeface="Plus Jakarta Sans" pitchFamily="2" charset="77"/>
              <a:cs typeface="Plus Jakarta Sans" pitchFamily="2" charset="77"/>
            </a:endParaRPr>
          </a:p>
        </p:txBody>
      </p:sp>
    </p:spTree>
    <p:extLst>
      <p:ext uri="{BB962C8B-B14F-4D97-AF65-F5344CB8AC3E}">
        <p14:creationId xmlns:p14="http://schemas.microsoft.com/office/powerpoint/2010/main" val="2868794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032E72-486E-4BBB-87BB-E69770107A81}"/>
            </a:ext>
          </a:extLst>
        </p:cNvPr>
        <p:cNvGrpSpPr/>
        <p:nvPr/>
      </p:nvGrpSpPr>
      <p:grpSpPr>
        <a:xfrm>
          <a:off x="0" y="0"/>
          <a:ext cx="0" cy="0"/>
          <a:chOff x="0" y="0"/>
          <a:chExt cx="0" cy="0"/>
        </a:xfrm>
      </p:grpSpPr>
      <p:sp>
        <p:nvSpPr>
          <p:cNvPr id="20" name="!!MM">
            <a:extLst>
              <a:ext uri="{FF2B5EF4-FFF2-40B4-BE49-F238E27FC236}">
                <a16:creationId xmlns:a16="http://schemas.microsoft.com/office/drawing/2014/main" id="{F5895A70-BCF2-BAFA-9279-7B46497854C6}"/>
              </a:ext>
            </a:extLst>
          </p:cNvPr>
          <p:cNvSpPr/>
          <p:nvPr/>
        </p:nvSpPr>
        <p:spPr>
          <a:xfrm rot="4915597">
            <a:off x="-3025915" y="1543652"/>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9" name="Picture 8">
            <a:extLst>
              <a:ext uri="{FF2B5EF4-FFF2-40B4-BE49-F238E27FC236}">
                <a16:creationId xmlns:a16="http://schemas.microsoft.com/office/drawing/2014/main" id="{BA96EE25-C032-1E15-DE61-9A66C697950F}"/>
              </a:ext>
            </a:extLst>
          </p:cNvPr>
          <p:cNvPicPr>
            <a:picLocks noChangeAspect="1"/>
          </p:cNvPicPr>
          <p:nvPr/>
        </p:nvPicPr>
        <p:blipFill>
          <a:blip r:embed="rId3">
            <a:extLst>
              <a:ext uri="{28A0092B-C50C-407E-A947-70E740481C1C}">
                <a14:useLocalDpi xmlns:a14="http://schemas.microsoft.com/office/drawing/2010/main" val="0"/>
              </a:ext>
            </a:extLst>
          </a:blip>
          <a:srcRect t="18465" b="20315"/>
          <a:stretch>
            <a:fillRect/>
          </a:stretch>
        </p:blipFill>
        <p:spPr>
          <a:xfrm>
            <a:off x="2198956" y="2115749"/>
            <a:ext cx="12192000" cy="4070155"/>
          </a:xfrm>
          <a:prstGeom prst="rect">
            <a:avLst/>
          </a:prstGeom>
        </p:spPr>
      </p:pic>
      <p:sp>
        <p:nvSpPr>
          <p:cNvPr id="6" name="Rectangle 5">
            <a:extLst>
              <a:ext uri="{FF2B5EF4-FFF2-40B4-BE49-F238E27FC236}">
                <a16:creationId xmlns:a16="http://schemas.microsoft.com/office/drawing/2014/main" id="{0BA9F565-ABF2-4F4B-E440-25D94C3FC457}"/>
              </a:ext>
            </a:extLst>
          </p:cNvPr>
          <p:cNvSpPr/>
          <p:nvPr/>
        </p:nvSpPr>
        <p:spPr>
          <a:xfrm>
            <a:off x="43037" y="3086152"/>
            <a:ext cx="10743201" cy="20221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2">
            <a:extLst>
              <a:ext uri="{FF2B5EF4-FFF2-40B4-BE49-F238E27FC236}">
                <a16:creationId xmlns:a16="http://schemas.microsoft.com/office/drawing/2014/main" id="{3ADB342A-EA04-C15A-9A5C-A85912B05C1A}"/>
              </a:ext>
            </a:extLst>
          </p:cNvPr>
          <p:cNvCxnSpPr>
            <a:cxnSpLocks/>
          </p:cNvCxnSpPr>
          <p:nvPr/>
        </p:nvCxnSpPr>
        <p:spPr>
          <a:xfrm flipH="1">
            <a:off x="10445610"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7B6C365A-9633-C863-511D-AE1D30E95332}"/>
              </a:ext>
            </a:extLst>
          </p:cNvPr>
          <p:cNvCxnSpPr>
            <a:cxnSpLocks/>
          </p:cNvCxnSpPr>
          <p:nvPr/>
        </p:nvCxnSpPr>
        <p:spPr>
          <a:xfrm>
            <a:off x="10032515" y="6345251"/>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0C861FD5-C5D3-F8FC-E903-F1B269BBE05C}"/>
              </a:ext>
            </a:extLst>
          </p:cNvPr>
          <p:cNvCxnSpPr>
            <a:cxnSpLocks/>
          </p:cNvCxnSpPr>
          <p:nvPr/>
        </p:nvCxnSpPr>
        <p:spPr>
          <a:xfrm flipH="1">
            <a:off x="-4025752"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FC973606-AA3C-7851-5BAB-A57DC873B2EE}"/>
              </a:ext>
            </a:extLst>
          </p:cNvPr>
          <p:cNvSpPr/>
          <p:nvPr/>
        </p:nvSpPr>
        <p:spPr>
          <a:xfrm>
            <a:off x="402368" y="6012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12B631B6-E579-AD0B-4C25-4B3EFFF5EA60}"/>
              </a:ext>
            </a:extLst>
          </p:cNvPr>
          <p:cNvSpPr/>
          <p:nvPr/>
        </p:nvSpPr>
        <p:spPr>
          <a:xfrm>
            <a:off x="9729942" y="6007401"/>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DD8EAF9B-86B6-9805-2356-9E4E34366061}"/>
              </a:ext>
            </a:extLst>
          </p:cNvPr>
          <p:cNvSpPr/>
          <p:nvPr/>
        </p:nvSpPr>
        <p:spPr>
          <a:xfrm>
            <a:off x="10191054"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66A439B0-272B-1033-162F-ED74938C7F70}"/>
              </a:ext>
            </a:extLst>
          </p:cNvPr>
          <p:cNvSpPr/>
          <p:nvPr/>
        </p:nvSpPr>
        <p:spPr>
          <a:xfrm>
            <a:off x="257753" y="67384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5CE39C04-0908-850C-8A96-D0BB338A9A37}"/>
              </a:ext>
            </a:extLst>
          </p:cNvPr>
          <p:cNvSpPr/>
          <p:nvPr/>
        </p:nvSpPr>
        <p:spPr>
          <a:xfrm rot="10406589">
            <a:off x="4004657" y="-1771236"/>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91D50D8C-78C4-8F2F-3A17-DA47D664848E}"/>
              </a:ext>
            </a:extLst>
          </p:cNvPr>
          <p:cNvCxnSpPr>
            <a:cxnSpLocks/>
          </p:cNvCxnSpPr>
          <p:nvPr/>
        </p:nvCxnSpPr>
        <p:spPr>
          <a:xfrm>
            <a:off x="555347" y="-99770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4340D435-220A-46A4-7980-EBBC8F0D6A9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2" name="TextBox 1">
            <a:extLst>
              <a:ext uri="{FF2B5EF4-FFF2-40B4-BE49-F238E27FC236}">
                <a16:creationId xmlns:a16="http://schemas.microsoft.com/office/drawing/2014/main" id="{594525F0-FE65-67EB-69FC-8F48AB70E43C}"/>
              </a:ext>
            </a:extLst>
          </p:cNvPr>
          <p:cNvSpPr txBox="1"/>
          <p:nvPr/>
        </p:nvSpPr>
        <p:spPr>
          <a:xfrm>
            <a:off x="2735496" y="8500227"/>
            <a:ext cx="7210924" cy="610295"/>
          </a:xfrm>
          <a:prstGeom prst="rect">
            <a:avLst/>
          </a:prstGeom>
          <a:noFill/>
        </p:spPr>
        <p:txBody>
          <a:bodyPr wrap="square" anchor="ctr">
            <a:spAutoFit/>
          </a:bodyPr>
          <a:lstStyle/>
          <a:p>
            <a:pPr lvl="0">
              <a:lnSpc>
                <a:spcPct val="70000"/>
              </a:lnSpc>
              <a:defRPr/>
            </a:pPr>
            <a:r>
              <a:rPr lang="en-US" sz="4800" b="1" spc="300" dirty="0">
                <a:solidFill>
                  <a:srgbClr val="192821"/>
                </a:solidFill>
                <a:latin typeface="Plus Jakarta Sans" pitchFamily="2" charset="77"/>
                <a:cs typeface="Plus Jakarta Sans" pitchFamily="2" charset="77"/>
              </a:rPr>
              <a:t>Warping Techniques: </a:t>
            </a:r>
          </a:p>
        </p:txBody>
      </p:sp>
      <p:sp>
        <p:nvSpPr>
          <p:cNvPr id="3" name="TextBox 2">
            <a:extLst>
              <a:ext uri="{FF2B5EF4-FFF2-40B4-BE49-F238E27FC236}">
                <a16:creationId xmlns:a16="http://schemas.microsoft.com/office/drawing/2014/main" id="{A027A3E0-3056-832B-322C-763451A08491}"/>
              </a:ext>
            </a:extLst>
          </p:cNvPr>
          <p:cNvSpPr txBox="1"/>
          <p:nvPr/>
        </p:nvSpPr>
        <p:spPr>
          <a:xfrm>
            <a:off x="647326" y="9697383"/>
            <a:ext cx="4725712" cy="461665"/>
          </a:xfrm>
          <a:prstGeom prst="rect">
            <a:avLst/>
          </a:prstGeom>
          <a:noFill/>
        </p:spPr>
        <p:txBody>
          <a:bodyPr wrap="square">
            <a:spAutoFit/>
          </a:bodyPr>
          <a:lstStyle/>
          <a:p>
            <a:r>
              <a:rPr lang="en-US" sz="2400" dirty="0">
                <a:solidFill>
                  <a:schemeClr val="tx1">
                    <a:lumMod val="85000"/>
                    <a:lumOff val="15000"/>
                  </a:schemeClr>
                </a:solidFill>
                <a:latin typeface="Plus Jakarta Sans" pitchFamily="2" charset="0"/>
                <a:cs typeface="Plus Jakarta Sans" pitchFamily="2" charset="0"/>
              </a:rPr>
              <a:t>1. Thin-Plate Spline</a:t>
            </a:r>
          </a:p>
        </p:txBody>
      </p:sp>
      <p:pic>
        <p:nvPicPr>
          <p:cNvPr id="27" name="Picture 26" descr="A diagram of a t-shirt&#10;&#10;AI-generated content may be incorrect.">
            <a:extLst>
              <a:ext uri="{FF2B5EF4-FFF2-40B4-BE49-F238E27FC236}">
                <a16:creationId xmlns:a16="http://schemas.microsoft.com/office/drawing/2014/main" id="{E19D82C5-1423-1C99-1254-30CD9F0DC5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47" y="10183878"/>
            <a:ext cx="5442276" cy="3628184"/>
          </a:xfrm>
          <a:prstGeom prst="rect">
            <a:avLst/>
          </a:prstGeom>
        </p:spPr>
      </p:pic>
      <p:sp>
        <p:nvSpPr>
          <p:cNvPr id="28" name="TextBox 27">
            <a:extLst>
              <a:ext uri="{FF2B5EF4-FFF2-40B4-BE49-F238E27FC236}">
                <a16:creationId xmlns:a16="http://schemas.microsoft.com/office/drawing/2014/main" id="{D1D42ED5-44E3-C2C5-ED20-01C83E1B88D3}"/>
              </a:ext>
            </a:extLst>
          </p:cNvPr>
          <p:cNvSpPr txBox="1"/>
          <p:nvPr/>
        </p:nvSpPr>
        <p:spPr>
          <a:xfrm>
            <a:off x="6458043" y="10396033"/>
            <a:ext cx="3231924" cy="923330"/>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Geometric Matching Module (GMM) in CP-VTON, and CP-VTON+.</a:t>
            </a:r>
          </a:p>
        </p:txBody>
      </p:sp>
      <p:sp>
        <p:nvSpPr>
          <p:cNvPr id="29" name="TextBox 28">
            <a:extLst>
              <a:ext uri="{FF2B5EF4-FFF2-40B4-BE49-F238E27FC236}">
                <a16:creationId xmlns:a16="http://schemas.microsoft.com/office/drawing/2014/main" id="{75EC180C-DF1D-7655-2FC6-CA88C8BCB4FD}"/>
              </a:ext>
            </a:extLst>
          </p:cNvPr>
          <p:cNvSpPr txBox="1"/>
          <p:nvPr/>
        </p:nvSpPr>
        <p:spPr>
          <a:xfrm>
            <a:off x="6458043" y="11451079"/>
            <a:ext cx="3231923" cy="646331"/>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Clothes Warping Module (CWM) in ACGPN.</a:t>
            </a:r>
          </a:p>
        </p:txBody>
      </p:sp>
      <p:sp>
        <p:nvSpPr>
          <p:cNvPr id="30" name="TextBox 29">
            <a:extLst>
              <a:ext uri="{FF2B5EF4-FFF2-40B4-BE49-F238E27FC236}">
                <a16:creationId xmlns:a16="http://schemas.microsoft.com/office/drawing/2014/main" id="{08B535EC-31F7-5614-9E58-811CD0416BFD}"/>
              </a:ext>
            </a:extLst>
          </p:cNvPr>
          <p:cNvSpPr txBox="1"/>
          <p:nvPr/>
        </p:nvSpPr>
        <p:spPr>
          <a:xfrm>
            <a:off x="6458043" y="9696320"/>
            <a:ext cx="4725712" cy="461665"/>
          </a:xfrm>
          <a:prstGeom prst="rect">
            <a:avLst/>
          </a:prstGeom>
          <a:noFill/>
        </p:spPr>
        <p:txBody>
          <a:bodyPr wrap="square">
            <a:spAutoFit/>
          </a:bodyPr>
          <a:lstStyle/>
          <a:p>
            <a:r>
              <a:rPr lang="en-US" sz="2400" b="1" dirty="0">
                <a:solidFill>
                  <a:srgbClr val="A3D0AF"/>
                </a:solidFill>
                <a:latin typeface="Plus Jakarta Sans" pitchFamily="2" charset="0"/>
                <a:cs typeface="Plus Jakarta Sans" pitchFamily="2" charset="0"/>
              </a:rPr>
              <a:t>Used in: </a:t>
            </a:r>
          </a:p>
        </p:txBody>
      </p:sp>
      <p:sp>
        <p:nvSpPr>
          <p:cNvPr id="7" name="TextBox 6">
            <a:extLst>
              <a:ext uri="{FF2B5EF4-FFF2-40B4-BE49-F238E27FC236}">
                <a16:creationId xmlns:a16="http://schemas.microsoft.com/office/drawing/2014/main" id="{8E2B44B9-8A03-B8F1-8A91-D09AE8FADFAC}"/>
              </a:ext>
            </a:extLst>
          </p:cNvPr>
          <p:cNvSpPr txBox="1"/>
          <p:nvPr/>
        </p:nvSpPr>
        <p:spPr>
          <a:xfrm>
            <a:off x="943170" y="1269028"/>
            <a:ext cx="7535664" cy="646331"/>
          </a:xfrm>
          <a:prstGeom prst="rect">
            <a:avLst/>
          </a:prstGeom>
          <a:noFill/>
        </p:spPr>
        <p:txBody>
          <a:bodyPr wrap="square" anchor="ctr">
            <a:spAutoFit/>
          </a:bodyPr>
          <a:lstStyle/>
          <a:p>
            <a:pPr lvl="0">
              <a:defRPr/>
            </a:pPr>
            <a:r>
              <a:rPr lang="en-US" sz="3600" b="1" spc="300" dirty="0">
                <a:solidFill>
                  <a:srgbClr val="192821"/>
                </a:solidFill>
                <a:latin typeface="Plus Jakarta Sans" pitchFamily="2" charset="77"/>
                <a:cs typeface="Plus Jakarta Sans" pitchFamily="2" charset="77"/>
              </a:rPr>
              <a:t>Limitations of </a:t>
            </a:r>
            <a:r>
              <a:rPr lang="en-US" sz="3600" b="1" spc="300" dirty="0" err="1">
                <a:solidFill>
                  <a:srgbClr val="192821"/>
                </a:solidFill>
                <a:latin typeface="Plus Jakarta Sans" pitchFamily="2" charset="77"/>
                <a:cs typeface="Plus Jakarta Sans" pitchFamily="2" charset="77"/>
              </a:rPr>
              <a:t>ClothFlow</a:t>
            </a:r>
            <a:r>
              <a:rPr lang="en-US" sz="3600" b="1" spc="300" dirty="0">
                <a:solidFill>
                  <a:srgbClr val="192821"/>
                </a:solidFill>
                <a:latin typeface="Plus Jakarta Sans" pitchFamily="2" charset="77"/>
                <a:cs typeface="Plus Jakarta Sans" pitchFamily="2" charset="77"/>
              </a:rPr>
              <a:t> model</a:t>
            </a:r>
            <a:endParaRPr lang="en-US" sz="3600" b="1" spc="300" dirty="0">
              <a:solidFill>
                <a:srgbClr val="A3D0AF"/>
              </a:solidFill>
              <a:latin typeface="Plus Jakarta Sans" pitchFamily="2" charset="77"/>
              <a:cs typeface="Plus Jakarta Sans" pitchFamily="2" charset="77"/>
            </a:endParaRPr>
          </a:p>
        </p:txBody>
      </p:sp>
      <p:sp>
        <p:nvSpPr>
          <p:cNvPr id="8" name="Rectangle 7">
            <a:extLst>
              <a:ext uri="{FF2B5EF4-FFF2-40B4-BE49-F238E27FC236}">
                <a16:creationId xmlns:a16="http://schemas.microsoft.com/office/drawing/2014/main" id="{81F58522-9095-17A4-172C-005FA867B79E}"/>
              </a:ext>
            </a:extLst>
          </p:cNvPr>
          <p:cNvSpPr/>
          <p:nvPr/>
        </p:nvSpPr>
        <p:spPr>
          <a:xfrm>
            <a:off x="10122442" y="-239838"/>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44499560-B0E1-987C-B070-F7CF7A626356}"/>
              </a:ext>
            </a:extLst>
          </p:cNvPr>
          <p:cNvGrpSpPr/>
          <p:nvPr/>
        </p:nvGrpSpPr>
        <p:grpSpPr>
          <a:xfrm>
            <a:off x="6280422" y="3752730"/>
            <a:ext cx="4024762" cy="646331"/>
            <a:chOff x="6280422" y="3752730"/>
            <a:chExt cx="4024762" cy="646331"/>
          </a:xfrm>
        </p:grpSpPr>
        <p:sp>
          <p:nvSpPr>
            <p:cNvPr id="22" name="TextBox 21">
              <a:extLst>
                <a:ext uri="{FF2B5EF4-FFF2-40B4-BE49-F238E27FC236}">
                  <a16:creationId xmlns:a16="http://schemas.microsoft.com/office/drawing/2014/main" id="{59B5C1EC-48BF-8F5A-9744-0A06B4B08FD8}"/>
                </a:ext>
              </a:extLst>
            </p:cNvPr>
            <p:cNvSpPr txBox="1"/>
            <p:nvPr/>
          </p:nvSpPr>
          <p:spPr>
            <a:xfrm>
              <a:off x="6949499" y="3752730"/>
              <a:ext cx="3355685" cy="646331"/>
            </a:xfrm>
            <a:prstGeom prst="rect">
              <a:avLst/>
            </a:prstGeom>
            <a:noFill/>
          </p:spPr>
          <p:txBody>
            <a:bodyPr wrap="square">
              <a:spAutoFit/>
            </a:bodyPr>
            <a:lstStyle/>
            <a:p>
              <a:r>
                <a:rPr lang="en-US" dirty="0"/>
                <a:t>Handling of Large Misalignments and Occlusions.</a:t>
              </a:r>
            </a:p>
          </p:txBody>
        </p:sp>
        <p:pic>
          <p:nvPicPr>
            <p:cNvPr id="25" name="Graphic 24">
              <a:extLst>
                <a:ext uri="{FF2B5EF4-FFF2-40B4-BE49-F238E27FC236}">
                  <a16:creationId xmlns:a16="http://schemas.microsoft.com/office/drawing/2014/main" id="{563BD019-DFD4-3E6F-4238-D0DC69FD7F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80422" y="3770037"/>
              <a:ext cx="595184" cy="595184"/>
            </a:xfrm>
            <a:prstGeom prst="rect">
              <a:avLst/>
            </a:prstGeom>
          </p:spPr>
        </p:pic>
      </p:grpSp>
      <p:grpSp>
        <p:nvGrpSpPr>
          <p:cNvPr id="45" name="Group 44">
            <a:extLst>
              <a:ext uri="{FF2B5EF4-FFF2-40B4-BE49-F238E27FC236}">
                <a16:creationId xmlns:a16="http://schemas.microsoft.com/office/drawing/2014/main" id="{5424FA72-E71E-9B61-E170-48116662D0A5}"/>
              </a:ext>
            </a:extLst>
          </p:cNvPr>
          <p:cNvGrpSpPr/>
          <p:nvPr/>
        </p:nvGrpSpPr>
        <p:grpSpPr>
          <a:xfrm>
            <a:off x="3139635" y="3748293"/>
            <a:ext cx="2894564" cy="646331"/>
            <a:chOff x="3139635" y="3748293"/>
            <a:chExt cx="2894564" cy="646331"/>
          </a:xfrm>
        </p:grpSpPr>
        <p:sp>
          <p:nvSpPr>
            <p:cNvPr id="21" name="TextBox 20">
              <a:extLst>
                <a:ext uri="{FF2B5EF4-FFF2-40B4-BE49-F238E27FC236}">
                  <a16:creationId xmlns:a16="http://schemas.microsoft.com/office/drawing/2014/main" id="{FED8F441-5EF1-658D-0638-02F9CC33CFE9}"/>
                </a:ext>
              </a:extLst>
            </p:cNvPr>
            <p:cNvSpPr txBox="1"/>
            <p:nvPr/>
          </p:nvSpPr>
          <p:spPr>
            <a:xfrm>
              <a:off x="3674034" y="3748293"/>
              <a:ext cx="2360165" cy="646331"/>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Local Appearance Flow Estimation.</a:t>
              </a:r>
            </a:p>
          </p:txBody>
        </p:sp>
        <p:pic>
          <p:nvPicPr>
            <p:cNvPr id="41" name="Graphic 40">
              <a:extLst>
                <a:ext uri="{FF2B5EF4-FFF2-40B4-BE49-F238E27FC236}">
                  <a16:creationId xmlns:a16="http://schemas.microsoft.com/office/drawing/2014/main" id="{6862DBE5-1CB5-8E95-6B1E-482BA65B2F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39635" y="3819800"/>
              <a:ext cx="501585" cy="501585"/>
            </a:xfrm>
            <a:prstGeom prst="rect">
              <a:avLst/>
            </a:prstGeom>
          </p:spPr>
        </p:pic>
      </p:grpSp>
      <p:grpSp>
        <p:nvGrpSpPr>
          <p:cNvPr id="46" name="Group 45">
            <a:extLst>
              <a:ext uri="{FF2B5EF4-FFF2-40B4-BE49-F238E27FC236}">
                <a16:creationId xmlns:a16="http://schemas.microsoft.com/office/drawing/2014/main" id="{9A2D4834-70CD-78EA-B451-4874E86E206E}"/>
              </a:ext>
            </a:extLst>
          </p:cNvPr>
          <p:cNvGrpSpPr/>
          <p:nvPr/>
        </p:nvGrpSpPr>
        <p:grpSpPr>
          <a:xfrm>
            <a:off x="465504" y="3736101"/>
            <a:ext cx="2890316" cy="646331"/>
            <a:chOff x="465504" y="3736101"/>
            <a:chExt cx="2890316" cy="646331"/>
          </a:xfrm>
        </p:grpSpPr>
        <p:sp>
          <p:nvSpPr>
            <p:cNvPr id="23" name="TextBox 22">
              <a:extLst>
                <a:ext uri="{FF2B5EF4-FFF2-40B4-BE49-F238E27FC236}">
                  <a16:creationId xmlns:a16="http://schemas.microsoft.com/office/drawing/2014/main" id="{3BD568F7-38DF-FF5C-B89F-765A184ED7E1}"/>
                </a:ext>
              </a:extLst>
            </p:cNvPr>
            <p:cNvSpPr txBox="1"/>
            <p:nvPr/>
          </p:nvSpPr>
          <p:spPr>
            <a:xfrm>
              <a:off x="995655" y="3736101"/>
              <a:ext cx="2360165" cy="646331"/>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Still dependent on human parsing.</a:t>
              </a:r>
            </a:p>
          </p:txBody>
        </p:sp>
        <p:pic>
          <p:nvPicPr>
            <p:cNvPr id="43" name="Graphic 42">
              <a:extLst>
                <a:ext uri="{FF2B5EF4-FFF2-40B4-BE49-F238E27FC236}">
                  <a16:creationId xmlns:a16="http://schemas.microsoft.com/office/drawing/2014/main" id="{9631F117-75E1-4552-390A-44CD635B217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5504" y="3767206"/>
              <a:ext cx="541987" cy="541987"/>
            </a:xfrm>
            <a:prstGeom prst="rect">
              <a:avLst/>
            </a:prstGeom>
          </p:spPr>
        </p:pic>
      </p:grpSp>
      <p:sp>
        <p:nvSpPr>
          <p:cNvPr id="47" name="TextBox 46">
            <a:extLst>
              <a:ext uri="{FF2B5EF4-FFF2-40B4-BE49-F238E27FC236}">
                <a16:creationId xmlns:a16="http://schemas.microsoft.com/office/drawing/2014/main" id="{A5547736-21A5-1C15-A6AE-63C97E0EB381}"/>
              </a:ext>
            </a:extLst>
          </p:cNvPr>
          <p:cNvSpPr txBox="1"/>
          <p:nvPr/>
        </p:nvSpPr>
        <p:spPr>
          <a:xfrm>
            <a:off x="-1114924" y="-2213357"/>
            <a:ext cx="7210924" cy="610295"/>
          </a:xfrm>
          <a:prstGeom prst="rect">
            <a:avLst/>
          </a:prstGeom>
          <a:noFill/>
        </p:spPr>
        <p:txBody>
          <a:bodyPr wrap="square" anchor="ctr">
            <a:spAutoFit/>
          </a:bodyPr>
          <a:lstStyle/>
          <a:p>
            <a:pPr lvl="0">
              <a:lnSpc>
                <a:spcPct val="70000"/>
              </a:lnSpc>
              <a:defRPr/>
            </a:pPr>
            <a:r>
              <a:rPr lang="en-US" sz="4800" b="1" spc="300" dirty="0">
                <a:solidFill>
                  <a:srgbClr val="192821"/>
                </a:solidFill>
                <a:latin typeface="Plus Jakarta Sans" pitchFamily="2" charset="77"/>
                <a:cs typeface="Plus Jakarta Sans" pitchFamily="2" charset="77"/>
              </a:rPr>
              <a:t>Warping Techniques: </a:t>
            </a:r>
          </a:p>
        </p:txBody>
      </p:sp>
      <p:sp>
        <p:nvSpPr>
          <p:cNvPr id="48" name="TextBox 47">
            <a:extLst>
              <a:ext uri="{FF2B5EF4-FFF2-40B4-BE49-F238E27FC236}">
                <a16:creationId xmlns:a16="http://schemas.microsoft.com/office/drawing/2014/main" id="{8C3851C8-CBD6-BC48-EDCE-4CBFF8344986}"/>
              </a:ext>
            </a:extLst>
          </p:cNvPr>
          <p:cNvSpPr txBox="1"/>
          <p:nvPr/>
        </p:nvSpPr>
        <p:spPr>
          <a:xfrm>
            <a:off x="402367" y="10669919"/>
            <a:ext cx="9249045" cy="461665"/>
          </a:xfrm>
          <a:prstGeom prst="rect">
            <a:avLst/>
          </a:prstGeom>
          <a:noFill/>
        </p:spPr>
        <p:txBody>
          <a:bodyPr wrap="square">
            <a:spAutoFit/>
          </a:bodyPr>
          <a:lstStyle/>
          <a:p>
            <a:r>
              <a:rPr lang="ar-EG" sz="2400" dirty="0">
                <a:solidFill>
                  <a:schemeClr val="tx1">
                    <a:lumMod val="85000"/>
                    <a:lumOff val="15000"/>
                  </a:schemeClr>
                </a:solidFill>
                <a:latin typeface="Plus Jakarta Sans" pitchFamily="2" charset="0"/>
                <a:cs typeface="Plus Jakarta Sans" pitchFamily="2" charset="0"/>
              </a:rPr>
              <a:t>2</a:t>
            </a:r>
            <a:r>
              <a:rPr lang="en-US" sz="2400" dirty="0">
                <a:solidFill>
                  <a:schemeClr val="tx1">
                    <a:lumMod val="85000"/>
                    <a:lumOff val="15000"/>
                  </a:schemeClr>
                </a:solidFill>
                <a:latin typeface="Plus Jakarta Sans" pitchFamily="2" charset="0"/>
                <a:cs typeface="Plus Jakarta Sans" pitchFamily="2" charset="0"/>
              </a:rPr>
              <a:t>. </a:t>
            </a:r>
            <a:r>
              <a:rPr lang="en-US" sz="2400" dirty="0"/>
              <a:t>Appearance Flow Estimation in </a:t>
            </a:r>
            <a:r>
              <a:rPr lang="en-US" sz="2400" dirty="0" err="1"/>
              <a:t>ClothFlow</a:t>
            </a:r>
            <a:r>
              <a:rPr lang="en-US" sz="2400" dirty="0"/>
              <a:t> model</a:t>
            </a:r>
            <a:endParaRPr lang="en-US" sz="2400" dirty="0">
              <a:solidFill>
                <a:schemeClr val="tx1">
                  <a:lumMod val="85000"/>
                  <a:lumOff val="15000"/>
                </a:schemeClr>
              </a:solidFill>
              <a:latin typeface="Plus Jakarta Sans" pitchFamily="2" charset="0"/>
              <a:cs typeface="Plus Jakarta Sans" pitchFamily="2" charset="0"/>
            </a:endParaRPr>
          </a:p>
        </p:txBody>
      </p:sp>
      <p:pic>
        <p:nvPicPr>
          <p:cNvPr id="49" name="Content Placeholder 4">
            <a:extLst>
              <a:ext uri="{FF2B5EF4-FFF2-40B4-BE49-F238E27FC236}">
                <a16:creationId xmlns:a16="http://schemas.microsoft.com/office/drawing/2014/main" id="{C91FECC8-9D15-2053-1569-9FD15D84FE1F}"/>
              </a:ext>
            </a:extLst>
          </p:cNvPr>
          <p:cNvPicPr>
            <a:picLocks noChangeAspect="1"/>
          </p:cNvPicPr>
          <p:nvPr/>
        </p:nvPicPr>
        <p:blipFill>
          <a:blip r:embed="rId12"/>
          <a:stretch>
            <a:fillRect/>
          </a:stretch>
        </p:blipFill>
        <p:spPr>
          <a:xfrm>
            <a:off x="2958387" y="11672033"/>
            <a:ext cx="7568299" cy="2836500"/>
          </a:xfrm>
          <a:prstGeom prst="rect">
            <a:avLst/>
          </a:prstGeom>
        </p:spPr>
      </p:pic>
      <p:sp>
        <p:nvSpPr>
          <p:cNvPr id="50" name="TextBox 49">
            <a:extLst>
              <a:ext uri="{FF2B5EF4-FFF2-40B4-BE49-F238E27FC236}">
                <a16:creationId xmlns:a16="http://schemas.microsoft.com/office/drawing/2014/main" id="{E4A4564C-AE7B-5778-E5F0-65C263DEA795}"/>
              </a:ext>
            </a:extLst>
          </p:cNvPr>
          <p:cNvSpPr txBox="1"/>
          <p:nvPr/>
        </p:nvSpPr>
        <p:spPr>
          <a:xfrm>
            <a:off x="15863954" y="661865"/>
            <a:ext cx="8584087" cy="1200329"/>
          </a:xfrm>
          <a:prstGeom prst="rect">
            <a:avLst/>
          </a:prstGeom>
          <a:noFill/>
        </p:spPr>
        <p:txBody>
          <a:bodyPr wrap="square" anchor="ctr">
            <a:spAutoFit/>
          </a:bodyPr>
          <a:lstStyle/>
          <a:p>
            <a:pPr lvl="0">
              <a:defRPr/>
            </a:pPr>
            <a:r>
              <a:rPr lang="en-US" sz="3600" b="1" spc="300" dirty="0">
                <a:solidFill>
                  <a:srgbClr val="192821"/>
                </a:solidFill>
                <a:latin typeface="Plus Jakarta Sans" pitchFamily="2" charset="77"/>
                <a:cs typeface="Plus Jakarta Sans" pitchFamily="2" charset="77"/>
              </a:rPr>
              <a:t>PF-AFN (Parser-Free Approach with Appearance Flow Network)</a:t>
            </a:r>
          </a:p>
        </p:txBody>
      </p:sp>
      <p:pic>
        <p:nvPicPr>
          <p:cNvPr id="51" name="Picture 50">
            <a:extLst>
              <a:ext uri="{FF2B5EF4-FFF2-40B4-BE49-F238E27FC236}">
                <a16:creationId xmlns:a16="http://schemas.microsoft.com/office/drawing/2014/main" id="{B1B9B221-9BDE-8A38-0512-D870B28CACC1}"/>
              </a:ext>
            </a:extLst>
          </p:cNvPr>
          <p:cNvPicPr>
            <a:picLocks noChangeAspect="1"/>
          </p:cNvPicPr>
          <p:nvPr/>
        </p:nvPicPr>
        <p:blipFill>
          <a:blip r:embed="rId13"/>
          <a:stretch>
            <a:fillRect/>
          </a:stretch>
        </p:blipFill>
        <p:spPr>
          <a:xfrm>
            <a:off x="5610915" y="9954418"/>
            <a:ext cx="6312734" cy="2642540"/>
          </a:xfrm>
          <a:prstGeom prst="rect">
            <a:avLst/>
          </a:prstGeom>
        </p:spPr>
      </p:pic>
    </p:spTree>
    <p:extLst>
      <p:ext uri="{BB962C8B-B14F-4D97-AF65-F5344CB8AC3E}">
        <p14:creationId xmlns:p14="http://schemas.microsoft.com/office/powerpoint/2010/main" val="526906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5000">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14:bounceEnd="45000">
                                          <p:cBhvr additive="base">
                                            <p:cTn id="7" dur="1250" fill="hold"/>
                                            <p:tgtEl>
                                              <p:spTgt spid="44"/>
                                            </p:tgtEl>
                                            <p:attrNameLst>
                                              <p:attrName>ppt_x</p:attrName>
                                            </p:attrNameLst>
                                          </p:cBhvr>
                                          <p:tavLst>
                                            <p:tav tm="0">
                                              <p:val>
                                                <p:strVal val="0-#ppt_w/2"/>
                                              </p:val>
                                            </p:tav>
                                            <p:tav tm="100000">
                                              <p:val>
                                                <p:strVal val="#ppt_x"/>
                                              </p:val>
                                            </p:tav>
                                          </p:tavLst>
                                        </p:anim>
                                        <p:anim calcmode="lin" valueType="num" p14:bounceEnd="45000">
                                          <p:cBhvr additive="base">
                                            <p:cTn id="8" dur="125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45000">
                                      <p:stCondLst>
                                        <p:cond delay="500"/>
                                      </p:stCondLst>
                                      <p:childTnLst>
                                        <p:set>
                                          <p:cBhvr>
                                            <p:cTn id="10" dur="1" fill="hold">
                                              <p:stCondLst>
                                                <p:cond delay="0"/>
                                              </p:stCondLst>
                                            </p:cTn>
                                            <p:tgtEl>
                                              <p:spTgt spid="45"/>
                                            </p:tgtEl>
                                            <p:attrNameLst>
                                              <p:attrName>style.visibility</p:attrName>
                                            </p:attrNameLst>
                                          </p:cBhvr>
                                          <p:to>
                                            <p:strVal val="visible"/>
                                          </p:to>
                                        </p:set>
                                        <p:anim calcmode="lin" valueType="num" p14:bounceEnd="45000">
                                          <p:cBhvr additive="base">
                                            <p:cTn id="11" dur="1250" fill="hold"/>
                                            <p:tgtEl>
                                              <p:spTgt spid="45"/>
                                            </p:tgtEl>
                                            <p:attrNameLst>
                                              <p:attrName>ppt_x</p:attrName>
                                            </p:attrNameLst>
                                          </p:cBhvr>
                                          <p:tavLst>
                                            <p:tav tm="0">
                                              <p:val>
                                                <p:strVal val="0-#ppt_w/2"/>
                                              </p:val>
                                            </p:tav>
                                            <p:tav tm="100000">
                                              <p:val>
                                                <p:strVal val="#ppt_x"/>
                                              </p:val>
                                            </p:tav>
                                          </p:tavLst>
                                        </p:anim>
                                        <p:anim calcmode="lin" valueType="num" p14:bounceEnd="45000">
                                          <p:cBhvr additive="base">
                                            <p:cTn id="12" dur="1250" fill="hold"/>
                                            <p:tgtEl>
                                              <p:spTgt spid="4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14:presetBounceEnd="45000">
                                      <p:stCondLst>
                                        <p:cond delay="750"/>
                                      </p:stCondLst>
                                      <p:childTnLst>
                                        <p:set>
                                          <p:cBhvr>
                                            <p:cTn id="14" dur="1" fill="hold">
                                              <p:stCondLst>
                                                <p:cond delay="0"/>
                                              </p:stCondLst>
                                            </p:cTn>
                                            <p:tgtEl>
                                              <p:spTgt spid="46"/>
                                            </p:tgtEl>
                                            <p:attrNameLst>
                                              <p:attrName>style.visibility</p:attrName>
                                            </p:attrNameLst>
                                          </p:cBhvr>
                                          <p:to>
                                            <p:strVal val="visible"/>
                                          </p:to>
                                        </p:set>
                                        <p:anim calcmode="lin" valueType="num" p14:bounceEnd="45000">
                                          <p:cBhvr additive="base">
                                            <p:cTn id="15" dur="1250" fill="hold"/>
                                            <p:tgtEl>
                                              <p:spTgt spid="46"/>
                                            </p:tgtEl>
                                            <p:attrNameLst>
                                              <p:attrName>ppt_x</p:attrName>
                                            </p:attrNameLst>
                                          </p:cBhvr>
                                          <p:tavLst>
                                            <p:tav tm="0">
                                              <p:val>
                                                <p:strVal val="0-#ppt_w/2"/>
                                              </p:val>
                                            </p:tav>
                                            <p:tav tm="100000">
                                              <p:val>
                                                <p:strVal val="#ppt_x"/>
                                              </p:val>
                                            </p:tav>
                                          </p:tavLst>
                                        </p:anim>
                                        <p:anim calcmode="lin" valueType="num" p14:bounceEnd="45000">
                                          <p:cBhvr additive="base">
                                            <p:cTn id="16" dur="125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1250" fill="hold"/>
                                            <p:tgtEl>
                                              <p:spTgt spid="44"/>
                                            </p:tgtEl>
                                            <p:attrNameLst>
                                              <p:attrName>ppt_x</p:attrName>
                                            </p:attrNameLst>
                                          </p:cBhvr>
                                          <p:tavLst>
                                            <p:tav tm="0">
                                              <p:val>
                                                <p:strVal val="0-#ppt_w/2"/>
                                              </p:val>
                                            </p:tav>
                                            <p:tav tm="100000">
                                              <p:val>
                                                <p:strVal val="#ppt_x"/>
                                              </p:val>
                                            </p:tav>
                                          </p:tavLst>
                                        </p:anim>
                                        <p:anim calcmode="lin" valueType="num">
                                          <p:cBhvr additive="base">
                                            <p:cTn id="8" dur="125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50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1250" fill="hold"/>
                                            <p:tgtEl>
                                              <p:spTgt spid="45"/>
                                            </p:tgtEl>
                                            <p:attrNameLst>
                                              <p:attrName>ppt_x</p:attrName>
                                            </p:attrNameLst>
                                          </p:cBhvr>
                                          <p:tavLst>
                                            <p:tav tm="0">
                                              <p:val>
                                                <p:strVal val="0-#ppt_w/2"/>
                                              </p:val>
                                            </p:tav>
                                            <p:tav tm="100000">
                                              <p:val>
                                                <p:strVal val="#ppt_x"/>
                                              </p:val>
                                            </p:tav>
                                          </p:tavLst>
                                        </p:anim>
                                        <p:anim calcmode="lin" valueType="num">
                                          <p:cBhvr additive="base">
                                            <p:cTn id="12" dur="1250" fill="hold"/>
                                            <p:tgtEl>
                                              <p:spTgt spid="4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750"/>
                                      </p:stCondLst>
                                      <p:childTnLst>
                                        <p:set>
                                          <p:cBhvr>
                                            <p:cTn id="14" dur="1" fill="hold">
                                              <p:stCondLst>
                                                <p:cond delay="0"/>
                                              </p:stCondLst>
                                            </p:cTn>
                                            <p:tgtEl>
                                              <p:spTgt spid="46"/>
                                            </p:tgtEl>
                                            <p:attrNameLst>
                                              <p:attrName>style.visibility</p:attrName>
                                            </p:attrNameLst>
                                          </p:cBhvr>
                                          <p:to>
                                            <p:strVal val="visible"/>
                                          </p:to>
                                        </p:set>
                                        <p:anim calcmode="lin" valueType="num">
                                          <p:cBhvr additive="base">
                                            <p:cTn id="15" dur="1250" fill="hold"/>
                                            <p:tgtEl>
                                              <p:spTgt spid="46"/>
                                            </p:tgtEl>
                                            <p:attrNameLst>
                                              <p:attrName>ppt_x</p:attrName>
                                            </p:attrNameLst>
                                          </p:cBhvr>
                                          <p:tavLst>
                                            <p:tav tm="0">
                                              <p:val>
                                                <p:strVal val="0-#ppt_w/2"/>
                                              </p:val>
                                            </p:tav>
                                            <p:tav tm="100000">
                                              <p:val>
                                                <p:strVal val="#ppt_x"/>
                                              </p:val>
                                            </p:tav>
                                          </p:tavLst>
                                        </p:anim>
                                        <p:anim calcmode="lin" valueType="num">
                                          <p:cBhvr additive="base">
                                            <p:cTn id="16" dur="125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D0E209-9FBA-FBBB-248F-C85E6E83BD41}"/>
            </a:ext>
          </a:extLst>
        </p:cNvPr>
        <p:cNvGrpSpPr/>
        <p:nvPr/>
      </p:nvGrpSpPr>
      <p:grpSpPr>
        <a:xfrm>
          <a:off x="0" y="0"/>
          <a:ext cx="0" cy="0"/>
          <a:chOff x="0" y="0"/>
          <a:chExt cx="0" cy="0"/>
        </a:xfrm>
      </p:grpSpPr>
      <p:sp>
        <p:nvSpPr>
          <p:cNvPr id="20" name="!!MM">
            <a:extLst>
              <a:ext uri="{FF2B5EF4-FFF2-40B4-BE49-F238E27FC236}">
                <a16:creationId xmlns:a16="http://schemas.microsoft.com/office/drawing/2014/main" id="{B94BF786-29B2-A109-EAFD-27D4701A6AA2}"/>
              </a:ext>
            </a:extLst>
          </p:cNvPr>
          <p:cNvSpPr/>
          <p:nvPr/>
        </p:nvSpPr>
        <p:spPr>
          <a:xfrm rot="4915597">
            <a:off x="3733144" y="1322987"/>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Rectangle 5">
            <a:extLst>
              <a:ext uri="{FF2B5EF4-FFF2-40B4-BE49-F238E27FC236}">
                <a16:creationId xmlns:a16="http://schemas.microsoft.com/office/drawing/2014/main" id="{9ED849AB-AEBC-A3BE-32BB-F83B26DA4627}"/>
              </a:ext>
            </a:extLst>
          </p:cNvPr>
          <p:cNvSpPr/>
          <p:nvPr/>
        </p:nvSpPr>
        <p:spPr>
          <a:xfrm>
            <a:off x="43037" y="2507838"/>
            <a:ext cx="10743201" cy="2600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2">
            <a:extLst>
              <a:ext uri="{FF2B5EF4-FFF2-40B4-BE49-F238E27FC236}">
                <a16:creationId xmlns:a16="http://schemas.microsoft.com/office/drawing/2014/main" id="{C5EF6ECA-1583-6FB5-A515-239FB1566F12}"/>
              </a:ext>
            </a:extLst>
          </p:cNvPr>
          <p:cNvCxnSpPr>
            <a:cxnSpLocks/>
          </p:cNvCxnSpPr>
          <p:nvPr/>
        </p:nvCxnSpPr>
        <p:spPr>
          <a:xfrm flipH="1">
            <a:off x="10445610"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250EB41E-96B1-7C8F-F2AF-26EFBA2ED60A}"/>
              </a:ext>
            </a:extLst>
          </p:cNvPr>
          <p:cNvCxnSpPr>
            <a:cxnSpLocks/>
          </p:cNvCxnSpPr>
          <p:nvPr/>
        </p:nvCxnSpPr>
        <p:spPr>
          <a:xfrm>
            <a:off x="10032515" y="6345251"/>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38137526-73E6-BD56-CBE1-A2A0603E5AE3}"/>
              </a:ext>
            </a:extLst>
          </p:cNvPr>
          <p:cNvCxnSpPr>
            <a:cxnSpLocks/>
          </p:cNvCxnSpPr>
          <p:nvPr/>
        </p:nvCxnSpPr>
        <p:spPr>
          <a:xfrm flipH="1">
            <a:off x="-1703176"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6ABEED86-4762-A275-7F08-CB632EB5AD45}"/>
              </a:ext>
            </a:extLst>
          </p:cNvPr>
          <p:cNvSpPr/>
          <p:nvPr/>
        </p:nvSpPr>
        <p:spPr>
          <a:xfrm>
            <a:off x="2724944" y="6012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1312FBA5-E52C-E469-E942-33495C5C0845}"/>
              </a:ext>
            </a:extLst>
          </p:cNvPr>
          <p:cNvSpPr/>
          <p:nvPr/>
        </p:nvSpPr>
        <p:spPr>
          <a:xfrm>
            <a:off x="9729942" y="6007401"/>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FFDB107A-5D4D-5858-E377-18A44F98228E}"/>
              </a:ext>
            </a:extLst>
          </p:cNvPr>
          <p:cNvSpPr/>
          <p:nvPr/>
        </p:nvSpPr>
        <p:spPr>
          <a:xfrm>
            <a:off x="10191054"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F82E096D-13E4-F9DE-2007-49E388B0F260}"/>
              </a:ext>
            </a:extLst>
          </p:cNvPr>
          <p:cNvSpPr/>
          <p:nvPr/>
        </p:nvSpPr>
        <p:spPr>
          <a:xfrm>
            <a:off x="257753" y="1624820"/>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791CAAC3-C07B-2F24-640E-EBC51FAA79B3}"/>
              </a:ext>
            </a:extLst>
          </p:cNvPr>
          <p:cNvSpPr/>
          <p:nvPr/>
        </p:nvSpPr>
        <p:spPr>
          <a:xfrm rot="10406589">
            <a:off x="4004657" y="-1771236"/>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A29CEB3C-5A2D-833E-90BD-B6A17DD45CFD}"/>
              </a:ext>
            </a:extLst>
          </p:cNvPr>
          <p:cNvCxnSpPr>
            <a:cxnSpLocks/>
          </p:cNvCxnSpPr>
          <p:nvPr/>
        </p:nvCxnSpPr>
        <p:spPr>
          <a:xfrm>
            <a:off x="555347" y="-46733"/>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BFAFC22E-0CEC-D3CA-B1DE-115DAEEDA5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29" name="TextBox 28">
            <a:extLst>
              <a:ext uri="{FF2B5EF4-FFF2-40B4-BE49-F238E27FC236}">
                <a16:creationId xmlns:a16="http://schemas.microsoft.com/office/drawing/2014/main" id="{FD5CEF74-1D31-E018-5692-B75ACBD19117}"/>
              </a:ext>
            </a:extLst>
          </p:cNvPr>
          <p:cNvSpPr txBox="1"/>
          <p:nvPr/>
        </p:nvSpPr>
        <p:spPr>
          <a:xfrm>
            <a:off x="6458043" y="11451079"/>
            <a:ext cx="3231923" cy="646331"/>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Clothes Warping Module (CWM) in ACGPN.</a:t>
            </a:r>
          </a:p>
        </p:txBody>
      </p:sp>
      <p:sp>
        <p:nvSpPr>
          <p:cNvPr id="7" name="TextBox 6">
            <a:extLst>
              <a:ext uri="{FF2B5EF4-FFF2-40B4-BE49-F238E27FC236}">
                <a16:creationId xmlns:a16="http://schemas.microsoft.com/office/drawing/2014/main" id="{5588957C-304D-D580-C806-D6425F7AE8E6}"/>
              </a:ext>
            </a:extLst>
          </p:cNvPr>
          <p:cNvSpPr txBox="1"/>
          <p:nvPr/>
        </p:nvSpPr>
        <p:spPr>
          <a:xfrm>
            <a:off x="1538354" y="699965"/>
            <a:ext cx="8584087" cy="1200329"/>
          </a:xfrm>
          <a:prstGeom prst="rect">
            <a:avLst/>
          </a:prstGeom>
          <a:noFill/>
        </p:spPr>
        <p:txBody>
          <a:bodyPr wrap="square" anchor="ctr">
            <a:spAutoFit/>
          </a:bodyPr>
          <a:lstStyle/>
          <a:p>
            <a:pPr lvl="0">
              <a:defRPr/>
            </a:pPr>
            <a:r>
              <a:rPr lang="en-US" sz="3600" b="1" spc="300" dirty="0">
                <a:solidFill>
                  <a:srgbClr val="192821"/>
                </a:solidFill>
                <a:latin typeface="Plus Jakarta Sans" pitchFamily="2" charset="77"/>
                <a:cs typeface="Plus Jakarta Sans" pitchFamily="2" charset="77"/>
              </a:rPr>
              <a:t>PF-AFN (Parser-Free Approach with Appearance Flow Network)</a:t>
            </a:r>
          </a:p>
        </p:txBody>
      </p:sp>
      <p:sp>
        <p:nvSpPr>
          <p:cNvPr id="8" name="Rectangle 7">
            <a:extLst>
              <a:ext uri="{FF2B5EF4-FFF2-40B4-BE49-F238E27FC236}">
                <a16:creationId xmlns:a16="http://schemas.microsoft.com/office/drawing/2014/main" id="{8AFEA048-80F9-D4DE-4C50-E97BA8332DAD}"/>
              </a:ext>
            </a:extLst>
          </p:cNvPr>
          <p:cNvSpPr/>
          <p:nvPr/>
        </p:nvSpPr>
        <p:spPr>
          <a:xfrm>
            <a:off x="10122442" y="-239838"/>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4FF2435-E7E6-84DE-FF9D-463950C37070}"/>
              </a:ext>
            </a:extLst>
          </p:cNvPr>
          <p:cNvSpPr txBox="1"/>
          <p:nvPr/>
        </p:nvSpPr>
        <p:spPr>
          <a:xfrm>
            <a:off x="925339" y="3236632"/>
            <a:ext cx="4489298" cy="830997"/>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sz="2400" dirty="0">
                <a:solidFill>
                  <a:schemeClr val="tx1">
                    <a:lumMod val="85000"/>
                    <a:lumOff val="15000"/>
                  </a:schemeClr>
                </a:solidFill>
                <a:latin typeface="Plus Jakarta Sans" pitchFamily="2" charset="0"/>
                <a:cs typeface="Plus Jakarta Sans" pitchFamily="2" charset="0"/>
              </a:rPr>
              <a:t>“teacher-tutor-student” knowledge distillation scheme:</a:t>
            </a:r>
          </a:p>
        </p:txBody>
      </p:sp>
      <p:pic>
        <p:nvPicPr>
          <p:cNvPr id="5" name="Picture 4">
            <a:extLst>
              <a:ext uri="{FF2B5EF4-FFF2-40B4-BE49-F238E27FC236}">
                <a16:creationId xmlns:a16="http://schemas.microsoft.com/office/drawing/2014/main" id="{124F7639-31D5-2243-FA6A-BA078B7BDDC3}"/>
              </a:ext>
            </a:extLst>
          </p:cNvPr>
          <p:cNvPicPr>
            <a:picLocks noChangeAspect="1"/>
          </p:cNvPicPr>
          <p:nvPr/>
        </p:nvPicPr>
        <p:blipFill>
          <a:blip r:embed="rId4"/>
          <a:stretch>
            <a:fillRect/>
          </a:stretch>
        </p:blipFill>
        <p:spPr>
          <a:xfrm>
            <a:off x="5610915" y="2486818"/>
            <a:ext cx="6312734" cy="2642540"/>
          </a:xfrm>
          <a:prstGeom prst="rect">
            <a:avLst/>
          </a:prstGeom>
        </p:spPr>
      </p:pic>
      <p:pic>
        <p:nvPicPr>
          <p:cNvPr id="16" name="Picture 15">
            <a:extLst>
              <a:ext uri="{FF2B5EF4-FFF2-40B4-BE49-F238E27FC236}">
                <a16:creationId xmlns:a16="http://schemas.microsoft.com/office/drawing/2014/main" id="{196D6CFA-7C7B-6B12-47C4-3B615FD5D7D0}"/>
              </a:ext>
            </a:extLst>
          </p:cNvPr>
          <p:cNvPicPr>
            <a:picLocks noChangeAspect="1"/>
          </p:cNvPicPr>
          <p:nvPr/>
        </p:nvPicPr>
        <p:blipFill>
          <a:blip r:embed="rId5">
            <a:extLst>
              <a:ext uri="{28A0092B-C50C-407E-A947-70E740481C1C}">
                <a14:useLocalDpi xmlns:a14="http://schemas.microsoft.com/office/drawing/2010/main" val="0"/>
              </a:ext>
            </a:extLst>
          </a:blip>
          <a:srcRect t="18465" b="20315"/>
          <a:stretch>
            <a:fillRect/>
          </a:stretch>
        </p:blipFill>
        <p:spPr>
          <a:xfrm>
            <a:off x="17286556" y="2115749"/>
            <a:ext cx="12192000" cy="4070155"/>
          </a:xfrm>
          <a:prstGeom prst="rect">
            <a:avLst/>
          </a:prstGeom>
        </p:spPr>
      </p:pic>
      <p:grpSp>
        <p:nvGrpSpPr>
          <p:cNvPr id="24" name="Group 23">
            <a:extLst>
              <a:ext uri="{FF2B5EF4-FFF2-40B4-BE49-F238E27FC236}">
                <a16:creationId xmlns:a16="http://schemas.microsoft.com/office/drawing/2014/main" id="{BE54001E-B578-B399-F48D-49051AE440C0}"/>
              </a:ext>
            </a:extLst>
          </p:cNvPr>
          <p:cNvGrpSpPr/>
          <p:nvPr/>
        </p:nvGrpSpPr>
        <p:grpSpPr>
          <a:xfrm>
            <a:off x="-7664178" y="3752730"/>
            <a:ext cx="4024762" cy="646331"/>
            <a:chOff x="6280422" y="3752730"/>
            <a:chExt cx="4024762" cy="646331"/>
          </a:xfrm>
        </p:grpSpPr>
        <p:sp>
          <p:nvSpPr>
            <p:cNvPr id="31" name="TextBox 30">
              <a:extLst>
                <a:ext uri="{FF2B5EF4-FFF2-40B4-BE49-F238E27FC236}">
                  <a16:creationId xmlns:a16="http://schemas.microsoft.com/office/drawing/2014/main" id="{E5F0C2CE-E90C-4510-DB5F-1EE8509560A2}"/>
                </a:ext>
              </a:extLst>
            </p:cNvPr>
            <p:cNvSpPr txBox="1"/>
            <p:nvPr/>
          </p:nvSpPr>
          <p:spPr>
            <a:xfrm>
              <a:off x="6949499" y="3752730"/>
              <a:ext cx="3355685" cy="646331"/>
            </a:xfrm>
            <a:prstGeom prst="rect">
              <a:avLst/>
            </a:prstGeom>
            <a:noFill/>
          </p:spPr>
          <p:txBody>
            <a:bodyPr wrap="square">
              <a:spAutoFit/>
            </a:bodyPr>
            <a:lstStyle/>
            <a:p>
              <a:r>
                <a:rPr lang="en-US" dirty="0"/>
                <a:t>Handling of Large Misalignments and Occlusions.</a:t>
              </a:r>
            </a:p>
          </p:txBody>
        </p:sp>
        <p:pic>
          <p:nvPicPr>
            <p:cNvPr id="32" name="Graphic 31">
              <a:extLst>
                <a:ext uri="{FF2B5EF4-FFF2-40B4-BE49-F238E27FC236}">
                  <a16:creationId xmlns:a16="http://schemas.microsoft.com/office/drawing/2014/main" id="{6F08B5A5-383E-1507-A97E-A0D8A9AB2E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80422" y="3770037"/>
              <a:ext cx="595184" cy="595184"/>
            </a:xfrm>
            <a:prstGeom prst="rect">
              <a:avLst/>
            </a:prstGeom>
          </p:spPr>
        </p:pic>
      </p:grpSp>
      <p:grpSp>
        <p:nvGrpSpPr>
          <p:cNvPr id="33" name="Group 32">
            <a:extLst>
              <a:ext uri="{FF2B5EF4-FFF2-40B4-BE49-F238E27FC236}">
                <a16:creationId xmlns:a16="http://schemas.microsoft.com/office/drawing/2014/main" id="{390A9745-DEBE-5676-21DE-D9997C333306}"/>
              </a:ext>
            </a:extLst>
          </p:cNvPr>
          <p:cNvGrpSpPr/>
          <p:nvPr/>
        </p:nvGrpSpPr>
        <p:grpSpPr>
          <a:xfrm>
            <a:off x="-10804965" y="3748293"/>
            <a:ext cx="2894564" cy="646331"/>
            <a:chOff x="3139635" y="3748293"/>
            <a:chExt cx="2894564" cy="646331"/>
          </a:xfrm>
        </p:grpSpPr>
        <p:sp>
          <p:nvSpPr>
            <p:cNvPr id="34" name="TextBox 33">
              <a:extLst>
                <a:ext uri="{FF2B5EF4-FFF2-40B4-BE49-F238E27FC236}">
                  <a16:creationId xmlns:a16="http://schemas.microsoft.com/office/drawing/2014/main" id="{84129AAD-542B-6DFD-24C8-26E3BACF04AB}"/>
                </a:ext>
              </a:extLst>
            </p:cNvPr>
            <p:cNvSpPr txBox="1"/>
            <p:nvPr/>
          </p:nvSpPr>
          <p:spPr>
            <a:xfrm>
              <a:off x="3674034" y="3748293"/>
              <a:ext cx="2360165" cy="646331"/>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Local Appearance Flow Estimation.</a:t>
              </a:r>
            </a:p>
          </p:txBody>
        </p:sp>
        <p:pic>
          <p:nvPicPr>
            <p:cNvPr id="35" name="Graphic 34">
              <a:extLst>
                <a:ext uri="{FF2B5EF4-FFF2-40B4-BE49-F238E27FC236}">
                  <a16:creationId xmlns:a16="http://schemas.microsoft.com/office/drawing/2014/main" id="{131677FD-FBA4-3EC6-C67D-C7C83783F9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39635" y="3819800"/>
              <a:ext cx="501585" cy="501585"/>
            </a:xfrm>
            <a:prstGeom prst="rect">
              <a:avLst/>
            </a:prstGeom>
          </p:spPr>
        </p:pic>
      </p:grpSp>
      <p:grpSp>
        <p:nvGrpSpPr>
          <p:cNvPr id="36" name="Group 35">
            <a:extLst>
              <a:ext uri="{FF2B5EF4-FFF2-40B4-BE49-F238E27FC236}">
                <a16:creationId xmlns:a16="http://schemas.microsoft.com/office/drawing/2014/main" id="{45891833-6E65-68ED-71EA-B939F5ACF181}"/>
              </a:ext>
            </a:extLst>
          </p:cNvPr>
          <p:cNvGrpSpPr/>
          <p:nvPr/>
        </p:nvGrpSpPr>
        <p:grpSpPr>
          <a:xfrm>
            <a:off x="-13479096" y="3736101"/>
            <a:ext cx="2890316" cy="646331"/>
            <a:chOff x="465504" y="3736101"/>
            <a:chExt cx="2890316" cy="646331"/>
          </a:xfrm>
        </p:grpSpPr>
        <p:sp>
          <p:nvSpPr>
            <p:cNvPr id="37" name="TextBox 36">
              <a:extLst>
                <a:ext uri="{FF2B5EF4-FFF2-40B4-BE49-F238E27FC236}">
                  <a16:creationId xmlns:a16="http://schemas.microsoft.com/office/drawing/2014/main" id="{12F2BA9D-A25B-D044-2DAA-FDC7FA3359EA}"/>
                </a:ext>
              </a:extLst>
            </p:cNvPr>
            <p:cNvSpPr txBox="1"/>
            <p:nvPr/>
          </p:nvSpPr>
          <p:spPr>
            <a:xfrm>
              <a:off x="995655" y="3736101"/>
              <a:ext cx="2360165" cy="646331"/>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Still dependent on human parsing.</a:t>
              </a:r>
            </a:p>
          </p:txBody>
        </p:sp>
        <p:pic>
          <p:nvPicPr>
            <p:cNvPr id="38" name="Graphic 37">
              <a:extLst>
                <a:ext uri="{FF2B5EF4-FFF2-40B4-BE49-F238E27FC236}">
                  <a16:creationId xmlns:a16="http://schemas.microsoft.com/office/drawing/2014/main" id="{FA44503F-9F7C-5D0F-AF7A-ADF7AB99B4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5504" y="3767206"/>
              <a:ext cx="541987" cy="541987"/>
            </a:xfrm>
            <a:prstGeom prst="rect">
              <a:avLst/>
            </a:prstGeom>
          </p:spPr>
        </p:pic>
      </p:grpSp>
      <p:grpSp>
        <p:nvGrpSpPr>
          <p:cNvPr id="39" name="Group 38">
            <a:extLst>
              <a:ext uri="{FF2B5EF4-FFF2-40B4-BE49-F238E27FC236}">
                <a16:creationId xmlns:a16="http://schemas.microsoft.com/office/drawing/2014/main" id="{0F56B2AB-E879-DF5D-CCA4-28F783EBF2FB}"/>
              </a:ext>
            </a:extLst>
          </p:cNvPr>
          <p:cNvGrpSpPr/>
          <p:nvPr/>
        </p:nvGrpSpPr>
        <p:grpSpPr>
          <a:xfrm>
            <a:off x="-6027976" y="2902909"/>
            <a:ext cx="3529959" cy="2153857"/>
            <a:chOff x="728424" y="2902909"/>
            <a:chExt cx="3529959" cy="2153857"/>
          </a:xfrm>
        </p:grpSpPr>
        <p:sp>
          <p:nvSpPr>
            <p:cNvPr id="40" name="TextBox 39">
              <a:extLst>
                <a:ext uri="{FF2B5EF4-FFF2-40B4-BE49-F238E27FC236}">
                  <a16:creationId xmlns:a16="http://schemas.microsoft.com/office/drawing/2014/main" id="{6F6A5EE6-4A20-E962-8097-847B4870C2F8}"/>
                </a:ext>
              </a:extLst>
            </p:cNvPr>
            <p:cNvSpPr txBox="1"/>
            <p:nvPr/>
          </p:nvSpPr>
          <p:spPr>
            <a:xfrm>
              <a:off x="1374028" y="2902909"/>
              <a:ext cx="2399523" cy="461665"/>
            </a:xfrm>
            <a:prstGeom prst="rect">
              <a:avLst/>
            </a:prstGeom>
            <a:noFill/>
          </p:spPr>
          <p:txBody>
            <a:bodyPr wrap="square">
              <a:spAutoFit/>
            </a:bodyPr>
            <a:lstStyle/>
            <a:p>
              <a:r>
                <a:rPr lang="en-US" sz="2400" b="1" dirty="0">
                  <a:solidFill>
                    <a:srgbClr val="A3D0AF"/>
                  </a:solidFill>
                  <a:latin typeface="Plus Jakarta Sans" pitchFamily="2" charset="0"/>
                  <a:cs typeface="Plus Jakarta Sans" pitchFamily="2" charset="0"/>
                </a:rPr>
                <a:t>Goal</a:t>
              </a:r>
            </a:p>
          </p:txBody>
        </p:sp>
        <p:sp>
          <p:nvSpPr>
            <p:cNvPr id="42" name="TextBox 41">
              <a:extLst>
                <a:ext uri="{FF2B5EF4-FFF2-40B4-BE49-F238E27FC236}">
                  <a16:creationId xmlns:a16="http://schemas.microsoft.com/office/drawing/2014/main" id="{5214FD06-9AA7-1B32-2F91-275D94AD2E12}"/>
                </a:ext>
              </a:extLst>
            </p:cNvPr>
            <p:cNvSpPr txBox="1"/>
            <p:nvPr/>
          </p:nvSpPr>
          <p:spPr>
            <a:xfrm>
              <a:off x="1366215" y="3425550"/>
              <a:ext cx="2892168" cy="1631216"/>
            </a:xfrm>
            <a:prstGeom prst="rect">
              <a:avLst/>
            </a:prstGeom>
            <a:noFill/>
          </p:spPr>
          <p:txBody>
            <a:bodyPr wrap="square">
              <a:spAutoFit/>
            </a:bodyPr>
            <a:lstStyle/>
            <a:p>
              <a:r>
                <a:rPr lang="en-US" sz="2000" dirty="0"/>
                <a:t>Distill appearance flows from a strong parser-based model (PB-AFN) into a lightweight parser-free model (PF-AFN).</a:t>
              </a:r>
            </a:p>
          </p:txBody>
        </p:sp>
        <p:pic>
          <p:nvPicPr>
            <p:cNvPr id="47" name="Graphic 46">
              <a:extLst>
                <a:ext uri="{FF2B5EF4-FFF2-40B4-BE49-F238E27FC236}">
                  <a16:creationId xmlns:a16="http://schemas.microsoft.com/office/drawing/2014/main" id="{C307DEB1-26B5-C9E7-450E-9A08495EB37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8424" y="2992630"/>
              <a:ext cx="569961" cy="569961"/>
            </a:xfrm>
            <a:prstGeom prst="rect">
              <a:avLst/>
            </a:prstGeom>
          </p:spPr>
        </p:pic>
      </p:grpSp>
      <p:sp>
        <p:nvSpPr>
          <p:cNvPr id="48" name="TextBox 47">
            <a:extLst>
              <a:ext uri="{FF2B5EF4-FFF2-40B4-BE49-F238E27FC236}">
                <a16:creationId xmlns:a16="http://schemas.microsoft.com/office/drawing/2014/main" id="{2FEF9742-98C0-E63C-1A77-29C56E08628D}"/>
              </a:ext>
            </a:extLst>
          </p:cNvPr>
          <p:cNvSpPr txBox="1"/>
          <p:nvPr/>
        </p:nvSpPr>
        <p:spPr>
          <a:xfrm>
            <a:off x="2050508" y="-2573144"/>
            <a:ext cx="7377882" cy="642612"/>
          </a:xfrm>
          <a:prstGeom prst="rect">
            <a:avLst/>
          </a:prstGeom>
          <a:noFill/>
        </p:spPr>
        <p:txBody>
          <a:bodyPr wrap="square" anchor="ctr">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Knowledge Distillation</a:t>
            </a:r>
          </a:p>
        </p:txBody>
      </p:sp>
    </p:spTree>
    <p:extLst>
      <p:ext uri="{BB962C8B-B14F-4D97-AF65-F5344CB8AC3E}">
        <p14:creationId xmlns:p14="http://schemas.microsoft.com/office/powerpoint/2010/main" val="2858175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28CD62-968E-4C1E-E1F4-71695831FEA6}"/>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02431114-9EF2-5B5C-147D-EA1D9461FAE0}"/>
              </a:ext>
            </a:extLst>
          </p:cNvPr>
          <p:cNvSpPr/>
          <p:nvPr/>
        </p:nvSpPr>
        <p:spPr>
          <a:xfrm>
            <a:off x="14013037" y="2507838"/>
            <a:ext cx="10743201" cy="2600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M">
            <a:extLst>
              <a:ext uri="{FF2B5EF4-FFF2-40B4-BE49-F238E27FC236}">
                <a16:creationId xmlns:a16="http://schemas.microsoft.com/office/drawing/2014/main" id="{CB962632-C41E-3C52-0AD7-04C2115F9CBA}"/>
              </a:ext>
            </a:extLst>
          </p:cNvPr>
          <p:cNvSpPr/>
          <p:nvPr/>
        </p:nvSpPr>
        <p:spPr>
          <a:xfrm rot="10800000">
            <a:off x="3733143" y="6544497"/>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 name="!!S2">
            <a:extLst>
              <a:ext uri="{FF2B5EF4-FFF2-40B4-BE49-F238E27FC236}">
                <a16:creationId xmlns:a16="http://schemas.microsoft.com/office/drawing/2014/main" id="{BA6C392C-9D0B-2683-F4EC-5E1AF037B52E}"/>
              </a:ext>
            </a:extLst>
          </p:cNvPr>
          <p:cNvCxnSpPr>
            <a:cxnSpLocks/>
          </p:cNvCxnSpPr>
          <p:nvPr/>
        </p:nvCxnSpPr>
        <p:spPr>
          <a:xfrm flipH="1">
            <a:off x="9444311" y="192762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45AAA674-B5B2-D8AC-BC26-4C921EBFD605}"/>
              </a:ext>
            </a:extLst>
          </p:cNvPr>
          <p:cNvCxnSpPr>
            <a:cxnSpLocks/>
          </p:cNvCxnSpPr>
          <p:nvPr/>
        </p:nvCxnSpPr>
        <p:spPr>
          <a:xfrm>
            <a:off x="9444311" y="529743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BCAE8E67-AAAF-0DDC-3F93-D46DFD8E3F1C}"/>
              </a:ext>
            </a:extLst>
          </p:cNvPr>
          <p:cNvCxnSpPr>
            <a:cxnSpLocks/>
          </p:cNvCxnSpPr>
          <p:nvPr/>
        </p:nvCxnSpPr>
        <p:spPr>
          <a:xfrm flipH="1">
            <a:off x="-1124239" y="542990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D47D51F4-F7F6-E9E7-831B-1F4E054AA839}"/>
              </a:ext>
            </a:extLst>
          </p:cNvPr>
          <p:cNvSpPr/>
          <p:nvPr/>
        </p:nvSpPr>
        <p:spPr>
          <a:xfrm>
            <a:off x="3303881" y="5148222"/>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232EB755-4FF5-48A9-025F-46A327D439EB}"/>
              </a:ext>
            </a:extLst>
          </p:cNvPr>
          <p:cNvSpPr/>
          <p:nvPr/>
        </p:nvSpPr>
        <p:spPr>
          <a:xfrm>
            <a:off x="9141738" y="4959589"/>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F9B0E0CA-0769-5B14-FA3E-7CE09A3DCEE9}"/>
              </a:ext>
            </a:extLst>
          </p:cNvPr>
          <p:cNvSpPr/>
          <p:nvPr/>
        </p:nvSpPr>
        <p:spPr>
          <a:xfrm>
            <a:off x="9189755" y="162181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2C371702-AE1D-BDEB-01BA-9032835A3C20}"/>
              </a:ext>
            </a:extLst>
          </p:cNvPr>
          <p:cNvSpPr/>
          <p:nvPr/>
        </p:nvSpPr>
        <p:spPr>
          <a:xfrm>
            <a:off x="794084" y="113050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A18D823B-A0DF-28A6-4DD8-206808A5F68D}"/>
              </a:ext>
            </a:extLst>
          </p:cNvPr>
          <p:cNvSpPr/>
          <p:nvPr/>
        </p:nvSpPr>
        <p:spPr>
          <a:xfrm>
            <a:off x="4050351" y="1569102"/>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F88BD31C-6AFA-F2DE-2758-B7CA468F5C81}"/>
              </a:ext>
            </a:extLst>
          </p:cNvPr>
          <p:cNvCxnSpPr>
            <a:cxnSpLocks/>
          </p:cNvCxnSpPr>
          <p:nvPr/>
        </p:nvCxnSpPr>
        <p:spPr>
          <a:xfrm>
            <a:off x="1091678" y="-54104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EB950268-6B7C-C887-A10F-536B424B2C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2" name="TextBox 1">
            <a:extLst>
              <a:ext uri="{FF2B5EF4-FFF2-40B4-BE49-F238E27FC236}">
                <a16:creationId xmlns:a16="http://schemas.microsoft.com/office/drawing/2014/main" id="{7859A27F-58ED-A889-62AA-841A2446BA0A}"/>
              </a:ext>
            </a:extLst>
          </p:cNvPr>
          <p:cNvSpPr txBox="1"/>
          <p:nvPr/>
        </p:nvSpPr>
        <p:spPr>
          <a:xfrm>
            <a:off x="2050508" y="1643256"/>
            <a:ext cx="7377882" cy="642612"/>
          </a:xfrm>
          <a:prstGeom prst="rect">
            <a:avLst/>
          </a:prstGeom>
          <a:noFill/>
        </p:spPr>
        <p:txBody>
          <a:bodyPr wrap="square" anchor="ctr">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Knowledge Distillation</a:t>
            </a:r>
          </a:p>
        </p:txBody>
      </p:sp>
      <p:grpSp>
        <p:nvGrpSpPr>
          <p:cNvPr id="34" name="Group 33">
            <a:extLst>
              <a:ext uri="{FF2B5EF4-FFF2-40B4-BE49-F238E27FC236}">
                <a16:creationId xmlns:a16="http://schemas.microsoft.com/office/drawing/2014/main" id="{31F361E4-313C-CB73-D877-AE74E6067DDB}"/>
              </a:ext>
            </a:extLst>
          </p:cNvPr>
          <p:cNvGrpSpPr/>
          <p:nvPr/>
        </p:nvGrpSpPr>
        <p:grpSpPr>
          <a:xfrm>
            <a:off x="728424" y="2902909"/>
            <a:ext cx="3529959" cy="2153857"/>
            <a:chOff x="728424" y="2902909"/>
            <a:chExt cx="3529959" cy="2153857"/>
          </a:xfrm>
        </p:grpSpPr>
        <p:sp>
          <p:nvSpPr>
            <p:cNvPr id="4" name="TextBox 3">
              <a:extLst>
                <a:ext uri="{FF2B5EF4-FFF2-40B4-BE49-F238E27FC236}">
                  <a16:creationId xmlns:a16="http://schemas.microsoft.com/office/drawing/2014/main" id="{30B78341-5C7A-7888-19AF-D6A54813F678}"/>
                </a:ext>
              </a:extLst>
            </p:cNvPr>
            <p:cNvSpPr txBox="1"/>
            <p:nvPr/>
          </p:nvSpPr>
          <p:spPr>
            <a:xfrm>
              <a:off x="1374028" y="2902909"/>
              <a:ext cx="2399523" cy="461665"/>
            </a:xfrm>
            <a:prstGeom prst="rect">
              <a:avLst/>
            </a:prstGeom>
            <a:noFill/>
          </p:spPr>
          <p:txBody>
            <a:bodyPr wrap="square">
              <a:spAutoFit/>
            </a:bodyPr>
            <a:lstStyle/>
            <a:p>
              <a:r>
                <a:rPr lang="en-US" sz="2400" b="1" dirty="0">
                  <a:solidFill>
                    <a:srgbClr val="A3D0AF"/>
                  </a:solidFill>
                  <a:latin typeface="Plus Jakarta Sans" pitchFamily="2" charset="0"/>
                  <a:cs typeface="Plus Jakarta Sans" pitchFamily="2" charset="0"/>
                </a:rPr>
                <a:t>Goal</a:t>
              </a:r>
            </a:p>
          </p:txBody>
        </p:sp>
        <p:sp>
          <p:nvSpPr>
            <p:cNvPr id="5" name="TextBox 4">
              <a:extLst>
                <a:ext uri="{FF2B5EF4-FFF2-40B4-BE49-F238E27FC236}">
                  <a16:creationId xmlns:a16="http://schemas.microsoft.com/office/drawing/2014/main" id="{D36ACF94-392F-810A-CA22-F7594888C423}"/>
                </a:ext>
              </a:extLst>
            </p:cNvPr>
            <p:cNvSpPr txBox="1"/>
            <p:nvPr/>
          </p:nvSpPr>
          <p:spPr>
            <a:xfrm>
              <a:off x="1366215" y="3425550"/>
              <a:ext cx="2892168" cy="1631216"/>
            </a:xfrm>
            <a:prstGeom prst="rect">
              <a:avLst/>
            </a:prstGeom>
            <a:noFill/>
          </p:spPr>
          <p:txBody>
            <a:bodyPr wrap="square">
              <a:spAutoFit/>
            </a:bodyPr>
            <a:lstStyle/>
            <a:p>
              <a:r>
                <a:rPr lang="en-US" sz="2000" dirty="0"/>
                <a:t>Distill appearance flows from a strong parser-based model (PB-AFN) into a lightweight parser-free model (PF-AFN).</a:t>
              </a:r>
            </a:p>
          </p:txBody>
        </p:sp>
        <p:pic>
          <p:nvPicPr>
            <p:cNvPr id="27" name="Graphic 26">
              <a:extLst>
                <a:ext uri="{FF2B5EF4-FFF2-40B4-BE49-F238E27FC236}">
                  <a16:creationId xmlns:a16="http://schemas.microsoft.com/office/drawing/2014/main" id="{55BE7B31-6548-7450-B254-8179716B6F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8424" y="2992630"/>
              <a:ext cx="569961" cy="569961"/>
            </a:xfrm>
            <a:prstGeom prst="rect">
              <a:avLst/>
            </a:prstGeom>
          </p:spPr>
        </p:pic>
      </p:grpSp>
      <p:grpSp>
        <p:nvGrpSpPr>
          <p:cNvPr id="32" name="Group 31">
            <a:extLst>
              <a:ext uri="{FF2B5EF4-FFF2-40B4-BE49-F238E27FC236}">
                <a16:creationId xmlns:a16="http://schemas.microsoft.com/office/drawing/2014/main" id="{11874A16-C469-95CC-2454-6BE683215D35}"/>
              </a:ext>
            </a:extLst>
          </p:cNvPr>
          <p:cNvGrpSpPr/>
          <p:nvPr/>
        </p:nvGrpSpPr>
        <p:grpSpPr>
          <a:xfrm>
            <a:off x="4772218" y="2903729"/>
            <a:ext cx="6202756" cy="1168731"/>
            <a:chOff x="4772218" y="2903729"/>
            <a:chExt cx="6202756" cy="1168731"/>
          </a:xfrm>
        </p:grpSpPr>
        <p:sp>
          <p:nvSpPr>
            <p:cNvPr id="7" name="TextBox 6">
              <a:extLst>
                <a:ext uri="{FF2B5EF4-FFF2-40B4-BE49-F238E27FC236}">
                  <a16:creationId xmlns:a16="http://schemas.microsoft.com/office/drawing/2014/main" id="{D61EE470-79C9-FA7F-C769-134A748CFE27}"/>
                </a:ext>
              </a:extLst>
            </p:cNvPr>
            <p:cNvSpPr txBox="1"/>
            <p:nvPr/>
          </p:nvSpPr>
          <p:spPr>
            <a:xfrm>
              <a:off x="5479079" y="2903729"/>
              <a:ext cx="4305860" cy="461665"/>
            </a:xfrm>
            <a:prstGeom prst="rect">
              <a:avLst/>
            </a:prstGeom>
            <a:noFill/>
          </p:spPr>
          <p:txBody>
            <a:bodyPr wrap="square">
              <a:spAutoFit/>
            </a:bodyPr>
            <a:lstStyle/>
            <a:p>
              <a:r>
                <a:rPr lang="en-US" sz="2400" b="1" dirty="0">
                  <a:solidFill>
                    <a:srgbClr val="A3D0AF"/>
                  </a:solidFill>
                  <a:latin typeface="Plus Jakarta Sans" pitchFamily="2" charset="0"/>
                  <a:cs typeface="Plus Jakarta Sans" pitchFamily="2" charset="0"/>
                </a:rPr>
                <a:t>However, there's a problem:</a:t>
              </a:r>
            </a:p>
          </p:txBody>
        </p:sp>
        <p:sp>
          <p:nvSpPr>
            <p:cNvPr id="9" name="TextBox 8">
              <a:extLst>
                <a:ext uri="{FF2B5EF4-FFF2-40B4-BE49-F238E27FC236}">
                  <a16:creationId xmlns:a16="http://schemas.microsoft.com/office/drawing/2014/main" id="{A663D443-D5BD-FD9E-5BB4-266540389A08}"/>
                </a:ext>
              </a:extLst>
            </p:cNvPr>
            <p:cNvSpPr txBox="1"/>
            <p:nvPr/>
          </p:nvSpPr>
          <p:spPr>
            <a:xfrm>
              <a:off x="5455331" y="3364574"/>
              <a:ext cx="5519643" cy="707886"/>
            </a:xfrm>
            <a:prstGeom prst="rect">
              <a:avLst/>
            </a:prstGeom>
            <a:noFill/>
          </p:spPr>
          <p:txBody>
            <a:bodyPr wrap="square">
              <a:spAutoFit/>
            </a:bodyPr>
            <a:lstStyle/>
            <a:p>
              <a:r>
                <a:rPr lang="en-US" sz="2000" dirty="0"/>
                <a:t>The teacher model (PB-AFN) depends on human parsing and </a:t>
              </a:r>
              <a:r>
                <a:rPr lang="en-US" sz="2000" dirty="0" err="1"/>
                <a:t>densepose</a:t>
              </a:r>
              <a:r>
                <a:rPr lang="en-US" sz="2000" dirty="0"/>
                <a:t> estimation.</a:t>
              </a:r>
            </a:p>
          </p:txBody>
        </p:sp>
        <p:pic>
          <p:nvPicPr>
            <p:cNvPr id="29" name="Graphic 28">
              <a:extLst>
                <a:ext uri="{FF2B5EF4-FFF2-40B4-BE49-F238E27FC236}">
                  <a16:creationId xmlns:a16="http://schemas.microsoft.com/office/drawing/2014/main" id="{5ABF9172-71B9-CDDE-C4DA-CF1A46015F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72218" y="2981532"/>
              <a:ext cx="631218" cy="631218"/>
            </a:xfrm>
            <a:prstGeom prst="rect">
              <a:avLst/>
            </a:prstGeom>
          </p:spPr>
        </p:pic>
      </p:grpSp>
      <p:grpSp>
        <p:nvGrpSpPr>
          <p:cNvPr id="33" name="Group 32">
            <a:extLst>
              <a:ext uri="{FF2B5EF4-FFF2-40B4-BE49-F238E27FC236}">
                <a16:creationId xmlns:a16="http://schemas.microsoft.com/office/drawing/2014/main" id="{A94F52FD-E216-443D-3CA1-6DA21BE1E834}"/>
              </a:ext>
            </a:extLst>
          </p:cNvPr>
          <p:cNvGrpSpPr/>
          <p:nvPr/>
        </p:nvGrpSpPr>
        <p:grpSpPr>
          <a:xfrm>
            <a:off x="4874553" y="4232793"/>
            <a:ext cx="6100421" cy="860955"/>
            <a:chOff x="4874553" y="4232793"/>
            <a:chExt cx="6100421" cy="860955"/>
          </a:xfrm>
        </p:grpSpPr>
        <p:sp>
          <p:nvSpPr>
            <p:cNvPr id="21" name="TextBox 20">
              <a:extLst>
                <a:ext uri="{FF2B5EF4-FFF2-40B4-BE49-F238E27FC236}">
                  <a16:creationId xmlns:a16="http://schemas.microsoft.com/office/drawing/2014/main" id="{38300D5C-6E50-5CBA-783B-13FC0B699C3C}"/>
                </a:ext>
              </a:extLst>
            </p:cNvPr>
            <p:cNvSpPr txBox="1"/>
            <p:nvPr/>
          </p:nvSpPr>
          <p:spPr>
            <a:xfrm>
              <a:off x="5479079" y="4232793"/>
              <a:ext cx="4305860" cy="461665"/>
            </a:xfrm>
            <a:prstGeom prst="rect">
              <a:avLst/>
            </a:prstGeom>
            <a:noFill/>
          </p:spPr>
          <p:txBody>
            <a:bodyPr wrap="square">
              <a:spAutoFit/>
            </a:bodyPr>
            <a:lstStyle/>
            <a:p>
              <a:r>
                <a:rPr lang="en-US" sz="2400" b="1" dirty="0">
                  <a:solidFill>
                    <a:srgbClr val="A3D0AF"/>
                  </a:solidFill>
                  <a:latin typeface="Plus Jakarta Sans" pitchFamily="2" charset="0"/>
                  <a:cs typeface="Plus Jakarta Sans" pitchFamily="2" charset="0"/>
                </a:rPr>
                <a:t>Solution</a:t>
              </a:r>
            </a:p>
          </p:txBody>
        </p:sp>
        <p:sp>
          <p:nvSpPr>
            <p:cNvPr id="24" name="TextBox 23">
              <a:extLst>
                <a:ext uri="{FF2B5EF4-FFF2-40B4-BE49-F238E27FC236}">
                  <a16:creationId xmlns:a16="http://schemas.microsoft.com/office/drawing/2014/main" id="{0E64478A-2DF6-208E-CD71-21C993CE111A}"/>
                </a:ext>
              </a:extLst>
            </p:cNvPr>
            <p:cNvSpPr txBox="1"/>
            <p:nvPr/>
          </p:nvSpPr>
          <p:spPr>
            <a:xfrm>
              <a:off x="5455331" y="4693638"/>
              <a:ext cx="5519643" cy="400110"/>
            </a:xfrm>
            <a:prstGeom prst="rect">
              <a:avLst/>
            </a:prstGeom>
            <a:noFill/>
          </p:spPr>
          <p:txBody>
            <a:bodyPr wrap="square">
              <a:spAutoFit/>
            </a:bodyPr>
            <a:lstStyle/>
            <a:p>
              <a:r>
                <a:rPr lang="en-US" sz="2000" dirty="0"/>
                <a:t>Adjustable Knowledge Distillation.</a:t>
              </a:r>
            </a:p>
          </p:txBody>
        </p:sp>
        <p:pic>
          <p:nvPicPr>
            <p:cNvPr id="31" name="Graphic 30">
              <a:extLst>
                <a:ext uri="{FF2B5EF4-FFF2-40B4-BE49-F238E27FC236}">
                  <a16:creationId xmlns:a16="http://schemas.microsoft.com/office/drawing/2014/main" id="{FE2C91B4-5C30-186F-311C-9AB732DC03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74553" y="4301719"/>
              <a:ext cx="631218" cy="631218"/>
            </a:xfrm>
            <a:prstGeom prst="rect">
              <a:avLst/>
            </a:prstGeom>
          </p:spPr>
        </p:pic>
      </p:grpSp>
      <p:sp>
        <p:nvSpPr>
          <p:cNvPr id="35" name="TextBox 34">
            <a:extLst>
              <a:ext uri="{FF2B5EF4-FFF2-40B4-BE49-F238E27FC236}">
                <a16:creationId xmlns:a16="http://schemas.microsoft.com/office/drawing/2014/main" id="{F6598578-D8BE-C726-C2F6-0B1B877306F3}"/>
              </a:ext>
            </a:extLst>
          </p:cNvPr>
          <p:cNvSpPr txBox="1"/>
          <p:nvPr/>
        </p:nvSpPr>
        <p:spPr>
          <a:xfrm>
            <a:off x="-9089211" y="719081"/>
            <a:ext cx="8584087" cy="1200329"/>
          </a:xfrm>
          <a:prstGeom prst="rect">
            <a:avLst/>
          </a:prstGeom>
          <a:noFill/>
        </p:spPr>
        <p:txBody>
          <a:bodyPr wrap="square" anchor="ctr">
            <a:spAutoFit/>
          </a:bodyPr>
          <a:lstStyle/>
          <a:p>
            <a:pPr lvl="0">
              <a:defRPr/>
            </a:pPr>
            <a:r>
              <a:rPr lang="en-US" sz="3600" b="1" spc="300" dirty="0">
                <a:solidFill>
                  <a:srgbClr val="192821"/>
                </a:solidFill>
                <a:latin typeface="Plus Jakarta Sans" pitchFamily="2" charset="77"/>
                <a:cs typeface="Plus Jakarta Sans" pitchFamily="2" charset="77"/>
              </a:rPr>
              <a:t>PF-AFN (Parser-Free Approach with Appearance Flow Network)</a:t>
            </a:r>
          </a:p>
        </p:txBody>
      </p:sp>
      <p:pic>
        <p:nvPicPr>
          <p:cNvPr id="36" name="Picture 35">
            <a:extLst>
              <a:ext uri="{FF2B5EF4-FFF2-40B4-BE49-F238E27FC236}">
                <a16:creationId xmlns:a16="http://schemas.microsoft.com/office/drawing/2014/main" id="{2DDF8B64-1890-B237-0A4D-4B63248CF140}"/>
              </a:ext>
            </a:extLst>
          </p:cNvPr>
          <p:cNvPicPr>
            <a:picLocks noChangeAspect="1"/>
          </p:cNvPicPr>
          <p:nvPr/>
        </p:nvPicPr>
        <p:blipFill>
          <a:blip r:embed="rId10"/>
          <a:stretch>
            <a:fillRect/>
          </a:stretch>
        </p:blipFill>
        <p:spPr>
          <a:xfrm>
            <a:off x="5739449" y="8907353"/>
            <a:ext cx="6312734" cy="2642540"/>
          </a:xfrm>
          <a:prstGeom prst="rect">
            <a:avLst/>
          </a:prstGeom>
        </p:spPr>
      </p:pic>
      <p:sp>
        <p:nvSpPr>
          <p:cNvPr id="38" name="TextBox 37">
            <a:extLst>
              <a:ext uri="{FF2B5EF4-FFF2-40B4-BE49-F238E27FC236}">
                <a16:creationId xmlns:a16="http://schemas.microsoft.com/office/drawing/2014/main" id="{0203C016-5ECB-083C-748A-8B534EFFD2F0}"/>
              </a:ext>
            </a:extLst>
          </p:cNvPr>
          <p:cNvSpPr txBox="1"/>
          <p:nvPr/>
        </p:nvSpPr>
        <p:spPr>
          <a:xfrm>
            <a:off x="-11927061" y="3236632"/>
            <a:ext cx="4489298" cy="830997"/>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sz="2400" dirty="0">
                <a:solidFill>
                  <a:schemeClr val="tx1">
                    <a:lumMod val="85000"/>
                    <a:lumOff val="15000"/>
                  </a:schemeClr>
                </a:solidFill>
                <a:latin typeface="Plus Jakarta Sans" pitchFamily="2" charset="0"/>
                <a:cs typeface="Plus Jakarta Sans" pitchFamily="2" charset="0"/>
              </a:rPr>
              <a:t>“teacher-tutor-student” knowledge distillation scheme:</a:t>
            </a:r>
          </a:p>
        </p:txBody>
      </p:sp>
      <p:sp>
        <p:nvSpPr>
          <p:cNvPr id="39" name="TextBox 38">
            <a:extLst>
              <a:ext uri="{FF2B5EF4-FFF2-40B4-BE49-F238E27FC236}">
                <a16:creationId xmlns:a16="http://schemas.microsoft.com/office/drawing/2014/main" id="{B21DE7BF-56B2-72A1-586F-7EB3B27A9180}"/>
              </a:ext>
            </a:extLst>
          </p:cNvPr>
          <p:cNvSpPr txBox="1"/>
          <p:nvPr/>
        </p:nvSpPr>
        <p:spPr>
          <a:xfrm>
            <a:off x="-8974368" y="1485237"/>
            <a:ext cx="7210924" cy="642612"/>
          </a:xfrm>
          <a:prstGeom prst="rect">
            <a:avLst/>
          </a:prstGeom>
          <a:noFill/>
        </p:spPr>
        <p:txBody>
          <a:bodyPr wrap="square" anchor="ctr">
            <a:spAutoFit/>
          </a:bodyPr>
          <a:lstStyle/>
          <a:p>
            <a:pPr lvl="0">
              <a:lnSpc>
                <a:spcPct val="70000"/>
              </a:lnSpc>
              <a:defRPr/>
            </a:pPr>
            <a:r>
              <a:rPr lang="en-US" sz="4800" b="1" spc="300" dirty="0">
                <a:solidFill>
                  <a:srgbClr val="192821"/>
                </a:solidFill>
                <a:latin typeface="Plus Jakarta Sans" pitchFamily="2" charset="77"/>
                <a:cs typeface="Plus Jakarta Sans" pitchFamily="2" charset="77"/>
              </a:rPr>
              <a:t>Advancements </a:t>
            </a:r>
          </a:p>
        </p:txBody>
      </p:sp>
      <p:pic>
        <p:nvPicPr>
          <p:cNvPr id="40" name="Picture 39">
            <a:extLst>
              <a:ext uri="{FF2B5EF4-FFF2-40B4-BE49-F238E27FC236}">
                <a16:creationId xmlns:a16="http://schemas.microsoft.com/office/drawing/2014/main" id="{F2A8A8A2-E3C6-3059-89DC-092DF76A151C}"/>
              </a:ext>
            </a:extLst>
          </p:cNvPr>
          <p:cNvPicPr>
            <a:picLocks noChangeAspect="1"/>
          </p:cNvPicPr>
          <p:nvPr/>
        </p:nvPicPr>
        <p:blipFill>
          <a:blip r:embed="rId11"/>
          <a:stretch>
            <a:fillRect/>
          </a:stretch>
        </p:blipFill>
        <p:spPr>
          <a:xfrm>
            <a:off x="14439855" y="2786781"/>
            <a:ext cx="5334744" cy="1943371"/>
          </a:xfrm>
          <a:prstGeom prst="rect">
            <a:avLst/>
          </a:prstGeom>
        </p:spPr>
      </p:pic>
    </p:spTree>
    <p:extLst>
      <p:ext uri="{BB962C8B-B14F-4D97-AF65-F5344CB8AC3E}">
        <p14:creationId xmlns:p14="http://schemas.microsoft.com/office/powerpoint/2010/main" val="3689059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6000">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14:bounceEnd="56000">
                                          <p:cBhvr additive="base">
                                            <p:cTn id="7" dur="1250" fill="hold"/>
                                            <p:tgtEl>
                                              <p:spTgt spid="32"/>
                                            </p:tgtEl>
                                            <p:attrNameLst>
                                              <p:attrName>ppt_x</p:attrName>
                                            </p:attrNameLst>
                                          </p:cBhvr>
                                          <p:tavLst>
                                            <p:tav tm="0">
                                              <p:val>
                                                <p:strVal val="1+#ppt_w/2"/>
                                              </p:val>
                                            </p:tav>
                                            <p:tav tm="100000">
                                              <p:val>
                                                <p:strVal val="#ppt_x"/>
                                              </p:val>
                                            </p:tav>
                                          </p:tavLst>
                                        </p:anim>
                                        <p:anim calcmode="lin" valueType="num" p14:bounceEnd="56000">
                                          <p:cBhvr additive="base">
                                            <p:cTn id="8" dur="1250" fill="hold"/>
                                            <p:tgtEl>
                                              <p:spTgt spid="32"/>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2" presetClass="entr" presetSubtype="2" fill="hold" nodeType="afterEffect" p14:presetBounceEnd="56000">
                                      <p:stCondLst>
                                        <p:cond delay="250"/>
                                      </p:stCondLst>
                                      <p:childTnLst>
                                        <p:set>
                                          <p:cBhvr>
                                            <p:cTn id="11" dur="1" fill="hold">
                                              <p:stCondLst>
                                                <p:cond delay="0"/>
                                              </p:stCondLst>
                                            </p:cTn>
                                            <p:tgtEl>
                                              <p:spTgt spid="33"/>
                                            </p:tgtEl>
                                            <p:attrNameLst>
                                              <p:attrName>style.visibility</p:attrName>
                                            </p:attrNameLst>
                                          </p:cBhvr>
                                          <p:to>
                                            <p:strVal val="visible"/>
                                          </p:to>
                                        </p:set>
                                        <p:anim calcmode="lin" valueType="num" p14:bounceEnd="56000">
                                          <p:cBhvr additive="base">
                                            <p:cTn id="12" dur="1250" fill="hold"/>
                                            <p:tgtEl>
                                              <p:spTgt spid="33"/>
                                            </p:tgtEl>
                                            <p:attrNameLst>
                                              <p:attrName>ppt_x</p:attrName>
                                            </p:attrNameLst>
                                          </p:cBhvr>
                                          <p:tavLst>
                                            <p:tav tm="0">
                                              <p:val>
                                                <p:strVal val="1+#ppt_w/2"/>
                                              </p:val>
                                            </p:tav>
                                            <p:tav tm="100000">
                                              <p:val>
                                                <p:strVal val="#ppt_x"/>
                                              </p:val>
                                            </p:tav>
                                          </p:tavLst>
                                        </p:anim>
                                        <p:anim calcmode="lin" valueType="num" p14:bounceEnd="56000">
                                          <p:cBhvr additive="base">
                                            <p:cTn id="13" dur="125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250" fill="hold"/>
                                            <p:tgtEl>
                                              <p:spTgt spid="32"/>
                                            </p:tgtEl>
                                            <p:attrNameLst>
                                              <p:attrName>ppt_x</p:attrName>
                                            </p:attrNameLst>
                                          </p:cBhvr>
                                          <p:tavLst>
                                            <p:tav tm="0">
                                              <p:val>
                                                <p:strVal val="1+#ppt_w/2"/>
                                              </p:val>
                                            </p:tav>
                                            <p:tav tm="100000">
                                              <p:val>
                                                <p:strVal val="#ppt_x"/>
                                              </p:val>
                                            </p:tav>
                                          </p:tavLst>
                                        </p:anim>
                                        <p:anim calcmode="lin" valueType="num">
                                          <p:cBhvr additive="base">
                                            <p:cTn id="8" dur="1250" fill="hold"/>
                                            <p:tgtEl>
                                              <p:spTgt spid="32"/>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2" presetClass="entr" presetSubtype="2" fill="hold" nodeType="afterEffect">
                                      <p:stCondLst>
                                        <p:cond delay="250"/>
                                      </p:stCondLst>
                                      <p:childTnLst>
                                        <p:set>
                                          <p:cBhvr>
                                            <p:cTn id="11" dur="1" fill="hold">
                                              <p:stCondLst>
                                                <p:cond delay="0"/>
                                              </p:stCondLst>
                                            </p:cTn>
                                            <p:tgtEl>
                                              <p:spTgt spid="33"/>
                                            </p:tgtEl>
                                            <p:attrNameLst>
                                              <p:attrName>style.visibility</p:attrName>
                                            </p:attrNameLst>
                                          </p:cBhvr>
                                          <p:to>
                                            <p:strVal val="visible"/>
                                          </p:to>
                                        </p:set>
                                        <p:anim calcmode="lin" valueType="num">
                                          <p:cBhvr additive="base">
                                            <p:cTn id="12" dur="1250" fill="hold"/>
                                            <p:tgtEl>
                                              <p:spTgt spid="33"/>
                                            </p:tgtEl>
                                            <p:attrNameLst>
                                              <p:attrName>ppt_x</p:attrName>
                                            </p:attrNameLst>
                                          </p:cBhvr>
                                          <p:tavLst>
                                            <p:tav tm="0">
                                              <p:val>
                                                <p:strVal val="1+#ppt_w/2"/>
                                              </p:val>
                                            </p:tav>
                                            <p:tav tm="100000">
                                              <p:val>
                                                <p:strVal val="#ppt_x"/>
                                              </p:val>
                                            </p:tav>
                                          </p:tavLst>
                                        </p:anim>
                                        <p:anim calcmode="lin" valueType="num">
                                          <p:cBhvr additive="base">
                                            <p:cTn id="13" dur="125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C63F6B-3A61-A563-693B-26C0E8B7915A}"/>
            </a:ext>
          </a:extLst>
        </p:cNvPr>
        <p:cNvGrpSpPr/>
        <p:nvPr/>
      </p:nvGrpSpPr>
      <p:grpSpPr>
        <a:xfrm>
          <a:off x="0" y="0"/>
          <a:ext cx="0" cy="0"/>
          <a:chOff x="0" y="0"/>
          <a:chExt cx="0" cy="0"/>
        </a:xfrm>
      </p:grpSpPr>
      <p:sp>
        <p:nvSpPr>
          <p:cNvPr id="20" name="!!MM">
            <a:extLst>
              <a:ext uri="{FF2B5EF4-FFF2-40B4-BE49-F238E27FC236}">
                <a16:creationId xmlns:a16="http://schemas.microsoft.com/office/drawing/2014/main" id="{525EA09B-9714-94D3-5636-FAECADB57EF0}"/>
              </a:ext>
            </a:extLst>
          </p:cNvPr>
          <p:cNvSpPr/>
          <p:nvPr/>
        </p:nvSpPr>
        <p:spPr>
          <a:xfrm rot="10800000">
            <a:off x="8580067" y="2290330"/>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7" name="Picture 6" descr="A person standing in front of a display&#10;&#10;AI-generated content may be incorrect.">
            <a:extLst>
              <a:ext uri="{FF2B5EF4-FFF2-40B4-BE49-F238E27FC236}">
                <a16:creationId xmlns:a16="http://schemas.microsoft.com/office/drawing/2014/main" id="{C0F0F5CC-CF7B-30FB-35EA-8E40B61F7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479" y="-8691606"/>
            <a:ext cx="3740727" cy="6858000"/>
          </a:xfrm>
          <a:prstGeom prst="rect">
            <a:avLst/>
          </a:prstGeom>
        </p:spPr>
      </p:pic>
      <p:cxnSp>
        <p:nvCxnSpPr>
          <p:cNvPr id="10" name="!!S2">
            <a:extLst>
              <a:ext uri="{FF2B5EF4-FFF2-40B4-BE49-F238E27FC236}">
                <a16:creationId xmlns:a16="http://schemas.microsoft.com/office/drawing/2014/main" id="{60CB0DB0-93DE-1EC2-78C3-CF92B5DE8C49}"/>
              </a:ext>
            </a:extLst>
          </p:cNvPr>
          <p:cNvCxnSpPr>
            <a:cxnSpLocks/>
          </p:cNvCxnSpPr>
          <p:nvPr/>
        </p:nvCxnSpPr>
        <p:spPr>
          <a:xfrm flipH="1">
            <a:off x="9028290"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E64EDFAD-1A07-ADE5-E23F-AA1F53232135}"/>
              </a:ext>
            </a:extLst>
          </p:cNvPr>
          <p:cNvCxnSpPr>
            <a:cxnSpLocks/>
          </p:cNvCxnSpPr>
          <p:nvPr/>
        </p:nvCxnSpPr>
        <p:spPr>
          <a:xfrm flipH="1">
            <a:off x="-4025752"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1ABA9EE7-9605-3B1C-CD4A-1D6605544B83}"/>
              </a:ext>
            </a:extLst>
          </p:cNvPr>
          <p:cNvSpPr/>
          <p:nvPr/>
        </p:nvSpPr>
        <p:spPr>
          <a:xfrm>
            <a:off x="402368" y="6012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93421F0C-4EF9-0F55-9165-21513923D36C}"/>
              </a:ext>
            </a:extLst>
          </p:cNvPr>
          <p:cNvSpPr/>
          <p:nvPr/>
        </p:nvSpPr>
        <p:spPr>
          <a:xfrm>
            <a:off x="9729942" y="7493301"/>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CA0C0235-F2F3-E862-11C8-A2BCF9B00995}"/>
              </a:ext>
            </a:extLst>
          </p:cNvPr>
          <p:cNvSpPr/>
          <p:nvPr/>
        </p:nvSpPr>
        <p:spPr>
          <a:xfrm>
            <a:off x="8773734"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B1B46A0A-883D-2A6A-1988-735BE91736A9}"/>
              </a:ext>
            </a:extLst>
          </p:cNvPr>
          <p:cNvSpPr/>
          <p:nvPr/>
        </p:nvSpPr>
        <p:spPr>
          <a:xfrm>
            <a:off x="257753" y="67384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F1E7BC4B-FA4E-14C4-7FEC-C1E85BA8E6D8}"/>
              </a:ext>
            </a:extLst>
          </p:cNvPr>
          <p:cNvSpPr/>
          <p:nvPr/>
        </p:nvSpPr>
        <p:spPr>
          <a:xfrm rot="10406589">
            <a:off x="4004657" y="-1771236"/>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9491D36F-B245-AD75-98E8-52E3293AF001}"/>
              </a:ext>
            </a:extLst>
          </p:cNvPr>
          <p:cNvCxnSpPr>
            <a:cxnSpLocks/>
          </p:cNvCxnSpPr>
          <p:nvPr/>
        </p:nvCxnSpPr>
        <p:spPr>
          <a:xfrm>
            <a:off x="555347" y="-99770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421FF90F-A45F-5F37-0C0F-A692DC9F1AB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2" name="TextBox 1">
            <a:extLst>
              <a:ext uri="{FF2B5EF4-FFF2-40B4-BE49-F238E27FC236}">
                <a16:creationId xmlns:a16="http://schemas.microsoft.com/office/drawing/2014/main" id="{A76C5AA7-BEE9-E37B-7B70-C68ECCE26D70}"/>
              </a:ext>
            </a:extLst>
          </p:cNvPr>
          <p:cNvSpPr txBox="1"/>
          <p:nvPr/>
        </p:nvSpPr>
        <p:spPr>
          <a:xfrm>
            <a:off x="1084031" y="1485237"/>
            <a:ext cx="10210316" cy="642612"/>
          </a:xfrm>
          <a:prstGeom prst="rect">
            <a:avLst/>
          </a:prstGeom>
          <a:noFill/>
        </p:spPr>
        <p:txBody>
          <a:bodyPr wrap="square" anchor="ctr">
            <a:spAutoFit/>
          </a:bodyPr>
          <a:lstStyle/>
          <a:p>
            <a:pPr lvl="0">
              <a:lnSpc>
                <a:spcPct val="70000"/>
              </a:lnSpc>
              <a:defRPr/>
            </a:pPr>
            <a:r>
              <a:rPr lang="en-US" sz="4800" b="1" spc="300" dirty="0">
                <a:solidFill>
                  <a:srgbClr val="192821"/>
                </a:solidFill>
                <a:latin typeface="Plus Jakarta Sans" pitchFamily="2" charset="77"/>
                <a:cs typeface="Plus Jakarta Sans" pitchFamily="2" charset="77"/>
              </a:rPr>
              <a:t>Advancements of PF-AFN model  </a:t>
            </a:r>
          </a:p>
        </p:txBody>
      </p:sp>
      <p:sp>
        <p:nvSpPr>
          <p:cNvPr id="9" name="Rectangle 8">
            <a:extLst>
              <a:ext uri="{FF2B5EF4-FFF2-40B4-BE49-F238E27FC236}">
                <a16:creationId xmlns:a16="http://schemas.microsoft.com/office/drawing/2014/main" id="{38DA4582-226E-F14C-AA57-3B10E2B2D6C6}"/>
              </a:ext>
            </a:extLst>
          </p:cNvPr>
          <p:cNvSpPr/>
          <p:nvPr/>
        </p:nvSpPr>
        <p:spPr>
          <a:xfrm>
            <a:off x="-9365508" y="971436"/>
            <a:ext cx="7663260" cy="46679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FE356AC-345A-470B-3FD5-A2CBF7C34AE2}"/>
              </a:ext>
            </a:extLst>
          </p:cNvPr>
          <p:cNvSpPr/>
          <p:nvPr/>
        </p:nvSpPr>
        <p:spPr>
          <a:xfrm>
            <a:off x="10119777" y="11103428"/>
            <a:ext cx="293692" cy="11682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E38F516-C49D-2F27-0F29-74D1015367DA}"/>
              </a:ext>
            </a:extLst>
          </p:cNvPr>
          <p:cNvSpPr/>
          <p:nvPr/>
        </p:nvSpPr>
        <p:spPr>
          <a:xfrm>
            <a:off x="-12136771" y="3086152"/>
            <a:ext cx="10743201" cy="20221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11F16F2-90E1-C08B-0796-68FD2DE3AEB3}"/>
              </a:ext>
            </a:extLst>
          </p:cNvPr>
          <p:cNvSpPr/>
          <p:nvPr/>
        </p:nvSpPr>
        <p:spPr>
          <a:xfrm>
            <a:off x="3227198" y="2425005"/>
            <a:ext cx="10743201" cy="2600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D77ADB8-9227-1831-5581-3E0E2A9EC983}"/>
              </a:ext>
            </a:extLst>
          </p:cNvPr>
          <p:cNvSpPr txBox="1"/>
          <p:nvPr/>
        </p:nvSpPr>
        <p:spPr>
          <a:xfrm>
            <a:off x="865881" y="2659008"/>
            <a:ext cx="4912666" cy="2677656"/>
          </a:xfrm>
          <a:prstGeom prst="rect">
            <a:avLst/>
          </a:prstGeom>
          <a:noFill/>
        </p:spPr>
        <p:txBody>
          <a:bodyPr wrap="square">
            <a:spAutoFit/>
          </a:bodyPr>
          <a:lstStyle/>
          <a:p>
            <a:pPr marL="342900" indent="-342900">
              <a:buClr>
                <a:srgbClr val="A3D0AF"/>
              </a:buClr>
              <a:buSzPct val="111000"/>
              <a:buFont typeface="Arial" panose="020B0604020202020204" pitchFamily="34" charset="0"/>
              <a:buChar char="•"/>
            </a:pPr>
            <a:r>
              <a:rPr lang="en-US" sz="2100" dirty="0">
                <a:latin typeface="Plus Jakarta Sans"/>
              </a:rPr>
              <a:t>Eliminated the need for human parsing during inference by employing a parser-free framework that distills appearance flows.</a:t>
            </a:r>
          </a:p>
          <a:p>
            <a:pPr marL="342900" indent="-342900">
              <a:buClr>
                <a:srgbClr val="A3D0AF"/>
              </a:buClr>
              <a:buSzPct val="111000"/>
              <a:buFont typeface="Arial" panose="020B0604020202020204" pitchFamily="34" charset="0"/>
              <a:buChar char="•"/>
            </a:pPr>
            <a:endParaRPr lang="en-US" sz="2100" dirty="0">
              <a:latin typeface="Plus Jakarta Sans"/>
            </a:endParaRPr>
          </a:p>
          <a:p>
            <a:pPr marL="342900" indent="-342900">
              <a:buClr>
                <a:srgbClr val="A3D0AF"/>
              </a:buClr>
              <a:buSzPct val="111000"/>
              <a:buFont typeface="Arial" panose="020B0604020202020204" pitchFamily="34" charset="0"/>
              <a:buChar char="•"/>
            </a:pPr>
            <a:r>
              <a:rPr lang="en-US" sz="2100" dirty="0">
                <a:latin typeface="Plus Jakarta Sans"/>
              </a:rPr>
              <a:t>Improves Upon Earlier Parser-Free Models: WUTON</a:t>
            </a:r>
          </a:p>
          <a:p>
            <a:pPr marL="342900" indent="-342900">
              <a:buClr>
                <a:srgbClr val="A3D0AF"/>
              </a:buClr>
              <a:buSzPct val="111000"/>
              <a:buFont typeface="Arial" panose="020B0604020202020204" pitchFamily="34" charset="0"/>
              <a:buChar char="•"/>
            </a:pPr>
            <a:endParaRPr lang="en-US" sz="2100" dirty="0">
              <a:latin typeface="Plus Jakarta Sans"/>
            </a:endParaRPr>
          </a:p>
        </p:txBody>
      </p:sp>
      <p:pic>
        <p:nvPicPr>
          <p:cNvPr id="6" name="Picture 5">
            <a:extLst>
              <a:ext uri="{FF2B5EF4-FFF2-40B4-BE49-F238E27FC236}">
                <a16:creationId xmlns:a16="http://schemas.microsoft.com/office/drawing/2014/main" id="{14C2D32E-7BA6-EA2A-BE79-F3D6FC95DB05}"/>
              </a:ext>
            </a:extLst>
          </p:cNvPr>
          <p:cNvPicPr>
            <a:picLocks noChangeAspect="1"/>
          </p:cNvPicPr>
          <p:nvPr/>
        </p:nvPicPr>
        <p:blipFill>
          <a:blip r:embed="rId5"/>
          <a:stretch>
            <a:fillRect/>
          </a:stretch>
        </p:blipFill>
        <p:spPr>
          <a:xfrm>
            <a:off x="6413455" y="2786781"/>
            <a:ext cx="5334744" cy="1943371"/>
          </a:xfrm>
          <a:prstGeom prst="rect">
            <a:avLst/>
          </a:prstGeom>
        </p:spPr>
      </p:pic>
      <p:grpSp>
        <p:nvGrpSpPr>
          <p:cNvPr id="16" name="Group 15">
            <a:extLst>
              <a:ext uri="{FF2B5EF4-FFF2-40B4-BE49-F238E27FC236}">
                <a16:creationId xmlns:a16="http://schemas.microsoft.com/office/drawing/2014/main" id="{B4391DA0-A920-E3F0-CE38-8D217FBF3E77}"/>
              </a:ext>
            </a:extLst>
          </p:cNvPr>
          <p:cNvGrpSpPr/>
          <p:nvPr/>
        </p:nvGrpSpPr>
        <p:grpSpPr>
          <a:xfrm>
            <a:off x="728424" y="10167309"/>
            <a:ext cx="3529959" cy="2153857"/>
            <a:chOff x="728424" y="2902909"/>
            <a:chExt cx="3529959" cy="2153857"/>
          </a:xfrm>
        </p:grpSpPr>
        <p:sp>
          <p:nvSpPr>
            <p:cNvPr id="22" name="TextBox 21">
              <a:extLst>
                <a:ext uri="{FF2B5EF4-FFF2-40B4-BE49-F238E27FC236}">
                  <a16:creationId xmlns:a16="http://schemas.microsoft.com/office/drawing/2014/main" id="{8F957B2E-90EF-DD2C-4AA3-CEF86AAB0B1A}"/>
                </a:ext>
              </a:extLst>
            </p:cNvPr>
            <p:cNvSpPr txBox="1"/>
            <p:nvPr/>
          </p:nvSpPr>
          <p:spPr>
            <a:xfrm>
              <a:off x="1374028" y="2902909"/>
              <a:ext cx="2399523" cy="461665"/>
            </a:xfrm>
            <a:prstGeom prst="rect">
              <a:avLst/>
            </a:prstGeom>
            <a:noFill/>
          </p:spPr>
          <p:txBody>
            <a:bodyPr wrap="square">
              <a:spAutoFit/>
            </a:bodyPr>
            <a:lstStyle/>
            <a:p>
              <a:r>
                <a:rPr lang="en-US" sz="2400" b="1" dirty="0">
                  <a:solidFill>
                    <a:srgbClr val="A3D0AF"/>
                  </a:solidFill>
                  <a:latin typeface="Plus Jakarta Sans" pitchFamily="2" charset="0"/>
                  <a:cs typeface="Plus Jakarta Sans" pitchFamily="2" charset="0"/>
                </a:rPr>
                <a:t>Goal</a:t>
              </a:r>
            </a:p>
          </p:txBody>
        </p:sp>
        <p:sp>
          <p:nvSpPr>
            <p:cNvPr id="27" name="TextBox 26">
              <a:extLst>
                <a:ext uri="{FF2B5EF4-FFF2-40B4-BE49-F238E27FC236}">
                  <a16:creationId xmlns:a16="http://schemas.microsoft.com/office/drawing/2014/main" id="{B3888992-C95E-F619-5C0C-7E7D5DE6BD5A}"/>
                </a:ext>
              </a:extLst>
            </p:cNvPr>
            <p:cNvSpPr txBox="1"/>
            <p:nvPr/>
          </p:nvSpPr>
          <p:spPr>
            <a:xfrm>
              <a:off x="1366215" y="3425550"/>
              <a:ext cx="2892168" cy="1631216"/>
            </a:xfrm>
            <a:prstGeom prst="rect">
              <a:avLst/>
            </a:prstGeom>
            <a:noFill/>
          </p:spPr>
          <p:txBody>
            <a:bodyPr wrap="square">
              <a:spAutoFit/>
            </a:bodyPr>
            <a:lstStyle/>
            <a:p>
              <a:r>
                <a:rPr lang="en-US" sz="2000" dirty="0"/>
                <a:t>Distill appearance flows from a strong parser-based model (PB-AFN) into a lightweight parser-free model (PF-AFN).</a:t>
              </a:r>
            </a:p>
          </p:txBody>
        </p:sp>
        <p:pic>
          <p:nvPicPr>
            <p:cNvPr id="28" name="Graphic 27">
              <a:extLst>
                <a:ext uri="{FF2B5EF4-FFF2-40B4-BE49-F238E27FC236}">
                  <a16:creationId xmlns:a16="http://schemas.microsoft.com/office/drawing/2014/main" id="{49DC70F5-36E8-45E5-42CF-05A8384E6A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424" y="2992630"/>
              <a:ext cx="569961" cy="569961"/>
            </a:xfrm>
            <a:prstGeom prst="rect">
              <a:avLst/>
            </a:prstGeom>
          </p:spPr>
        </p:pic>
      </p:grpSp>
      <p:grpSp>
        <p:nvGrpSpPr>
          <p:cNvPr id="29" name="Group 28">
            <a:extLst>
              <a:ext uri="{FF2B5EF4-FFF2-40B4-BE49-F238E27FC236}">
                <a16:creationId xmlns:a16="http://schemas.microsoft.com/office/drawing/2014/main" id="{6D58A57C-1ACC-58D6-819B-FDC732D57855}"/>
              </a:ext>
            </a:extLst>
          </p:cNvPr>
          <p:cNvGrpSpPr/>
          <p:nvPr/>
        </p:nvGrpSpPr>
        <p:grpSpPr>
          <a:xfrm>
            <a:off x="4772218" y="10168129"/>
            <a:ext cx="6202756" cy="1168731"/>
            <a:chOff x="4772218" y="2903729"/>
            <a:chExt cx="6202756" cy="1168731"/>
          </a:xfrm>
        </p:grpSpPr>
        <p:sp>
          <p:nvSpPr>
            <p:cNvPr id="30" name="TextBox 29">
              <a:extLst>
                <a:ext uri="{FF2B5EF4-FFF2-40B4-BE49-F238E27FC236}">
                  <a16:creationId xmlns:a16="http://schemas.microsoft.com/office/drawing/2014/main" id="{AED91CB5-6FDA-FFFF-A89F-758133BAF3D1}"/>
                </a:ext>
              </a:extLst>
            </p:cNvPr>
            <p:cNvSpPr txBox="1"/>
            <p:nvPr/>
          </p:nvSpPr>
          <p:spPr>
            <a:xfrm>
              <a:off x="5479079" y="2903729"/>
              <a:ext cx="4305860" cy="461665"/>
            </a:xfrm>
            <a:prstGeom prst="rect">
              <a:avLst/>
            </a:prstGeom>
            <a:noFill/>
          </p:spPr>
          <p:txBody>
            <a:bodyPr wrap="square">
              <a:spAutoFit/>
            </a:bodyPr>
            <a:lstStyle/>
            <a:p>
              <a:r>
                <a:rPr lang="en-US" sz="2400" b="1" dirty="0">
                  <a:solidFill>
                    <a:srgbClr val="A3D0AF"/>
                  </a:solidFill>
                  <a:latin typeface="Plus Jakarta Sans" pitchFamily="2" charset="0"/>
                  <a:cs typeface="Plus Jakarta Sans" pitchFamily="2" charset="0"/>
                </a:rPr>
                <a:t>However, there's a problem:</a:t>
              </a:r>
            </a:p>
          </p:txBody>
        </p:sp>
        <p:sp>
          <p:nvSpPr>
            <p:cNvPr id="31" name="TextBox 30">
              <a:extLst>
                <a:ext uri="{FF2B5EF4-FFF2-40B4-BE49-F238E27FC236}">
                  <a16:creationId xmlns:a16="http://schemas.microsoft.com/office/drawing/2014/main" id="{97F4BF9D-D2FC-7AAD-9979-D6026960B8CF}"/>
                </a:ext>
              </a:extLst>
            </p:cNvPr>
            <p:cNvSpPr txBox="1"/>
            <p:nvPr/>
          </p:nvSpPr>
          <p:spPr>
            <a:xfrm>
              <a:off x="5455331" y="3364574"/>
              <a:ext cx="5519643" cy="707886"/>
            </a:xfrm>
            <a:prstGeom prst="rect">
              <a:avLst/>
            </a:prstGeom>
            <a:noFill/>
          </p:spPr>
          <p:txBody>
            <a:bodyPr wrap="square">
              <a:spAutoFit/>
            </a:bodyPr>
            <a:lstStyle/>
            <a:p>
              <a:r>
                <a:rPr lang="en-US" sz="2000" dirty="0"/>
                <a:t>The teacher model (PB-AFN) depends on human parsing and </a:t>
              </a:r>
              <a:r>
                <a:rPr lang="en-US" sz="2000" dirty="0" err="1"/>
                <a:t>densepose</a:t>
              </a:r>
              <a:r>
                <a:rPr lang="en-US" sz="2000" dirty="0"/>
                <a:t> estimation.</a:t>
              </a:r>
            </a:p>
          </p:txBody>
        </p:sp>
        <p:pic>
          <p:nvPicPr>
            <p:cNvPr id="33" name="Graphic 32">
              <a:extLst>
                <a:ext uri="{FF2B5EF4-FFF2-40B4-BE49-F238E27FC236}">
                  <a16:creationId xmlns:a16="http://schemas.microsoft.com/office/drawing/2014/main" id="{73075941-0254-BA9D-B735-826A42BFB6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72218" y="2981532"/>
              <a:ext cx="631218" cy="631218"/>
            </a:xfrm>
            <a:prstGeom prst="rect">
              <a:avLst/>
            </a:prstGeom>
          </p:spPr>
        </p:pic>
      </p:grpSp>
      <p:grpSp>
        <p:nvGrpSpPr>
          <p:cNvPr id="34" name="Group 33">
            <a:extLst>
              <a:ext uri="{FF2B5EF4-FFF2-40B4-BE49-F238E27FC236}">
                <a16:creationId xmlns:a16="http://schemas.microsoft.com/office/drawing/2014/main" id="{9B5C44B9-5704-4AA8-98C4-70DEDBDA1089}"/>
              </a:ext>
            </a:extLst>
          </p:cNvPr>
          <p:cNvGrpSpPr/>
          <p:nvPr/>
        </p:nvGrpSpPr>
        <p:grpSpPr>
          <a:xfrm>
            <a:off x="4874553" y="11497193"/>
            <a:ext cx="6100421" cy="860955"/>
            <a:chOff x="4874553" y="4232793"/>
            <a:chExt cx="6100421" cy="860955"/>
          </a:xfrm>
        </p:grpSpPr>
        <p:sp>
          <p:nvSpPr>
            <p:cNvPr id="35" name="TextBox 34">
              <a:extLst>
                <a:ext uri="{FF2B5EF4-FFF2-40B4-BE49-F238E27FC236}">
                  <a16:creationId xmlns:a16="http://schemas.microsoft.com/office/drawing/2014/main" id="{F61B646B-29FC-E7F9-8F88-666CA7011684}"/>
                </a:ext>
              </a:extLst>
            </p:cNvPr>
            <p:cNvSpPr txBox="1"/>
            <p:nvPr/>
          </p:nvSpPr>
          <p:spPr>
            <a:xfrm>
              <a:off x="5479079" y="4232793"/>
              <a:ext cx="4305860" cy="461665"/>
            </a:xfrm>
            <a:prstGeom prst="rect">
              <a:avLst/>
            </a:prstGeom>
            <a:noFill/>
          </p:spPr>
          <p:txBody>
            <a:bodyPr wrap="square">
              <a:spAutoFit/>
            </a:bodyPr>
            <a:lstStyle/>
            <a:p>
              <a:r>
                <a:rPr lang="en-US" sz="2400" b="1" dirty="0">
                  <a:solidFill>
                    <a:srgbClr val="A3D0AF"/>
                  </a:solidFill>
                  <a:latin typeface="Plus Jakarta Sans" pitchFamily="2" charset="0"/>
                  <a:cs typeface="Plus Jakarta Sans" pitchFamily="2" charset="0"/>
                </a:rPr>
                <a:t>Solution</a:t>
              </a:r>
            </a:p>
          </p:txBody>
        </p:sp>
        <p:sp>
          <p:nvSpPr>
            <p:cNvPr id="36" name="TextBox 35">
              <a:extLst>
                <a:ext uri="{FF2B5EF4-FFF2-40B4-BE49-F238E27FC236}">
                  <a16:creationId xmlns:a16="http://schemas.microsoft.com/office/drawing/2014/main" id="{4FC9F083-C930-D225-7249-1403FAEB6CED}"/>
                </a:ext>
              </a:extLst>
            </p:cNvPr>
            <p:cNvSpPr txBox="1"/>
            <p:nvPr/>
          </p:nvSpPr>
          <p:spPr>
            <a:xfrm>
              <a:off x="5455331" y="4693638"/>
              <a:ext cx="5519643" cy="400110"/>
            </a:xfrm>
            <a:prstGeom prst="rect">
              <a:avLst/>
            </a:prstGeom>
            <a:noFill/>
          </p:spPr>
          <p:txBody>
            <a:bodyPr wrap="square">
              <a:spAutoFit/>
            </a:bodyPr>
            <a:lstStyle/>
            <a:p>
              <a:r>
                <a:rPr lang="en-US" sz="2000" dirty="0"/>
                <a:t>Adjustable Knowledge Distillation.</a:t>
              </a:r>
            </a:p>
          </p:txBody>
        </p:sp>
        <p:pic>
          <p:nvPicPr>
            <p:cNvPr id="37" name="Graphic 36">
              <a:extLst>
                <a:ext uri="{FF2B5EF4-FFF2-40B4-BE49-F238E27FC236}">
                  <a16:creationId xmlns:a16="http://schemas.microsoft.com/office/drawing/2014/main" id="{BA6B2BD4-DDBE-4BC2-4AE2-9FBCDD98FF8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74553" y="4301719"/>
              <a:ext cx="631218" cy="631218"/>
            </a:xfrm>
            <a:prstGeom prst="rect">
              <a:avLst/>
            </a:prstGeom>
          </p:spPr>
        </p:pic>
      </p:grpSp>
      <p:sp>
        <p:nvSpPr>
          <p:cNvPr id="38" name="TextBox 37">
            <a:extLst>
              <a:ext uri="{FF2B5EF4-FFF2-40B4-BE49-F238E27FC236}">
                <a16:creationId xmlns:a16="http://schemas.microsoft.com/office/drawing/2014/main" id="{D2588B8F-B329-47D3-1E36-E2749CBB155E}"/>
              </a:ext>
            </a:extLst>
          </p:cNvPr>
          <p:cNvSpPr txBox="1"/>
          <p:nvPr/>
        </p:nvSpPr>
        <p:spPr>
          <a:xfrm>
            <a:off x="2050508" y="-3081144"/>
            <a:ext cx="7377882" cy="642612"/>
          </a:xfrm>
          <a:prstGeom prst="rect">
            <a:avLst/>
          </a:prstGeom>
          <a:noFill/>
        </p:spPr>
        <p:txBody>
          <a:bodyPr wrap="square" anchor="ctr">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Knowledge Distillation</a:t>
            </a:r>
          </a:p>
        </p:txBody>
      </p:sp>
      <p:grpSp>
        <p:nvGrpSpPr>
          <p:cNvPr id="39" name="Group 38">
            <a:extLst>
              <a:ext uri="{FF2B5EF4-FFF2-40B4-BE49-F238E27FC236}">
                <a16:creationId xmlns:a16="http://schemas.microsoft.com/office/drawing/2014/main" id="{E39B0422-6997-7921-8D27-6A169F5A61FD}"/>
              </a:ext>
            </a:extLst>
          </p:cNvPr>
          <p:cNvGrpSpPr/>
          <p:nvPr/>
        </p:nvGrpSpPr>
        <p:grpSpPr>
          <a:xfrm>
            <a:off x="-5686250" y="2568762"/>
            <a:ext cx="4992362" cy="1964512"/>
            <a:chOff x="764750" y="2276450"/>
            <a:chExt cx="4992362" cy="1964512"/>
          </a:xfrm>
        </p:grpSpPr>
        <p:sp>
          <p:nvSpPr>
            <p:cNvPr id="40" name="TextBox 39">
              <a:extLst>
                <a:ext uri="{FF2B5EF4-FFF2-40B4-BE49-F238E27FC236}">
                  <a16:creationId xmlns:a16="http://schemas.microsoft.com/office/drawing/2014/main" id="{0152C749-65FC-A500-CE5A-BE92EDDE30D9}"/>
                </a:ext>
              </a:extLst>
            </p:cNvPr>
            <p:cNvSpPr txBox="1"/>
            <p:nvPr/>
          </p:nvSpPr>
          <p:spPr>
            <a:xfrm>
              <a:off x="1780486" y="2276450"/>
              <a:ext cx="3976626" cy="1964512"/>
            </a:xfrm>
            <a:prstGeom prst="rect">
              <a:avLst/>
            </a:prstGeom>
            <a:noFill/>
          </p:spPr>
          <p:txBody>
            <a:bodyPr wrap="square" anchor="ctr">
              <a:spAutoFit/>
            </a:bodyPr>
            <a:lstStyle/>
            <a:p>
              <a:pPr lvl="0">
                <a:lnSpc>
                  <a:spcPct val="150000"/>
                </a:lnSpc>
                <a:defRPr/>
              </a:pPr>
              <a:r>
                <a:rPr lang="en-US" sz="2800" b="1" dirty="0">
                  <a:solidFill>
                    <a:srgbClr val="192821"/>
                  </a:solidFill>
                  <a:latin typeface="Plus Jakarta Sans" pitchFamily="2" charset="77"/>
                  <a:cs typeface="Plus Jakarta Sans" pitchFamily="2" charset="77"/>
                </a:rPr>
                <a:t>Struggles with extreme poses and rich textures that stems from:</a:t>
              </a:r>
            </a:p>
          </p:txBody>
        </p:sp>
        <p:pic>
          <p:nvPicPr>
            <p:cNvPr id="41" name="Graphic 40">
              <a:extLst>
                <a:ext uri="{FF2B5EF4-FFF2-40B4-BE49-F238E27FC236}">
                  <a16:creationId xmlns:a16="http://schemas.microsoft.com/office/drawing/2014/main" id="{826AA3B0-06B8-024E-90EA-A39BB4B1A3B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4750" y="2797040"/>
              <a:ext cx="904549" cy="904549"/>
            </a:xfrm>
            <a:prstGeom prst="rect">
              <a:avLst/>
            </a:prstGeom>
          </p:spPr>
        </p:pic>
      </p:grpSp>
      <p:sp>
        <p:nvSpPr>
          <p:cNvPr id="42" name="TextBox 41">
            <a:extLst>
              <a:ext uri="{FF2B5EF4-FFF2-40B4-BE49-F238E27FC236}">
                <a16:creationId xmlns:a16="http://schemas.microsoft.com/office/drawing/2014/main" id="{DD8F893A-1233-747A-E3AF-BFB8A619B418}"/>
              </a:ext>
            </a:extLst>
          </p:cNvPr>
          <p:cNvSpPr txBox="1"/>
          <p:nvPr/>
        </p:nvSpPr>
        <p:spPr>
          <a:xfrm>
            <a:off x="-11368209" y="-2183759"/>
            <a:ext cx="9131671" cy="642612"/>
          </a:xfrm>
          <a:prstGeom prst="rect">
            <a:avLst/>
          </a:prstGeom>
          <a:noFill/>
        </p:spPr>
        <p:txBody>
          <a:bodyPr wrap="square" anchor="ctr">
            <a:spAutoFit/>
          </a:bodyPr>
          <a:lstStyle/>
          <a:p>
            <a:pPr lvl="0">
              <a:lnSpc>
                <a:spcPct val="70000"/>
              </a:lnSpc>
              <a:defRPr/>
            </a:pPr>
            <a:r>
              <a:rPr lang="en-US" sz="4800" b="1" spc="300" dirty="0">
                <a:solidFill>
                  <a:srgbClr val="192821"/>
                </a:solidFill>
                <a:latin typeface="Plus Jakarta Sans" pitchFamily="2" charset="77"/>
                <a:cs typeface="Plus Jakarta Sans" pitchFamily="2" charset="77"/>
              </a:rPr>
              <a:t>Limitations of PF-AFN model</a:t>
            </a:r>
          </a:p>
        </p:txBody>
      </p:sp>
    </p:spTree>
    <p:extLst>
      <p:ext uri="{BB962C8B-B14F-4D97-AF65-F5344CB8AC3E}">
        <p14:creationId xmlns:p14="http://schemas.microsoft.com/office/powerpoint/2010/main" val="3013425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71A8EEE-BC26-A2F2-81CC-BF8C4D1806B0}"/>
            </a:ext>
          </a:extLst>
        </p:cNvPr>
        <p:cNvGrpSpPr/>
        <p:nvPr/>
      </p:nvGrpSpPr>
      <p:grpSpPr>
        <a:xfrm>
          <a:off x="0" y="0"/>
          <a:ext cx="0" cy="0"/>
          <a:chOff x="0" y="0"/>
          <a:chExt cx="0" cy="0"/>
        </a:xfrm>
      </p:grpSpPr>
      <p:sp>
        <p:nvSpPr>
          <p:cNvPr id="20" name="!!MM">
            <a:extLst>
              <a:ext uri="{FF2B5EF4-FFF2-40B4-BE49-F238E27FC236}">
                <a16:creationId xmlns:a16="http://schemas.microsoft.com/office/drawing/2014/main" id="{0129EA43-E567-8066-29AC-FDFBA2CE52E8}"/>
              </a:ext>
            </a:extLst>
          </p:cNvPr>
          <p:cNvSpPr/>
          <p:nvPr/>
        </p:nvSpPr>
        <p:spPr>
          <a:xfrm rot="10800000">
            <a:off x="-4778857" y="-6063490"/>
            <a:ext cx="9753594" cy="9753594"/>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 name="!!S2">
            <a:extLst>
              <a:ext uri="{FF2B5EF4-FFF2-40B4-BE49-F238E27FC236}">
                <a16:creationId xmlns:a16="http://schemas.microsoft.com/office/drawing/2014/main" id="{38D43885-EAA1-0C6A-449D-A0F6947E5CA8}"/>
              </a:ext>
            </a:extLst>
          </p:cNvPr>
          <p:cNvCxnSpPr>
            <a:cxnSpLocks/>
          </p:cNvCxnSpPr>
          <p:nvPr/>
        </p:nvCxnSpPr>
        <p:spPr>
          <a:xfrm flipH="1">
            <a:off x="9439330" y="1303227"/>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B58F3041-1957-2AAF-D608-D46E88384A13}"/>
              </a:ext>
            </a:extLst>
          </p:cNvPr>
          <p:cNvCxnSpPr>
            <a:cxnSpLocks/>
          </p:cNvCxnSpPr>
          <p:nvPr/>
        </p:nvCxnSpPr>
        <p:spPr>
          <a:xfrm>
            <a:off x="10082531" y="6117451"/>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4B9EBFC8-ADFA-261E-4803-7EAAF0A9261C}"/>
              </a:ext>
            </a:extLst>
          </p:cNvPr>
          <p:cNvCxnSpPr>
            <a:cxnSpLocks/>
          </p:cNvCxnSpPr>
          <p:nvPr/>
        </p:nvCxnSpPr>
        <p:spPr>
          <a:xfrm flipH="1">
            <a:off x="-684391" y="6544497"/>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F1486292-79D8-59B6-62BE-5FB481A5427D}"/>
              </a:ext>
            </a:extLst>
          </p:cNvPr>
          <p:cNvSpPr/>
          <p:nvPr/>
        </p:nvSpPr>
        <p:spPr>
          <a:xfrm>
            <a:off x="3743729" y="6262816"/>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09BF6A92-B278-6D11-938C-A2FC93F797E6}"/>
              </a:ext>
            </a:extLst>
          </p:cNvPr>
          <p:cNvSpPr/>
          <p:nvPr/>
        </p:nvSpPr>
        <p:spPr>
          <a:xfrm>
            <a:off x="9779958" y="5779601"/>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62C3E369-4796-A380-F684-3E15744B307A}"/>
              </a:ext>
            </a:extLst>
          </p:cNvPr>
          <p:cNvSpPr/>
          <p:nvPr/>
        </p:nvSpPr>
        <p:spPr>
          <a:xfrm>
            <a:off x="9184774" y="997422"/>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5081FEC6-26D0-3E9E-E25C-496A6E95C185}"/>
              </a:ext>
            </a:extLst>
          </p:cNvPr>
          <p:cNvSpPr/>
          <p:nvPr/>
        </p:nvSpPr>
        <p:spPr>
          <a:xfrm>
            <a:off x="0" y="71300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4A09AC7D-ABC0-04FF-B236-74C3D3E6BDDE}"/>
              </a:ext>
            </a:extLst>
          </p:cNvPr>
          <p:cNvSpPr/>
          <p:nvPr/>
        </p:nvSpPr>
        <p:spPr>
          <a:xfrm>
            <a:off x="-3447822" y="2272715"/>
            <a:ext cx="9108153" cy="886436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64848CD0-91B3-0DFC-6CF0-B663C936C1EE}"/>
              </a:ext>
            </a:extLst>
          </p:cNvPr>
          <p:cNvCxnSpPr>
            <a:cxnSpLocks/>
          </p:cNvCxnSpPr>
          <p:nvPr/>
        </p:nvCxnSpPr>
        <p:spPr>
          <a:xfrm>
            <a:off x="297594" y="-95854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A7E10C51-DC41-17D4-488D-08A4A5D192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9" name="TextBox 8">
            <a:extLst>
              <a:ext uri="{FF2B5EF4-FFF2-40B4-BE49-F238E27FC236}">
                <a16:creationId xmlns:a16="http://schemas.microsoft.com/office/drawing/2014/main" id="{2C607CEA-EC1B-FDE3-2B9F-AF92E51BB1DF}"/>
              </a:ext>
            </a:extLst>
          </p:cNvPr>
          <p:cNvSpPr txBox="1"/>
          <p:nvPr/>
        </p:nvSpPr>
        <p:spPr>
          <a:xfrm>
            <a:off x="380309" y="13604638"/>
            <a:ext cx="6935349" cy="769441"/>
          </a:xfrm>
          <a:prstGeom prst="rect">
            <a:avLst/>
          </a:prstGeom>
          <a:noFill/>
        </p:spPr>
        <p:txBody>
          <a:bodyPr wrap="square">
            <a:spAutoFit/>
          </a:bodyPr>
          <a:lstStyle/>
          <a:p>
            <a:pPr algn="l"/>
            <a:r>
              <a:rPr lang="en-US" sz="1100" dirty="0">
                <a:solidFill>
                  <a:srgbClr val="A3D0AF"/>
                </a:solidFill>
                <a:latin typeface="Plus Jakarta Sans" pitchFamily="2" charset="0"/>
                <a:cs typeface="Plus Jakarta Sans" pitchFamily="2" charset="0"/>
              </a:rPr>
              <a:t>References</a:t>
            </a:r>
          </a:p>
          <a:p>
            <a:pPr algn="l"/>
            <a:r>
              <a:rPr lang="en-US" sz="1100" dirty="0">
                <a:solidFill>
                  <a:srgbClr val="A3D0AF"/>
                </a:solidFill>
                <a:latin typeface="Plus Jakarta Sans" pitchFamily="2" charset="0"/>
                <a:cs typeface="Plus Jakarta Sans" pitchFamily="2" charset="0"/>
              </a:rPr>
              <a:t>https://capitaloneshopping.com/research/average-retail-return-rate,2025</a:t>
            </a:r>
          </a:p>
          <a:p>
            <a:pPr algn="l"/>
            <a:r>
              <a:rPr lang="en-US" sz="1100" dirty="0">
                <a:solidFill>
                  <a:srgbClr val="A3D0AF"/>
                </a:solidFill>
                <a:latin typeface="Plus Jakarta Sans" pitchFamily="2" charset="0"/>
                <a:cs typeface="Plus Jakarta Sans" pitchFamily="2" charset="0"/>
              </a:rPr>
              <a:t>https://capitaloneshopping.com/research/retail-statistics , 2025</a:t>
            </a:r>
          </a:p>
          <a:p>
            <a:pPr algn="l"/>
            <a:r>
              <a:rPr lang="en-US" sz="1100" dirty="0">
                <a:solidFill>
                  <a:srgbClr val="A3D0AF"/>
                </a:solidFill>
                <a:latin typeface="Plus Jakarta Sans" pitchFamily="2" charset="0"/>
                <a:cs typeface="Plus Jakarta Sans" pitchFamily="2" charset="0"/>
              </a:rPr>
              <a:t>https://www.retaildive.com/news/virtual-try-on-offers-more-sales-perfect-corp/723798/ , 2025</a:t>
            </a:r>
          </a:p>
        </p:txBody>
      </p:sp>
      <p:sp>
        <p:nvSpPr>
          <p:cNvPr id="4" name="TextBox 3">
            <a:extLst>
              <a:ext uri="{FF2B5EF4-FFF2-40B4-BE49-F238E27FC236}">
                <a16:creationId xmlns:a16="http://schemas.microsoft.com/office/drawing/2014/main" id="{F626C2D6-348A-E691-A919-35FE5293275F}"/>
              </a:ext>
            </a:extLst>
          </p:cNvPr>
          <p:cNvSpPr txBox="1"/>
          <p:nvPr/>
        </p:nvSpPr>
        <p:spPr>
          <a:xfrm>
            <a:off x="751699" y="1008906"/>
            <a:ext cx="9131671" cy="642612"/>
          </a:xfrm>
          <a:prstGeom prst="rect">
            <a:avLst/>
          </a:prstGeom>
          <a:noFill/>
        </p:spPr>
        <p:txBody>
          <a:bodyPr wrap="square" anchor="ctr">
            <a:spAutoFit/>
          </a:bodyPr>
          <a:lstStyle/>
          <a:p>
            <a:pPr lvl="0">
              <a:lnSpc>
                <a:spcPct val="70000"/>
              </a:lnSpc>
              <a:defRPr/>
            </a:pPr>
            <a:r>
              <a:rPr lang="en-US" sz="4800" b="1" spc="300" dirty="0">
                <a:solidFill>
                  <a:srgbClr val="192821"/>
                </a:solidFill>
                <a:latin typeface="Plus Jakarta Sans" pitchFamily="2" charset="77"/>
                <a:cs typeface="Plus Jakarta Sans" pitchFamily="2" charset="77"/>
              </a:rPr>
              <a:t>Limitations of PF-AFN model</a:t>
            </a:r>
          </a:p>
        </p:txBody>
      </p:sp>
      <p:sp>
        <p:nvSpPr>
          <p:cNvPr id="5" name="TextBox 4">
            <a:extLst>
              <a:ext uri="{FF2B5EF4-FFF2-40B4-BE49-F238E27FC236}">
                <a16:creationId xmlns:a16="http://schemas.microsoft.com/office/drawing/2014/main" id="{E3CD547B-D8DF-3F2E-0A16-B1038CE6A5A2}"/>
              </a:ext>
            </a:extLst>
          </p:cNvPr>
          <p:cNvSpPr txBox="1"/>
          <p:nvPr/>
        </p:nvSpPr>
        <p:spPr>
          <a:xfrm>
            <a:off x="8580414" y="2854540"/>
            <a:ext cx="3603838" cy="738664"/>
          </a:xfrm>
          <a:prstGeom prst="rect">
            <a:avLst/>
          </a:prstGeom>
          <a:noFill/>
        </p:spPr>
        <p:txBody>
          <a:bodyPr wrap="square">
            <a:spAutoFit/>
          </a:bodyPr>
          <a:lstStyle/>
          <a:p>
            <a:pPr>
              <a:buClr>
                <a:srgbClr val="A3D0AF"/>
              </a:buClr>
              <a:buSzPct val="111000"/>
            </a:pPr>
            <a:r>
              <a:rPr lang="en-US" sz="2100" dirty="0">
                <a:latin typeface="Plus Jakarta Sans"/>
              </a:rPr>
              <a:t>The local nature of appearance flow estimation.</a:t>
            </a:r>
          </a:p>
        </p:txBody>
      </p:sp>
      <p:sp>
        <p:nvSpPr>
          <p:cNvPr id="59" name="TextBox 58">
            <a:extLst>
              <a:ext uri="{FF2B5EF4-FFF2-40B4-BE49-F238E27FC236}">
                <a16:creationId xmlns:a16="http://schemas.microsoft.com/office/drawing/2014/main" id="{04EF30A1-BFF6-CD76-088C-F473083FA7D2}"/>
              </a:ext>
            </a:extLst>
          </p:cNvPr>
          <p:cNvSpPr txBox="1"/>
          <p:nvPr/>
        </p:nvSpPr>
        <p:spPr>
          <a:xfrm>
            <a:off x="8580414" y="4029262"/>
            <a:ext cx="3362872" cy="738664"/>
          </a:xfrm>
          <a:prstGeom prst="rect">
            <a:avLst/>
          </a:prstGeom>
          <a:noFill/>
        </p:spPr>
        <p:txBody>
          <a:bodyPr wrap="square">
            <a:spAutoFit/>
          </a:bodyPr>
          <a:lstStyle/>
          <a:p>
            <a:pPr>
              <a:buClr>
                <a:srgbClr val="A3D0AF"/>
              </a:buClr>
              <a:buSzPct val="111000"/>
            </a:pPr>
            <a:r>
              <a:rPr lang="en-US" sz="2100" dirty="0">
                <a:latin typeface="Plus Jakarta Sans"/>
              </a:rPr>
              <a:t>The absence of global context modeling.</a:t>
            </a:r>
          </a:p>
        </p:txBody>
      </p:sp>
      <p:grpSp>
        <p:nvGrpSpPr>
          <p:cNvPr id="62" name="Group 61">
            <a:extLst>
              <a:ext uri="{FF2B5EF4-FFF2-40B4-BE49-F238E27FC236}">
                <a16:creationId xmlns:a16="http://schemas.microsoft.com/office/drawing/2014/main" id="{BD8E53EC-E219-6905-F562-22615E2D8E70}"/>
              </a:ext>
            </a:extLst>
          </p:cNvPr>
          <p:cNvGrpSpPr/>
          <p:nvPr/>
        </p:nvGrpSpPr>
        <p:grpSpPr>
          <a:xfrm>
            <a:off x="816150" y="2568762"/>
            <a:ext cx="4992362" cy="1964512"/>
            <a:chOff x="764750" y="2276450"/>
            <a:chExt cx="4992362" cy="1964512"/>
          </a:xfrm>
        </p:grpSpPr>
        <p:sp>
          <p:nvSpPr>
            <p:cNvPr id="29" name="TextBox 28">
              <a:extLst>
                <a:ext uri="{FF2B5EF4-FFF2-40B4-BE49-F238E27FC236}">
                  <a16:creationId xmlns:a16="http://schemas.microsoft.com/office/drawing/2014/main" id="{452C9C94-2F4D-327E-AC63-6D1847F53434}"/>
                </a:ext>
              </a:extLst>
            </p:cNvPr>
            <p:cNvSpPr txBox="1"/>
            <p:nvPr/>
          </p:nvSpPr>
          <p:spPr>
            <a:xfrm>
              <a:off x="1780486" y="2276450"/>
              <a:ext cx="3976626" cy="1964512"/>
            </a:xfrm>
            <a:prstGeom prst="rect">
              <a:avLst/>
            </a:prstGeom>
            <a:noFill/>
          </p:spPr>
          <p:txBody>
            <a:bodyPr wrap="square" anchor="ctr">
              <a:spAutoFit/>
            </a:bodyPr>
            <a:lstStyle/>
            <a:p>
              <a:pPr lvl="0">
                <a:lnSpc>
                  <a:spcPct val="150000"/>
                </a:lnSpc>
                <a:defRPr/>
              </a:pPr>
              <a:r>
                <a:rPr lang="en-US" sz="2800" b="1" dirty="0">
                  <a:solidFill>
                    <a:srgbClr val="192821"/>
                  </a:solidFill>
                  <a:latin typeface="Plus Jakarta Sans" pitchFamily="2" charset="77"/>
                  <a:cs typeface="Plus Jakarta Sans" pitchFamily="2" charset="77"/>
                </a:rPr>
                <a:t>Struggles with extreme poses and rich textures that stems from:</a:t>
              </a:r>
            </a:p>
          </p:txBody>
        </p:sp>
        <p:pic>
          <p:nvPicPr>
            <p:cNvPr id="61" name="Graphic 60">
              <a:extLst>
                <a:ext uri="{FF2B5EF4-FFF2-40B4-BE49-F238E27FC236}">
                  <a16:creationId xmlns:a16="http://schemas.microsoft.com/office/drawing/2014/main" id="{AF35B930-D1BD-4253-FA6E-A259F6B02E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4750" y="2797040"/>
              <a:ext cx="904549" cy="904549"/>
            </a:xfrm>
            <a:prstGeom prst="rect">
              <a:avLst/>
            </a:prstGeom>
          </p:spPr>
        </p:pic>
      </p:grpSp>
      <p:grpSp>
        <p:nvGrpSpPr>
          <p:cNvPr id="65" name="Group 64">
            <a:extLst>
              <a:ext uri="{FF2B5EF4-FFF2-40B4-BE49-F238E27FC236}">
                <a16:creationId xmlns:a16="http://schemas.microsoft.com/office/drawing/2014/main" id="{EA88269D-9EC8-AEE3-B7A7-3D7A5435FF7F}"/>
              </a:ext>
            </a:extLst>
          </p:cNvPr>
          <p:cNvGrpSpPr/>
          <p:nvPr/>
        </p:nvGrpSpPr>
        <p:grpSpPr>
          <a:xfrm>
            <a:off x="5482869" y="2825770"/>
            <a:ext cx="3016994" cy="1896488"/>
            <a:chOff x="5431469" y="2533458"/>
            <a:chExt cx="3016994" cy="1896488"/>
          </a:xfrm>
        </p:grpSpPr>
        <p:grpSp>
          <p:nvGrpSpPr>
            <p:cNvPr id="58" name="Group 57">
              <a:extLst>
                <a:ext uri="{FF2B5EF4-FFF2-40B4-BE49-F238E27FC236}">
                  <a16:creationId xmlns:a16="http://schemas.microsoft.com/office/drawing/2014/main" id="{998E2C06-3510-5784-5349-AD12E5BEF1A9}"/>
                </a:ext>
              </a:extLst>
            </p:cNvPr>
            <p:cNvGrpSpPr/>
            <p:nvPr/>
          </p:nvGrpSpPr>
          <p:grpSpPr>
            <a:xfrm>
              <a:off x="5431469" y="2831050"/>
              <a:ext cx="2770256" cy="1305616"/>
              <a:chOff x="6293062" y="3024507"/>
              <a:chExt cx="2770256" cy="1305616"/>
            </a:xfrm>
          </p:grpSpPr>
          <p:sp>
            <p:nvSpPr>
              <p:cNvPr id="16" name="!!MK3">
                <a:extLst>
                  <a:ext uri="{FF2B5EF4-FFF2-40B4-BE49-F238E27FC236}">
                    <a16:creationId xmlns:a16="http://schemas.microsoft.com/office/drawing/2014/main" id="{329844EA-726C-2AB1-BB19-08155B1983BD}"/>
                  </a:ext>
                </a:extLst>
              </p:cNvPr>
              <p:cNvSpPr/>
              <p:nvPr/>
            </p:nvSpPr>
            <p:spPr>
              <a:xfrm>
                <a:off x="6293062" y="328737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33" name="!!S3">
                <a:extLst>
                  <a:ext uri="{FF2B5EF4-FFF2-40B4-BE49-F238E27FC236}">
                    <a16:creationId xmlns:a16="http://schemas.microsoft.com/office/drawing/2014/main" id="{26D3CAF1-BFBD-86D0-6719-5A05B714FB5B}"/>
                  </a:ext>
                </a:extLst>
              </p:cNvPr>
              <p:cNvCxnSpPr>
                <a:cxnSpLocks/>
              </p:cNvCxnSpPr>
              <p:nvPr/>
            </p:nvCxnSpPr>
            <p:spPr>
              <a:xfrm>
                <a:off x="6574051" y="3591013"/>
                <a:ext cx="1424553" cy="73911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36" name="!!S3">
                <a:extLst>
                  <a:ext uri="{FF2B5EF4-FFF2-40B4-BE49-F238E27FC236}">
                    <a16:creationId xmlns:a16="http://schemas.microsoft.com/office/drawing/2014/main" id="{4F722145-AA09-AEFF-9EE4-B3CA7A8C6A2F}"/>
                  </a:ext>
                </a:extLst>
              </p:cNvPr>
              <p:cNvCxnSpPr>
                <a:cxnSpLocks/>
              </p:cNvCxnSpPr>
              <p:nvPr/>
            </p:nvCxnSpPr>
            <p:spPr>
              <a:xfrm flipV="1">
                <a:off x="6574051" y="3024507"/>
                <a:ext cx="1489168" cy="572126"/>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43" name="!!S3">
                <a:extLst>
                  <a:ext uri="{FF2B5EF4-FFF2-40B4-BE49-F238E27FC236}">
                    <a16:creationId xmlns:a16="http://schemas.microsoft.com/office/drawing/2014/main" id="{2E8DF941-41D0-CB5D-2733-34AF02DC6A1A}"/>
                  </a:ext>
                </a:extLst>
              </p:cNvPr>
              <p:cNvCxnSpPr>
                <a:cxnSpLocks/>
              </p:cNvCxnSpPr>
              <p:nvPr/>
            </p:nvCxnSpPr>
            <p:spPr>
              <a:xfrm>
                <a:off x="7948764" y="4325811"/>
                <a:ext cx="1071800"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48" name="!!S3">
                <a:extLst>
                  <a:ext uri="{FF2B5EF4-FFF2-40B4-BE49-F238E27FC236}">
                    <a16:creationId xmlns:a16="http://schemas.microsoft.com/office/drawing/2014/main" id="{29351443-90D0-606C-F414-F71F8BE120F9}"/>
                  </a:ext>
                </a:extLst>
              </p:cNvPr>
              <p:cNvCxnSpPr>
                <a:cxnSpLocks/>
              </p:cNvCxnSpPr>
              <p:nvPr/>
            </p:nvCxnSpPr>
            <p:spPr>
              <a:xfrm>
                <a:off x="7998604" y="3035556"/>
                <a:ext cx="1064714"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grpSp>
        <p:sp>
          <p:nvSpPr>
            <p:cNvPr id="63" name="!!MK3">
              <a:extLst>
                <a:ext uri="{FF2B5EF4-FFF2-40B4-BE49-F238E27FC236}">
                  <a16:creationId xmlns:a16="http://schemas.microsoft.com/office/drawing/2014/main" id="{3EC48F72-AD31-1959-549C-0BEA82BAD372}"/>
                </a:ext>
              </a:extLst>
            </p:cNvPr>
            <p:cNvSpPr/>
            <p:nvPr/>
          </p:nvSpPr>
          <p:spPr>
            <a:xfrm>
              <a:off x="7838318" y="3834762"/>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4" name="!!MK3">
              <a:extLst>
                <a:ext uri="{FF2B5EF4-FFF2-40B4-BE49-F238E27FC236}">
                  <a16:creationId xmlns:a16="http://schemas.microsoft.com/office/drawing/2014/main" id="{5AA7C5D1-6BEE-CDCF-51A9-746BC79C052F}"/>
                </a:ext>
              </a:extLst>
            </p:cNvPr>
            <p:cNvSpPr/>
            <p:nvPr/>
          </p:nvSpPr>
          <p:spPr>
            <a:xfrm>
              <a:off x="7853279" y="253345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66" name="TextBox 65">
            <a:extLst>
              <a:ext uri="{FF2B5EF4-FFF2-40B4-BE49-F238E27FC236}">
                <a16:creationId xmlns:a16="http://schemas.microsoft.com/office/drawing/2014/main" id="{07A99E4D-5294-D218-5BD2-BC3644E53F93}"/>
              </a:ext>
            </a:extLst>
          </p:cNvPr>
          <p:cNvSpPr txBox="1"/>
          <p:nvPr/>
        </p:nvSpPr>
        <p:spPr>
          <a:xfrm>
            <a:off x="1106254" y="-1408037"/>
            <a:ext cx="7210924" cy="642612"/>
          </a:xfrm>
          <a:prstGeom prst="rect">
            <a:avLst/>
          </a:prstGeom>
          <a:noFill/>
        </p:spPr>
        <p:txBody>
          <a:bodyPr wrap="square" anchor="ctr">
            <a:spAutoFit/>
          </a:bodyPr>
          <a:lstStyle/>
          <a:p>
            <a:pPr lvl="0">
              <a:lnSpc>
                <a:spcPct val="70000"/>
              </a:lnSpc>
              <a:defRPr/>
            </a:pPr>
            <a:r>
              <a:rPr lang="en-US" sz="4800" b="1" spc="300" dirty="0">
                <a:solidFill>
                  <a:srgbClr val="192821"/>
                </a:solidFill>
                <a:latin typeface="Plus Jakarta Sans" pitchFamily="2" charset="77"/>
                <a:cs typeface="Plus Jakarta Sans" pitchFamily="2" charset="77"/>
              </a:rPr>
              <a:t>Advancements </a:t>
            </a:r>
          </a:p>
        </p:txBody>
      </p:sp>
      <p:sp>
        <p:nvSpPr>
          <p:cNvPr id="67" name="TextBox 66">
            <a:extLst>
              <a:ext uri="{FF2B5EF4-FFF2-40B4-BE49-F238E27FC236}">
                <a16:creationId xmlns:a16="http://schemas.microsoft.com/office/drawing/2014/main" id="{AC035853-E49F-0149-D2CA-0A5E8916ACBA}"/>
              </a:ext>
            </a:extLst>
          </p:cNvPr>
          <p:cNvSpPr txBox="1"/>
          <p:nvPr/>
        </p:nvSpPr>
        <p:spPr>
          <a:xfrm>
            <a:off x="720530" y="9693204"/>
            <a:ext cx="4912666" cy="2677656"/>
          </a:xfrm>
          <a:prstGeom prst="rect">
            <a:avLst/>
          </a:prstGeom>
          <a:noFill/>
        </p:spPr>
        <p:txBody>
          <a:bodyPr wrap="square">
            <a:spAutoFit/>
          </a:bodyPr>
          <a:lstStyle/>
          <a:p>
            <a:pPr marL="342900" indent="-342900">
              <a:buClr>
                <a:srgbClr val="A3D0AF"/>
              </a:buClr>
              <a:buSzPct val="111000"/>
              <a:buFont typeface="Arial" panose="020B0604020202020204" pitchFamily="34" charset="0"/>
              <a:buChar char="•"/>
            </a:pPr>
            <a:r>
              <a:rPr lang="en-US" sz="2100" dirty="0">
                <a:latin typeface="Plus Jakarta Sans"/>
              </a:rPr>
              <a:t>Eliminated the need for human parsing during inference by employing a parser-free framework that distills appearance flows.</a:t>
            </a:r>
          </a:p>
          <a:p>
            <a:pPr marL="342900" indent="-342900">
              <a:buClr>
                <a:srgbClr val="A3D0AF"/>
              </a:buClr>
              <a:buSzPct val="111000"/>
              <a:buFont typeface="Arial" panose="020B0604020202020204" pitchFamily="34" charset="0"/>
              <a:buChar char="•"/>
            </a:pPr>
            <a:endParaRPr lang="en-US" sz="2100" dirty="0">
              <a:latin typeface="Plus Jakarta Sans"/>
            </a:endParaRPr>
          </a:p>
          <a:p>
            <a:pPr marL="342900" indent="-342900">
              <a:buClr>
                <a:srgbClr val="A3D0AF"/>
              </a:buClr>
              <a:buSzPct val="111000"/>
              <a:buFont typeface="Arial" panose="020B0604020202020204" pitchFamily="34" charset="0"/>
              <a:buChar char="•"/>
            </a:pPr>
            <a:r>
              <a:rPr lang="en-US" sz="2100" dirty="0">
                <a:latin typeface="Plus Jakarta Sans"/>
              </a:rPr>
              <a:t>Improves Upon Earlier Parser-Free Models: WUTON</a:t>
            </a:r>
          </a:p>
          <a:p>
            <a:pPr marL="342900" indent="-342900">
              <a:buClr>
                <a:srgbClr val="A3D0AF"/>
              </a:buClr>
              <a:buSzPct val="111000"/>
              <a:buFont typeface="Arial" panose="020B0604020202020204" pitchFamily="34" charset="0"/>
              <a:buChar char="•"/>
            </a:pPr>
            <a:endParaRPr lang="en-US" sz="2100" dirty="0">
              <a:latin typeface="Plus Jakarta Sans"/>
            </a:endParaRPr>
          </a:p>
        </p:txBody>
      </p:sp>
      <p:pic>
        <p:nvPicPr>
          <p:cNvPr id="68" name="Picture 67">
            <a:extLst>
              <a:ext uri="{FF2B5EF4-FFF2-40B4-BE49-F238E27FC236}">
                <a16:creationId xmlns:a16="http://schemas.microsoft.com/office/drawing/2014/main" id="{33E84E5A-79E6-9979-A2FC-6DB6562C378A}"/>
              </a:ext>
            </a:extLst>
          </p:cNvPr>
          <p:cNvPicPr>
            <a:picLocks noChangeAspect="1"/>
          </p:cNvPicPr>
          <p:nvPr/>
        </p:nvPicPr>
        <p:blipFill>
          <a:blip r:embed="rId6"/>
          <a:stretch>
            <a:fillRect/>
          </a:stretch>
        </p:blipFill>
        <p:spPr>
          <a:xfrm>
            <a:off x="15963855" y="9693204"/>
            <a:ext cx="5334744" cy="1943371"/>
          </a:xfrm>
          <a:prstGeom prst="rect">
            <a:avLst/>
          </a:prstGeom>
        </p:spPr>
      </p:pic>
      <p:pic>
        <p:nvPicPr>
          <p:cNvPr id="69" name="Picture 68">
            <a:extLst>
              <a:ext uri="{FF2B5EF4-FFF2-40B4-BE49-F238E27FC236}">
                <a16:creationId xmlns:a16="http://schemas.microsoft.com/office/drawing/2014/main" id="{2AC04023-6718-CC05-9502-E4D77CBC26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634855" y="8170927"/>
            <a:ext cx="3739753" cy="6858000"/>
          </a:xfrm>
          <a:prstGeom prst="rect">
            <a:avLst/>
          </a:prstGeom>
        </p:spPr>
      </p:pic>
      <p:sp>
        <p:nvSpPr>
          <p:cNvPr id="70" name="TextBox 69">
            <a:extLst>
              <a:ext uri="{FF2B5EF4-FFF2-40B4-BE49-F238E27FC236}">
                <a16:creationId xmlns:a16="http://schemas.microsoft.com/office/drawing/2014/main" id="{006CD4A5-8472-F2EC-4597-8DF93188AF76}"/>
              </a:ext>
            </a:extLst>
          </p:cNvPr>
          <p:cNvSpPr txBox="1"/>
          <p:nvPr/>
        </p:nvSpPr>
        <p:spPr>
          <a:xfrm>
            <a:off x="702475" y="-4605902"/>
            <a:ext cx="9131671" cy="1502847"/>
          </a:xfrm>
          <a:prstGeom prst="rect">
            <a:avLst/>
          </a:prstGeom>
          <a:noFill/>
        </p:spPr>
        <p:txBody>
          <a:bodyPr wrap="square" anchor="ctr">
            <a:spAutoFit/>
          </a:bodyPr>
          <a:lstStyle/>
          <a:p>
            <a:pPr lvl="0">
              <a:lnSpc>
                <a:spcPct val="150000"/>
              </a:lnSpc>
              <a:defRPr/>
            </a:pPr>
            <a:r>
              <a:rPr lang="en-US" sz="3600" b="1" spc="300" dirty="0">
                <a:solidFill>
                  <a:srgbClr val="A3D0AF"/>
                </a:solidFill>
                <a:latin typeface="Plus Jakarta Sans" pitchFamily="2" charset="77"/>
                <a:cs typeface="Plus Jakarta Sans" pitchFamily="2" charset="77"/>
              </a:rPr>
              <a:t>Our model</a:t>
            </a:r>
            <a:br>
              <a:rPr lang="en-US" sz="4000" b="1" spc="300" dirty="0">
                <a:solidFill>
                  <a:srgbClr val="192821"/>
                </a:solidFill>
                <a:latin typeface="Plus Jakarta Sans" pitchFamily="2" charset="77"/>
                <a:cs typeface="Plus Jakarta Sans" pitchFamily="2" charset="77"/>
              </a:rPr>
            </a:br>
            <a:r>
              <a:rPr lang="en-US" sz="2800" b="1" spc="300" dirty="0">
                <a:solidFill>
                  <a:srgbClr val="192821"/>
                </a:solidFill>
                <a:latin typeface="Plus Jakarta Sans" pitchFamily="2" charset="77"/>
                <a:cs typeface="Plus Jakarta Sans" pitchFamily="2" charset="77"/>
              </a:rPr>
              <a:t>Style based global appearance flow estimation</a:t>
            </a:r>
            <a:endParaRPr lang="en-US" sz="4000" b="1" spc="300" dirty="0">
              <a:solidFill>
                <a:srgbClr val="192821"/>
              </a:solidFill>
              <a:latin typeface="Plus Jakarta Sans" pitchFamily="2" charset="77"/>
              <a:cs typeface="Plus Jakarta Sans" pitchFamily="2" charset="77"/>
            </a:endParaRPr>
          </a:p>
        </p:txBody>
      </p:sp>
      <p:sp>
        <p:nvSpPr>
          <p:cNvPr id="2" name="TextBox 1">
            <a:extLst>
              <a:ext uri="{FF2B5EF4-FFF2-40B4-BE49-F238E27FC236}">
                <a16:creationId xmlns:a16="http://schemas.microsoft.com/office/drawing/2014/main" id="{21D5C711-F031-7FB7-86FD-A8E2C5129922}"/>
              </a:ext>
            </a:extLst>
          </p:cNvPr>
          <p:cNvSpPr txBox="1"/>
          <p:nvPr/>
        </p:nvSpPr>
        <p:spPr>
          <a:xfrm>
            <a:off x="702475" y="-2603086"/>
            <a:ext cx="9131671" cy="1502847"/>
          </a:xfrm>
          <a:prstGeom prst="rect">
            <a:avLst/>
          </a:prstGeom>
          <a:noFill/>
        </p:spPr>
        <p:txBody>
          <a:bodyPr wrap="square" anchor="ctr">
            <a:spAutoFit/>
          </a:bodyPr>
          <a:lstStyle/>
          <a:p>
            <a:pPr lvl="0">
              <a:lnSpc>
                <a:spcPct val="150000"/>
              </a:lnSpc>
              <a:defRPr/>
            </a:pPr>
            <a:r>
              <a:rPr lang="en-US" sz="3600" b="1" spc="300" dirty="0">
                <a:solidFill>
                  <a:srgbClr val="A3D0AF"/>
                </a:solidFill>
                <a:latin typeface="Plus Jakarta Sans" pitchFamily="2" charset="77"/>
                <a:cs typeface="Plus Jakarta Sans" pitchFamily="2" charset="77"/>
              </a:rPr>
              <a:t>Used model</a:t>
            </a:r>
            <a:br>
              <a:rPr lang="en-US" sz="4000" b="1" spc="300" dirty="0">
                <a:solidFill>
                  <a:srgbClr val="192821"/>
                </a:solidFill>
                <a:latin typeface="Plus Jakarta Sans" pitchFamily="2" charset="77"/>
                <a:cs typeface="Plus Jakarta Sans" pitchFamily="2" charset="77"/>
              </a:rPr>
            </a:br>
            <a:r>
              <a:rPr lang="en-US" sz="2800" b="1" spc="300" dirty="0">
                <a:solidFill>
                  <a:srgbClr val="192821"/>
                </a:solidFill>
                <a:latin typeface="Plus Jakarta Sans" pitchFamily="2" charset="77"/>
                <a:cs typeface="Plus Jakarta Sans" pitchFamily="2" charset="77"/>
              </a:rPr>
              <a:t>Style based global appearance flow estimation</a:t>
            </a:r>
            <a:endParaRPr lang="en-US" sz="4000" b="1" spc="300" dirty="0">
              <a:solidFill>
                <a:srgbClr val="192821"/>
              </a:solidFill>
              <a:latin typeface="Plus Jakarta Sans" pitchFamily="2" charset="77"/>
              <a:cs typeface="Plus Jakarta Sans" pitchFamily="2" charset="77"/>
            </a:endParaRPr>
          </a:p>
        </p:txBody>
      </p:sp>
    </p:spTree>
    <p:extLst>
      <p:ext uri="{BB962C8B-B14F-4D97-AF65-F5344CB8AC3E}">
        <p14:creationId xmlns:p14="http://schemas.microsoft.com/office/powerpoint/2010/main" val="3007043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1500"/>
                                            <p:tgtEl>
                                              <p:spTgt spid="65"/>
                                            </p:tgtEl>
                                          </p:cBhvr>
                                        </p:animEffect>
                                      </p:childTnLst>
                                    </p:cTn>
                                  </p:par>
                                  <p:par>
                                    <p:cTn id="8" presetID="2" presetClass="entr" presetSubtype="2" fill="hold" grpId="0" nodeType="withEffect" p14:presetBounceEnd="37000">
                                      <p:stCondLst>
                                        <p:cond delay="750"/>
                                      </p:stCondLst>
                                      <p:childTnLst>
                                        <p:set>
                                          <p:cBhvr>
                                            <p:cTn id="9" dur="1" fill="hold">
                                              <p:stCondLst>
                                                <p:cond delay="0"/>
                                              </p:stCondLst>
                                            </p:cTn>
                                            <p:tgtEl>
                                              <p:spTgt spid="5"/>
                                            </p:tgtEl>
                                            <p:attrNameLst>
                                              <p:attrName>style.visibility</p:attrName>
                                            </p:attrNameLst>
                                          </p:cBhvr>
                                          <p:to>
                                            <p:strVal val="visible"/>
                                          </p:to>
                                        </p:set>
                                        <p:anim calcmode="lin" valueType="num" p14:bounceEnd="37000">
                                          <p:cBhvr additive="base">
                                            <p:cTn id="10" dur="1500" fill="hold"/>
                                            <p:tgtEl>
                                              <p:spTgt spid="5"/>
                                            </p:tgtEl>
                                            <p:attrNameLst>
                                              <p:attrName>ppt_x</p:attrName>
                                            </p:attrNameLst>
                                          </p:cBhvr>
                                          <p:tavLst>
                                            <p:tav tm="0">
                                              <p:val>
                                                <p:strVal val="1+#ppt_w/2"/>
                                              </p:val>
                                            </p:tav>
                                            <p:tav tm="100000">
                                              <p:val>
                                                <p:strVal val="#ppt_x"/>
                                              </p:val>
                                            </p:tav>
                                          </p:tavLst>
                                        </p:anim>
                                        <p:anim calcmode="lin" valueType="num" p14:bounceEnd="37000">
                                          <p:cBhvr additive="base">
                                            <p:cTn id="11" dur="150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14:presetBounceEnd="37000">
                                      <p:stCondLst>
                                        <p:cond delay="750"/>
                                      </p:stCondLst>
                                      <p:childTnLst>
                                        <p:set>
                                          <p:cBhvr>
                                            <p:cTn id="13" dur="1" fill="hold">
                                              <p:stCondLst>
                                                <p:cond delay="0"/>
                                              </p:stCondLst>
                                            </p:cTn>
                                            <p:tgtEl>
                                              <p:spTgt spid="59"/>
                                            </p:tgtEl>
                                            <p:attrNameLst>
                                              <p:attrName>style.visibility</p:attrName>
                                            </p:attrNameLst>
                                          </p:cBhvr>
                                          <p:to>
                                            <p:strVal val="visible"/>
                                          </p:to>
                                        </p:set>
                                        <p:anim calcmode="lin" valueType="num" p14:bounceEnd="37000">
                                          <p:cBhvr additive="base">
                                            <p:cTn id="14" dur="1500" fill="hold"/>
                                            <p:tgtEl>
                                              <p:spTgt spid="59"/>
                                            </p:tgtEl>
                                            <p:attrNameLst>
                                              <p:attrName>ppt_x</p:attrName>
                                            </p:attrNameLst>
                                          </p:cBhvr>
                                          <p:tavLst>
                                            <p:tav tm="0">
                                              <p:val>
                                                <p:strVal val="1+#ppt_w/2"/>
                                              </p:val>
                                            </p:tav>
                                            <p:tav tm="100000">
                                              <p:val>
                                                <p:strVal val="#ppt_x"/>
                                              </p:val>
                                            </p:tav>
                                          </p:tavLst>
                                        </p:anim>
                                        <p:anim calcmode="lin" valueType="num" p14:bounceEnd="37000">
                                          <p:cBhvr additive="base">
                                            <p:cTn id="15" dur="1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1500"/>
                                            <p:tgtEl>
                                              <p:spTgt spid="65"/>
                                            </p:tgtEl>
                                          </p:cBhvr>
                                        </p:animEffect>
                                      </p:childTnLst>
                                    </p:cTn>
                                  </p:par>
                                  <p:par>
                                    <p:cTn id="8" presetID="2" presetClass="entr" presetSubtype="2" fill="hold" grpId="0" nodeType="withEffect">
                                      <p:stCondLst>
                                        <p:cond delay="75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500" fill="hold"/>
                                            <p:tgtEl>
                                              <p:spTgt spid="5"/>
                                            </p:tgtEl>
                                            <p:attrNameLst>
                                              <p:attrName>ppt_x</p:attrName>
                                            </p:attrNameLst>
                                          </p:cBhvr>
                                          <p:tavLst>
                                            <p:tav tm="0">
                                              <p:val>
                                                <p:strVal val="1+#ppt_w/2"/>
                                              </p:val>
                                            </p:tav>
                                            <p:tav tm="100000">
                                              <p:val>
                                                <p:strVal val="#ppt_x"/>
                                              </p:val>
                                            </p:tav>
                                          </p:tavLst>
                                        </p:anim>
                                        <p:anim calcmode="lin" valueType="num">
                                          <p:cBhvr additive="base">
                                            <p:cTn id="11" dur="150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750"/>
                                      </p:stCondLst>
                                      <p:childTnLst>
                                        <p:set>
                                          <p:cBhvr>
                                            <p:cTn id="13" dur="1" fill="hold">
                                              <p:stCondLst>
                                                <p:cond delay="0"/>
                                              </p:stCondLst>
                                            </p:cTn>
                                            <p:tgtEl>
                                              <p:spTgt spid="59"/>
                                            </p:tgtEl>
                                            <p:attrNameLst>
                                              <p:attrName>style.visibility</p:attrName>
                                            </p:attrNameLst>
                                          </p:cBhvr>
                                          <p:to>
                                            <p:strVal val="visible"/>
                                          </p:to>
                                        </p:set>
                                        <p:anim calcmode="lin" valueType="num">
                                          <p:cBhvr additive="base">
                                            <p:cTn id="14" dur="1500" fill="hold"/>
                                            <p:tgtEl>
                                              <p:spTgt spid="59"/>
                                            </p:tgtEl>
                                            <p:attrNameLst>
                                              <p:attrName>ppt_x</p:attrName>
                                            </p:attrNameLst>
                                          </p:cBhvr>
                                          <p:tavLst>
                                            <p:tav tm="0">
                                              <p:val>
                                                <p:strVal val="1+#ppt_w/2"/>
                                              </p:val>
                                            </p:tav>
                                            <p:tav tm="100000">
                                              <p:val>
                                                <p:strVal val="#ppt_x"/>
                                              </p:val>
                                            </p:tav>
                                          </p:tavLst>
                                        </p:anim>
                                        <p:anim calcmode="lin" valueType="num">
                                          <p:cBhvr additive="base">
                                            <p:cTn id="15" dur="1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9"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1C31A7-CDA5-9BE4-5D45-8462514DC8F6}"/>
            </a:ext>
          </a:extLst>
        </p:cNvPr>
        <p:cNvGrpSpPr/>
        <p:nvPr/>
      </p:nvGrpSpPr>
      <p:grpSpPr>
        <a:xfrm>
          <a:off x="0" y="0"/>
          <a:ext cx="0" cy="0"/>
          <a:chOff x="0" y="0"/>
          <a:chExt cx="0" cy="0"/>
        </a:xfrm>
      </p:grpSpPr>
      <p:pic>
        <p:nvPicPr>
          <p:cNvPr id="53" name="Picture 52">
            <a:extLst>
              <a:ext uri="{FF2B5EF4-FFF2-40B4-BE49-F238E27FC236}">
                <a16:creationId xmlns:a16="http://schemas.microsoft.com/office/drawing/2014/main" id="{07646F42-3E8A-D09B-4E5B-C83CA4AA0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72" y="-7936493"/>
            <a:ext cx="3847983" cy="6945893"/>
          </a:xfrm>
          <a:prstGeom prst="rect">
            <a:avLst/>
          </a:prstGeom>
        </p:spPr>
      </p:pic>
      <p:sp>
        <p:nvSpPr>
          <p:cNvPr id="20" name="!!MM">
            <a:extLst>
              <a:ext uri="{FF2B5EF4-FFF2-40B4-BE49-F238E27FC236}">
                <a16:creationId xmlns:a16="http://schemas.microsoft.com/office/drawing/2014/main" id="{5FC21150-AC6B-3190-9A28-DB836AA0EA05}"/>
              </a:ext>
            </a:extLst>
          </p:cNvPr>
          <p:cNvSpPr/>
          <p:nvPr/>
        </p:nvSpPr>
        <p:spPr>
          <a:xfrm rot="10800000">
            <a:off x="-4778857" y="-6063490"/>
            <a:ext cx="9753594" cy="9753594"/>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 name="!!S2">
            <a:extLst>
              <a:ext uri="{FF2B5EF4-FFF2-40B4-BE49-F238E27FC236}">
                <a16:creationId xmlns:a16="http://schemas.microsoft.com/office/drawing/2014/main" id="{4850E8A3-02F3-E2A1-A28F-509B5328DFC4}"/>
              </a:ext>
            </a:extLst>
          </p:cNvPr>
          <p:cNvCxnSpPr>
            <a:cxnSpLocks/>
          </p:cNvCxnSpPr>
          <p:nvPr/>
        </p:nvCxnSpPr>
        <p:spPr>
          <a:xfrm flipH="1">
            <a:off x="8587276" y="1303227"/>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91F973A6-6B94-E4EC-6FBD-7526BEE3B226}"/>
              </a:ext>
            </a:extLst>
          </p:cNvPr>
          <p:cNvCxnSpPr>
            <a:cxnSpLocks/>
          </p:cNvCxnSpPr>
          <p:nvPr/>
        </p:nvCxnSpPr>
        <p:spPr>
          <a:xfrm>
            <a:off x="10082531" y="6159013"/>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1BDEB696-E33C-CE44-847D-0F3BD4D31EE6}"/>
              </a:ext>
            </a:extLst>
          </p:cNvPr>
          <p:cNvCxnSpPr>
            <a:cxnSpLocks/>
          </p:cNvCxnSpPr>
          <p:nvPr/>
        </p:nvCxnSpPr>
        <p:spPr>
          <a:xfrm flipH="1">
            <a:off x="-123282" y="6544497"/>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D0EF496E-8466-B765-44BF-A94ED6844B5D}"/>
              </a:ext>
            </a:extLst>
          </p:cNvPr>
          <p:cNvSpPr/>
          <p:nvPr/>
        </p:nvSpPr>
        <p:spPr>
          <a:xfrm>
            <a:off x="4304838" y="6262816"/>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754C6D50-F3D7-5A1A-8EA2-68B5A505BBA6}"/>
              </a:ext>
            </a:extLst>
          </p:cNvPr>
          <p:cNvSpPr/>
          <p:nvPr/>
        </p:nvSpPr>
        <p:spPr>
          <a:xfrm>
            <a:off x="9779958" y="5821163"/>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57653CBA-CC9B-71C0-6EC2-1BF32158BFF1}"/>
              </a:ext>
            </a:extLst>
          </p:cNvPr>
          <p:cNvSpPr/>
          <p:nvPr/>
        </p:nvSpPr>
        <p:spPr>
          <a:xfrm>
            <a:off x="8332720" y="997422"/>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395E0160-FC8C-D9C4-DC17-6DCFEF6C631E}"/>
              </a:ext>
            </a:extLst>
          </p:cNvPr>
          <p:cNvSpPr/>
          <p:nvPr/>
        </p:nvSpPr>
        <p:spPr>
          <a:xfrm>
            <a:off x="0" y="1045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B3FB8670-405B-C7D0-779B-5A223FDD0546}"/>
              </a:ext>
            </a:extLst>
          </p:cNvPr>
          <p:cNvSpPr/>
          <p:nvPr/>
        </p:nvSpPr>
        <p:spPr>
          <a:xfrm>
            <a:off x="-3447822" y="2253260"/>
            <a:ext cx="9108153" cy="886436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28593BFA-9A97-AA3D-8541-9DB8E96E5F2B}"/>
              </a:ext>
            </a:extLst>
          </p:cNvPr>
          <p:cNvCxnSpPr>
            <a:cxnSpLocks/>
          </p:cNvCxnSpPr>
          <p:nvPr/>
        </p:nvCxnSpPr>
        <p:spPr>
          <a:xfrm>
            <a:off x="297594" y="-62603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65661172-D844-E728-B08D-449D8E13449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9" name="TextBox 8">
            <a:extLst>
              <a:ext uri="{FF2B5EF4-FFF2-40B4-BE49-F238E27FC236}">
                <a16:creationId xmlns:a16="http://schemas.microsoft.com/office/drawing/2014/main" id="{02AC7267-5A52-0578-ADBD-FA34096DD05C}"/>
              </a:ext>
            </a:extLst>
          </p:cNvPr>
          <p:cNvSpPr txBox="1"/>
          <p:nvPr/>
        </p:nvSpPr>
        <p:spPr>
          <a:xfrm>
            <a:off x="380309" y="13604638"/>
            <a:ext cx="6935349" cy="769441"/>
          </a:xfrm>
          <a:prstGeom prst="rect">
            <a:avLst/>
          </a:prstGeom>
          <a:noFill/>
        </p:spPr>
        <p:txBody>
          <a:bodyPr wrap="square">
            <a:spAutoFit/>
          </a:bodyPr>
          <a:lstStyle/>
          <a:p>
            <a:pPr algn="l"/>
            <a:r>
              <a:rPr lang="en-US" sz="1100" dirty="0">
                <a:solidFill>
                  <a:srgbClr val="A3D0AF"/>
                </a:solidFill>
                <a:latin typeface="Plus Jakarta Sans" pitchFamily="2" charset="0"/>
                <a:cs typeface="Plus Jakarta Sans" pitchFamily="2" charset="0"/>
              </a:rPr>
              <a:t>References</a:t>
            </a:r>
          </a:p>
          <a:p>
            <a:pPr algn="l"/>
            <a:r>
              <a:rPr lang="en-US" sz="1100" dirty="0">
                <a:solidFill>
                  <a:srgbClr val="A3D0AF"/>
                </a:solidFill>
                <a:latin typeface="Plus Jakarta Sans" pitchFamily="2" charset="0"/>
                <a:cs typeface="Plus Jakarta Sans" pitchFamily="2" charset="0"/>
              </a:rPr>
              <a:t>https://capitaloneshopping.com/research/average-retail-return-rate,2025</a:t>
            </a:r>
          </a:p>
          <a:p>
            <a:pPr algn="l"/>
            <a:r>
              <a:rPr lang="en-US" sz="1100" dirty="0">
                <a:solidFill>
                  <a:srgbClr val="A3D0AF"/>
                </a:solidFill>
                <a:latin typeface="Plus Jakarta Sans" pitchFamily="2" charset="0"/>
                <a:cs typeface="Plus Jakarta Sans" pitchFamily="2" charset="0"/>
              </a:rPr>
              <a:t>https://capitaloneshopping.com/research/retail-statistics , 2025</a:t>
            </a:r>
          </a:p>
          <a:p>
            <a:pPr algn="l"/>
            <a:r>
              <a:rPr lang="en-US" sz="1100" dirty="0">
                <a:solidFill>
                  <a:srgbClr val="A3D0AF"/>
                </a:solidFill>
                <a:latin typeface="Plus Jakarta Sans" pitchFamily="2" charset="0"/>
                <a:cs typeface="Plus Jakarta Sans" pitchFamily="2" charset="0"/>
              </a:rPr>
              <a:t>https://www.retaildive.com/news/virtual-try-on-offers-more-sales-perfect-corp/723798/ , 2025</a:t>
            </a:r>
          </a:p>
        </p:txBody>
      </p:sp>
      <p:pic>
        <p:nvPicPr>
          <p:cNvPr id="35" name="Picture 34" descr="A phone with a shopping cart and a red arrow&#10;&#10;AI-generated content may be incorrect.">
            <a:extLst>
              <a:ext uri="{FF2B5EF4-FFF2-40B4-BE49-F238E27FC236}">
                <a16:creationId xmlns:a16="http://schemas.microsoft.com/office/drawing/2014/main" id="{AE6E380F-F821-FE16-A99F-F009BA74189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801" b="89986" l="9245" r="99479">
                        <a14:foregroundMark x1="26823" y1="48580" x2="19271" y2="49432"/>
                        <a14:foregroundMark x1="14323" y1="50355" x2="9245" y2="53693"/>
                        <a14:foregroundMark x1="93490" y1="61293" x2="91276" y2="68963"/>
                        <a14:foregroundMark x1="91276" y1="68963" x2="93880" y2="61364"/>
                        <a14:foregroundMark x1="93880" y1="61364" x2="94401" y2="64205"/>
                        <a14:foregroundMark x1="23047" y1="43466" x2="12370" y2="49077"/>
                        <a14:foregroundMark x1="12370" y1="49077" x2="23828" y2="44957"/>
                        <a14:foregroundMark x1="23828" y1="44957" x2="27344" y2="45170"/>
                        <a14:foregroundMark x1="97786" y1="27557" x2="95833" y2="50497"/>
                        <a14:foregroundMark x1="95833" y1="50497" x2="99219" y2="39276"/>
                        <a14:foregroundMark x1="99219" y1="39276" x2="93880" y2="45952"/>
                        <a14:foregroundMark x1="93880" y1="45952" x2="99479" y2="34659"/>
                        <a14:foregroundMark x1="94141" y1="50213" x2="97917" y2="52628"/>
                        <a14:backgroundMark x1="37891" y1="71307" x2="39714" y2="71662"/>
                      </a14:backgroundRemoval>
                    </a14:imgEffect>
                  </a14:imgLayer>
                </a14:imgProps>
              </a:ext>
              <a:ext uri="{28A0092B-C50C-407E-A947-70E740481C1C}">
                <a14:useLocalDpi xmlns:a14="http://schemas.microsoft.com/office/drawing/2010/main" val="0"/>
              </a:ext>
            </a:extLst>
          </a:blip>
          <a:stretch>
            <a:fillRect/>
          </a:stretch>
        </p:blipFill>
        <p:spPr>
          <a:xfrm>
            <a:off x="16994933" y="-1861577"/>
            <a:ext cx="4823651" cy="8843361"/>
          </a:xfrm>
          <a:prstGeom prst="rect">
            <a:avLst/>
          </a:prstGeom>
        </p:spPr>
      </p:pic>
      <p:sp>
        <p:nvSpPr>
          <p:cNvPr id="4" name="TextBox 3">
            <a:extLst>
              <a:ext uri="{FF2B5EF4-FFF2-40B4-BE49-F238E27FC236}">
                <a16:creationId xmlns:a16="http://schemas.microsoft.com/office/drawing/2014/main" id="{F6F00010-59A8-3FF3-B39F-66DA4BB67F32}"/>
              </a:ext>
            </a:extLst>
          </p:cNvPr>
          <p:cNvSpPr txBox="1"/>
          <p:nvPr/>
        </p:nvSpPr>
        <p:spPr>
          <a:xfrm>
            <a:off x="702475" y="626498"/>
            <a:ext cx="9131671" cy="1502847"/>
          </a:xfrm>
          <a:prstGeom prst="rect">
            <a:avLst/>
          </a:prstGeom>
          <a:noFill/>
        </p:spPr>
        <p:txBody>
          <a:bodyPr wrap="square" anchor="ctr">
            <a:spAutoFit/>
          </a:bodyPr>
          <a:lstStyle/>
          <a:p>
            <a:pPr lvl="0">
              <a:lnSpc>
                <a:spcPct val="150000"/>
              </a:lnSpc>
              <a:defRPr/>
            </a:pPr>
            <a:r>
              <a:rPr lang="en-US" sz="3600" b="1" spc="300" dirty="0">
                <a:solidFill>
                  <a:srgbClr val="A3D0AF"/>
                </a:solidFill>
                <a:latin typeface="Plus Jakarta Sans" pitchFamily="2" charset="77"/>
                <a:cs typeface="Plus Jakarta Sans" pitchFamily="2" charset="77"/>
              </a:rPr>
              <a:t>Used model</a:t>
            </a:r>
            <a:br>
              <a:rPr lang="en-US" sz="4000" b="1" spc="300" dirty="0">
                <a:solidFill>
                  <a:srgbClr val="192821"/>
                </a:solidFill>
                <a:latin typeface="Plus Jakarta Sans" pitchFamily="2" charset="77"/>
                <a:cs typeface="Plus Jakarta Sans" pitchFamily="2" charset="77"/>
              </a:rPr>
            </a:br>
            <a:r>
              <a:rPr lang="en-US" sz="2800" b="1" spc="300" dirty="0">
                <a:solidFill>
                  <a:srgbClr val="192821"/>
                </a:solidFill>
                <a:latin typeface="Plus Jakarta Sans" pitchFamily="2" charset="77"/>
                <a:cs typeface="Plus Jakarta Sans" pitchFamily="2" charset="77"/>
              </a:rPr>
              <a:t>Style based global appearance flow estimation</a:t>
            </a:r>
            <a:endParaRPr lang="en-US" sz="4000" b="1" spc="300" dirty="0">
              <a:solidFill>
                <a:srgbClr val="192821"/>
              </a:solidFill>
              <a:latin typeface="Plus Jakarta Sans" pitchFamily="2" charset="77"/>
              <a:cs typeface="Plus Jakarta Sans" pitchFamily="2" charset="77"/>
            </a:endParaRPr>
          </a:p>
        </p:txBody>
      </p:sp>
      <p:sp>
        <p:nvSpPr>
          <p:cNvPr id="59" name="TextBox 58">
            <a:extLst>
              <a:ext uri="{FF2B5EF4-FFF2-40B4-BE49-F238E27FC236}">
                <a16:creationId xmlns:a16="http://schemas.microsoft.com/office/drawing/2014/main" id="{BFCE8507-57E1-DA64-BB8F-510D3048FCC3}"/>
              </a:ext>
            </a:extLst>
          </p:cNvPr>
          <p:cNvSpPr txBox="1"/>
          <p:nvPr/>
        </p:nvSpPr>
        <p:spPr>
          <a:xfrm>
            <a:off x="717353" y="2381436"/>
            <a:ext cx="4844529" cy="2954207"/>
          </a:xfrm>
          <a:prstGeom prst="rect">
            <a:avLst/>
          </a:prstGeom>
          <a:noFill/>
        </p:spPr>
        <p:txBody>
          <a:bodyPr wrap="square">
            <a:spAutoFit/>
          </a:bodyPr>
          <a:lstStyle/>
          <a:p>
            <a:pPr>
              <a:lnSpc>
                <a:spcPct val="150000"/>
              </a:lnSpc>
              <a:buClr>
                <a:srgbClr val="A3D0AF"/>
              </a:buClr>
              <a:buSzPct val="111000"/>
            </a:pPr>
            <a:r>
              <a:rPr lang="en-US" sz="2100" dirty="0">
                <a:latin typeface="Plus Jakarta Sans"/>
              </a:rPr>
              <a:t>Unlike previous models that rely only on local refinement for garment alignment, our approach combines global warping with local refinement — enabling more accurate alignment even under large pose variations and occlusions.</a:t>
            </a:r>
          </a:p>
        </p:txBody>
      </p:sp>
      <p:pic>
        <p:nvPicPr>
          <p:cNvPr id="24" name="Picture 23">
            <a:extLst>
              <a:ext uri="{FF2B5EF4-FFF2-40B4-BE49-F238E27FC236}">
                <a16:creationId xmlns:a16="http://schemas.microsoft.com/office/drawing/2014/main" id="{60442D03-173A-69C2-D771-5D752FFDEF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49772" y="429539"/>
            <a:ext cx="3739753" cy="6858000"/>
          </a:xfrm>
          <a:prstGeom prst="rect">
            <a:avLst/>
          </a:prstGeom>
        </p:spPr>
      </p:pic>
      <p:sp>
        <p:nvSpPr>
          <p:cNvPr id="32" name="TextBox 31">
            <a:extLst>
              <a:ext uri="{FF2B5EF4-FFF2-40B4-BE49-F238E27FC236}">
                <a16:creationId xmlns:a16="http://schemas.microsoft.com/office/drawing/2014/main" id="{DA925F8A-8B7D-952B-8379-0D71FDC89C22}"/>
              </a:ext>
            </a:extLst>
          </p:cNvPr>
          <p:cNvSpPr txBox="1"/>
          <p:nvPr/>
        </p:nvSpPr>
        <p:spPr>
          <a:xfrm>
            <a:off x="17876814" y="2854540"/>
            <a:ext cx="3603838" cy="738664"/>
          </a:xfrm>
          <a:prstGeom prst="rect">
            <a:avLst/>
          </a:prstGeom>
          <a:noFill/>
        </p:spPr>
        <p:txBody>
          <a:bodyPr wrap="square">
            <a:spAutoFit/>
          </a:bodyPr>
          <a:lstStyle/>
          <a:p>
            <a:pPr>
              <a:buClr>
                <a:srgbClr val="A3D0AF"/>
              </a:buClr>
              <a:buSzPct val="111000"/>
            </a:pPr>
            <a:r>
              <a:rPr lang="en-US" sz="2100" dirty="0">
                <a:latin typeface="Plus Jakarta Sans"/>
              </a:rPr>
              <a:t>The local nature of appearance flow estimation.</a:t>
            </a:r>
          </a:p>
        </p:txBody>
      </p:sp>
      <p:sp>
        <p:nvSpPr>
          <p:cNvPr id="34" name="TextBox 33">
            <a:extLst>
              <a:ext uri="{FF2B5EF4-FFF2-40B4-BE49-F238E27FC236}">
                <a16:creationId xmlns:a16="http://schemas.microsoft.com/office/drawing/2014/main" id="{B39EFDBA-4F3B-0650-0737-1ED4CFB84720}"/>
              </a:ext>
            </a:extLst>
          </p:cNvPr>
          <p:cNvSpPr txBox="1"/>
          <p:nvPr/>
        </p:nvSpPr>
        <p:spPr>
          <a:xfrm>
            <a:off x="17876814" y="4029262"/>
            <a:ext cx="3362872" cy="738664"/>
          </a:xfrm>
          <a:prstGeom prst="rect">
            <a:avLst/>
          </a:prstGeom>
          <a:noFill/>
        </p:spPr>
        <p:txBody>
          <a:bodyPr wrap="square">
            <a:spAutoFit/>
          </a:bodyPr>
          <a:lstStyle/>
          <a:p>
            <a:pPr>
              <a:buClr>
                <a:srgbClr val="A3D0AF"/>
              </a:buClr>
              <a:buSzPct val="111000"/>
            </a:pPr>
            <a:r>
              <a:rPr lang="en-US" sz="2100" dirty="0">
                <a:latin typeface="Plus Jakarta Sans"/>
              </a:rPr>
              <a:t>The absence of global context modeling.</a:t>
            </a:r>
          </a:p>
        </p:txBody>
      </p:sp>
      <p:grpSp>
        <p:nvGrpSpPr>
          <p:cNvPr id="37" name="Group 36">
            <a:extLst>
              <a:ext uri="{FF2B5EF4-FFF2-40B4-BE49-F238E27FC236}">
                <a16:creationId xmlns:a16="http://schemas.microsoft.com/office/drawing/2014/main" id="{7B164ED3-F94E-38AE-8C64-FA9FE7187366}"/>
              </a:ext>
            </a:extLst>
          </p:cNvPr>
          <p:cNvGrpSpPr/>
          <p:nvPr/>
        </p:nvGrpSpPr>
        <p:grpSpPr>
          <a:xfrm>
            <a:off x="14779269" y="2825770"/>
            <a:ext cx="3016994" cy="1896488"/>
            <a:chOff x="5431469" y="2533458"/>
            <a:chExt cx="3016994" cy="1896488"/>
          </a:xfrm>
        </p:grpSpPr>
        <p:grpSp>
          <p:nvGrpSpPr>
            <p:cNvPr id="38" name="Group 37">
              <a:extLst>
                <a:ext uri="{FF2B5EF4-FFF2-40B4-BE49-F238E27FC236}">
                  <a16:creationId xmlns:a16="http://schemas.microsoft.com/office/drawing/2014/main" id="{24D2C4B5-29DA-2225-02DC-3AE3857227D6}"/>
                </a:ext>
              </a:extLst>
            </p:cNvPr>
            <p:cNvGrpSpPr/>
            <p:nvPr/>
          </p:nvGrpSpPr>
          <p:grpSpPr>
            <a:xfrm>
              <a:off x="5431469" y="2831050"/>
              <a:ext cx="2770256" cy="1305616"/>
              <a:chOff x="6293062" y="3024507"/>
              <a:chExt cx="2770256" cy="1305616"/>
            </a:xfrm>
          </p:grpSpPr>
          <p:sp>
            <p:nvSpPr>
              <p:cNvPr id="41" name="!!MK3">
                <a:extLst>
                  <a:ext uri="{FF2B5EF4-FFF2-40B4-BE49-F238E27FC236}">
                    <a16:creationId xmlns:a16="http://schemas.microsoft.com/office/drawing/2014/main" id="{50EA467D-8DA6-4A18-33A0-BE692A50DE5D}"/>
                  </a:ext>
                </a:extLst>
              </p:cNvPr>
              <p:cNvSpPr/>
              <p:nvPr/>
            </p:nvSpPr>
            <p:spPr>
              <a:xfrm>
                <a:off x="6293062" y="328737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42" name="!!S3">
                <a:extLst>
                  <a:ext uri="{FF2B5EF4-FFF2-40B4-BE49-F238E27FC236}">
                    <a16:creationId xmlns:a16="http://schemas.microsoft.com/office/drawing/2014/main" id="{EC3EF8B0-2B39-F7EC-48BD-BA728F6CE842}"/>
                  </a:ext>
                </a:extLst>
              </p:cNvPr>
              <p:cNvCxnSpPr>
                <a:cxnSpLocks/>
              </p:cNvCxnSpPr>
              <p:nvPr/>
            </p:nvCxnSpPr>
            <p:spPr>
              <a:xfrm>
                <a:off x="6574051" y="3591013"/>
                <a:ext cx="1424553" cy="73911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44" name="!!S3">
                <a:extLst>
                  <a:ext uri="{FF2B5EF4-FFF2-40B4-BE49-F238E27FC236}">
                    <a16:creationId xmlns:a16="http://schemas.microsoft.com/office/drawing/2014/main" id="{25A0F44D-54AD-214F-FD5E-6E427FEE8AA2}"/>
                  </a:ext>
                </a:extLst>
              </p:cNvPr>
              <p:cNvCxnSpPr>
                <a:cxnSpLocks/>
              </p:cNvCxnSpPr>
              <p:nvPr/>
            </p:nvCxnSpPr>
            <p:spPr>
              <a:xfrm flipV="1">
                <a:off x="6574051" y="3024507"/>
                <a:ext cx="1489168" cy="572126"/>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45" name="!!S3">
                <a:extLst>
                  <a:ext uri="{FF2B5EF4-FFF2-40B4-BE49-F238E27FC236}">
                    <a16:creationId xmlns:a16="http://schemas.microsoft.com/office/drawing/2014/main" id="{761322E7-F443-B4BC-90B5-9ADE19B2D77F}"/>
                  </a:ext>
                </a:extLst>
              </p:cNvPr>
              <p:cNvCxnSpPr>
                <a:cxnSpLocks/>
              </p:cNvCxnSpPr>
              <p:nvPr/>
            </p:nvCxnSpPr>
            <p:spPr>
              <a:xfrm>
                <a:off x="7948764" y="4325811"/>
                <a:ext cx="1071800"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46" name="!!S3">
                <a:extLst>
                  <a:ext uri="{FF2B5EF4-FFF2-40B4-BE49-F238E27FC236}">
                    <a16:creationId xmlns:a16="http://schemas.microsoft.com/office/drawing/2014/main" id="{82AB46EB-59B3-1CD3-7488-7555C5D92177}"/>
                  </a:ext>
                </a:extLst>
              </p:cNvPr>
              <p:cNvCxnSpPr>
                <a:cxnSpLocks/>
              </p:cNvCxnSpPr>
              <p:nvPr/>
            </p:nvCxnSpPr>
            <p:spPr>
              <a:xfrm>
                <a:off x="7998604" y="3035556"/>
                <a:ext cx="1064714"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grpSp>
        <p:sp>
          <p:nvSpPr>
            <p:cNvPr id="39" name="!!MK3">
              <a:extLst>
                <a:ext uri="{FF2B5EF4-FFF2-40B4-BE49-F238E27FC236}">
                  <a16:creationId xmlns:a16="http://schemas.microsoft.com/office/drawing/2014/main" id="{5BCAC943-3402-7CDA-1615-F6737FD4509C}"/>
                </a:ext>
              </a:extLst>
            </p:cNvPr>
            <p:cNvSpPr/>
            <p:nvPr/>
          </p:nvSpPr>
          <p:spPr>
            <a:xfrm>
              <a:off x="7838318" y="3834762"/>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0" name="!!MK3">
              <a:extLst>
                <a:ext uri="{FF2B5EF4-FFF2-40B4-BE49-F238E27FC236}">
                  <a16:creationId xmlns:a16="http://schemas.microsoft.com/office/drawing/2014/main" id="{615CD530-50B8-85C1-BF90-3317555953B4}"/>
                </a:ext>
              </a:extLst>
            </p:cNvPr>
            <p:cNvSpPr/>
            <p:nvPr/>
          </p:nvSpPr>
          <p:spPr>
            <a:xfrm>
              <a:off x="7853279" y="253345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47" name="TextBox 46">
            <a:extLst>
              <a:ext uri="{FF2B5EF4-FFF2-40B4-BE49-F238E27FC236}">
                <a16:creationId xmlns:a16="http://schemas.microsoft.com/office/drawing/2014/main" id="{F913B201-3524-7C20-239E-C55570E50E04}"/>
              </a:ext>
            </a:extLst>
          </p:cNvPr>
          <p:cNvSpPr txBox="1"/>
          <p:nvPr/>
        </p:nvSpPr>
        <p:spPr>
          <a:xfrm>
            <a:off x="-10576701" y="1008906"/>
            <a:ext cx="9131671" cy="642612"/>
          </a:xfrm>
          <a:prstGeom prst="rect">
            <a:avLst/>
          </a:prstGeom>
          <a:noFill/>
        </p:spPr>
        <p:txBody>
          <a:bodyPr wrap="square" anchor="ctr">
            <a:spAutoFit/>
          </a:bodyPr>
          <a:lstStyle/>
          <a:p>
            <a:pPr lvl="0">
              <a:lnSpc>
                <a:spcPct val="70000"/>
              </a:lnSpc>
              <a:defRPr/>
            </a:pPr>
            <a:r>
              <a:rPr lang="en-US" sz="4800" b="1" spc="300" dirty="0">
                <a:solidFill>
                  <a:srgbClr val="192821"/>
                </a:solidFill>
                <a:latin typeface="Plus Jakarta Sans" pitchFamily="2" charset="77"/>
                <a:cs typeface="Plus Jakarta Sans" pitchFamily="2" charset="77"/>
              </a:rPr>
              <a:t>Limitations of PF-AFN model</a:t>
            </a:r>
          </a:p>
        </p:txBody>
      </p:sp>
      <p:grpSp>
        <p:nvGrpSpPr>
          <p:cNvPr id="49" name="Group 48">
            <a:extLst>
              <a:ext uri="{FF2B5EF4-FFF2-40B4-BE49-F238E27FC236}">
                <a16:creationId xmlns:a16="http://schemas.microsoft.com/office/drawing/2014/main" id="{843B5B6E-337C-BB65-7845-515025F966DF}"/>
              </a:ext>
            </a:extLst>
          </p:cNvPr>
          <p:cNvGrpSpPr/>
          <p:nvPr/>
        </p:nvGrpSpPr>
        <p:grpSpPr>
          <a:xfrm>
            <a:off x="-10512250" y="2568762"/>
            <a:ext cx="4992362" cy="1964512"/>
            <a:chOff x="764750" y="2276450"/>
            <a:chExt cx="4992362" cy="1964512"/>
          </a:xfrm>
        </p:grpSpPr>
        <p:sp>
          <p:nvSpPr>
            <p:cNvPr id="50" name="TextBox 49">
              <a:extLst>
                <a:ext uri="{FF2B5EF4-FFF2-40B4-BE49-F238E27FC236}">
                  <a16:creationId xmlns:a16="http://schemas.microsoft.com/office/drawing/2014/main" id="{A3612D46-D146-D583-86CD-B61753935E53}"/>
                </a:ext>
              </a:extLst>
            </p:cNvPr>
            <p:cNvSpPr txBox="1"/>
            <p:nvPr/>
          </p:nvSpPr>
          <p:spPr>
            <a:xfrm>
              <a:off x="1780486" y="2276450"/>
              <a:ext cx="3976626" cy="1964512"/>
            </a:xfrm>
            <a:prstGeom prst="rect">
              <a:avLst/>
            </a:prstGeom>
            <a:noFill/>
          </p:spPr>
          <p:txBody>
            <a:bodyPr wrap="square" anchor="ctr">
              <a:spAutoFit/>
            </a:bodyPr>
            <a:lstStyle/>
            <a:p>
              <a:pPr lvl="0">
                <a:lnSpc>
                  <a:spcPct val="150000"/>
                </a:lnSpc>
                <a:defRPr/>
              </a:pPr>
              <a:r>
                <a:rPr lang="en-US" sz="2800" b="1" dirty="0">
                  <a:solidFill>
                    <a:srgbClr val="192821"/>
                  </a:solidFill>
                  <a:latin typeface="Plus Jakarta Sans" pitchFamily="2" charset="77"/>
                  <a:cs typeface="Plus Jakarta Sans" pitchFamily="2" charset="77"/>
                </a:rPr>
                <a:t>Struggles with extreme poses and rich textures that stems from:</a:t>
              </a:r>
            </a:p>
          </p:txBody>
        </p:sp>
        <p:pic>
          <p:nvPicPr>
            <p:cNvPr id="51" name="Graphic 50">
              <a:extLst>
                <a:ext uri="{FF2B5EF4-FFF2-40B4-BE49-F238E27FC236}">
                  <a16:creationId xmlns:a16="http://schemas.microsoft.com/office/drawing/2014/main" id="{36099D15-33E3-E256-D17C-D52D942349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4750" y="2797040"/>
              <a:ext cx="904549" cy="904549"/>
            </a:xfrm>
            <a:prstGeom prst="rect">
              <a:avLst/>
            </a:prstGeom>
          </p:spPr>
        </p:pic>
      </p:grpSp>
    </p:spTree>
    <p:extLst>
      <p:ext uri="{BB962C8B-B14F-4D97-AF65-F5344CB8AC3E}">
        <p14:creationId xmlns:p14="http://schemas.microsoft.com/office/powerpoint/2010/main" val="3079565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up)">
                                      <p:cBhvr>
                                        <p:cTn id="7" dur="17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88C1D1-B86C-09AD-1BCD-99545E7E2ABA}"/>
            </a:ext>
          </a:extLst>
        </p:cNvPr>
        <p:cNvGrpSpPr/>
        <p:nvPr/>
      </p:nvGrpSpPr>
      <p:grpSpPr>
        <a:xfrm>
          <a:off x="0" y="0"/>
          <a:ext cx="0" cy="0"/>
          <a:chOff x="0" y="0"/>
          <a:chExt cx="0" cy="0"/>
        </a:xfrm>
      </p:grpSpPr>
      <p:sp>
        <p:nvSpPr>
          <p:cNvPr id="20" name="!!MM">
            <a:extLst>
              <a:ext uri="{FF2B5EF4-FFF2-40B4-BE49-F238E27FC236}">
                <a16:creationId xmlns:a16="http://schemas.microsoft.com/office/drawing/2014/main" id="{FBE879AB-9FD6-BC0F-7F11-3D7B26B05200}"/>
              </a:ext>
            </a:extLst>
          </p:cNvPr>
          <p:cNvSpPr/>
          <p:nvPr/>
        </p:nvSpPr>
        <p:spPr>
          <a:xfrm rot="10800000">
            <a:off x="-1964892" y="-2355178"/>
            <a:ext cx="9753594" cy="9753594"/>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Picture 5">
            <a:extLst>
              <a:ext uri="{FF2B5EF4-FFF2-40B4-BE49-F238E27FC236}">
                <a16:creationId xmlns:a16="http://schemas.microsoft.com/office/drawing/2014/main" id="{E11D36A6-0272-87D8-022A-60CE08043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72" y="-87893"/>
            <a:ext cx="3847983" cy="6945893"/>
          </a:xfrm>
          <a:prstGeom prst="rect">
            <a:avLst/>
          </a:prstGeom>
        </p:spPr>
      </p:pic>
      <p:cxnSp>
        <p:nvCxnSpPr>
          <p:cNvPr id="11" name="!!S3">
            <a:extLst>
              <a:ext uri="{FF2B5EF4-FFF2-40B4-BE49-F238E27FC236}">
                <a16:creationId xmlns:a16="http://schemas.microsoft.com/office/drawing/2014/main" id="{85C7DD33-8A13-8E01-6AD8-75CFD27DBBED}"/>
              </a:ext>
            </a:extLst>
          </p:cNvPr>
          <p:cNvCxnSpPr>
            <a:cxnSpLocks/>
          </p:cNvCxnSpPr>
          <p:nvPr/>
        </p:nvCxnSpPr>
        <p:spPr>
          <a:xfrm>
            <a:off x="10082531" y="6159013"/>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27C9A628-9E9C-52D7-6488-E03E68E82FE3}"/>
              </a:ext>
            </a:extLst>
          </p:cNvPr>
          <p:cNvCxnSpPr>
            <a:cxnSpLocks/>
          </p:cNvCxnSpPr>
          <p:nvPr/>
        </p:nvCxnSpPr>
        <p:spPr>
          <a:xfrm flipH="1">
            <a:off x="-123282" y="6544497"/>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3882F5ED-D70F-8550-2A4A-E0417DC38DFF}"/>
              </a:ext>
            </a:extLst>
          </p:cNvPr>
          <p:cNvSpPr/>
          <p:nvPr/>
        </p:nvSpPr>
        <p:spPr>
          <a:xfrm>
            <a:off x="4304838" y="6262816"/>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FA427C30-950D-ED9F-F96F-B294F8F5D229}"/>
              </a:ext>
            </a:extLst>
          </p:cNvPr>
          <p:cNvSpPr/>
          <p:nvPr/>
        </p:nvSpPr>
        <p:spPr>
          <a:xfrm>
            <a:off x="9779958" y="5821163"/>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FA45F20E-01C8-5C77-C4B4-04AC39DB0488}"/>
              </a:ext>
            </a:extLst>
          </p:cNvPr>
          <p:cNvSpPr/>
          <p:nvPr/>
        </p:nvSpPr>
        <p:spPr>
          <a:xfrm>
            <a:off x="0" y="1045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E6D37753-D42A-65B2-9F9D-29EA46F35C73}"/>
              </a:ext>
            </a:extLst>
          </p:cNvPr>
          <p:cNvSpPr/>
          <p:nvPr/>
        </p:nvSpPr>
        <p:spPr>
          <a:xfrm>
            <a:off x="-2645863" y="1447783"/>
            <a:ext cx="9108153" cy="886436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7426D2BA-8362-95D6-72FE-F574AD643CB9}"/>
              </a:ext>
            </a:extLst>
          </p:cNvPr>
          <p:cNvCxnSpPr>
            <a:cxnSpLocks/>
          </p:cNvCxnSpPr>
          <p:nvPr/>
        </p:nvCxnSpPr>
        <p:spPr>
          <a:xfrm>
            <a:off x="297594" y="-62603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393278B1-F6C8-135B-9FCF-FFE0211EEE4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13" name="!!MK2">
            <a:extLst>
              <a:ext uri="{FF2B5EF4-FFF2-40B4-BE49-F238E27FC236}">
                <a16:creationId xmlns:a16="http://schemas.microsoft.com/office/drawing/2014/main" id="{3377F99B-F340-5FEE-A58B-AF8AEB6A39CE}"/>
              </a:ext>
            </a:extLst>
          </p:cNvPr>
          <p:cNvSpPr/>
          <p:nvPr/>
        </p:nvSpPr>
        <p:spPr>
          <a:xfrm>
            <a:off x="10930450" y="997422"/>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 name="!!S2">
            <a:extLst>
              <a:ext uri="{FF2B5EF4-FFF2-40B4-BE49-F238E27FC236}">
                <a16:creationId xmlns:a16="http://schemas.microsoft.com/office/drawing/2014/main" id="{9CA814BA-6BC6-D6CA-9179-D3D07F744E05}"/>
              </a:ext>
            </a:extLst>
          </p:cNvPr>
          <p:cNvCxnSpPr>
            <a:cxnSpLocks/>
          </p:cNvCxnSpPr>
          <p:nvPr/>
        </p:nvCxnSpPr>
        <p:spPr>
          <a:xfrm flipH="1">
            <a:off x="11185006" y="1303227"/>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7502DFC9-5EB5-7A04-1233-BABE7AFEF7B7}"/>
              </a:ext>
            </a:extLst>
          </p:cNvPr>
          <p:cNvGrpSpPr/>
          <p:nvPr/>
        </p:nvGrpSpPr>
        <p:grpSpPr>
          <a:xfrm>
            <a:off x="3955179" y="1142508"/>
            <a:ext cx="9607233" cy="4835555"/>
            <a:chOff x="3955179" y="1142508"/>
            <a:chExt cx="9607233" cy="4835555"/>
          </a:xfrm>
        </p:grpSpPr>
        <p:sp>
          <p:nvSpPr>
            <p:cNvPr id="7" name="Rectangle 6">
              <a:extLst>
                <a:ext uri="{FF2B5EF4-FFF2-40B4-BE49-F238E27FC236}">
                  <a16:creationId xmlns:a16="http://schemas.microsoft.com/office/drawing/2014/main" id="{7D44DD1A-9844-C483-8CA3-AA8A4B163651}"/>
                </a:ext>
              </a:extLst>
            </p:cNvPr>
            <p:cNvSpPr/>
            <p:nvPr/>
          </p:nvSpPr>
          <p:spPr>
            <a:xfrm>
              <a:off x="3955179" y="1142508"/>
              <a:ext cx="8286512" cy="4835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6429C99A-75A1-EF2C-4BBC-7022471F4A12}"/>
                </a:ext>
              </a:extLst>
            </p:cNvPr>
            <p:cNvSpPr txBox="1"/>
            <p:nvPr/>
          </p:nvSpPr>
          <p:spPr>
            <a:xfrm>
              <a:off x="4499440" y="2489486"/>
              <a:ext cx="7035077" cy="2814617"/>
            </a:xfrm>
            <a:prstGeom prst="rect">
              <a:avLst/>
            </a:prstGeom>
            <a:noFill/>
          </p:spPr>
          <p:txBody>
            <a:bodyPr wrap="square">
              <a:spAutoFit/>
            </a:bodyPr>
            <a:lstStyle/>
            <a:p>
              <a:pPr>
                <a:lnSpc>
                  <a:spcPct val="150000"/>
                </a:lnSpc>
                <a:buClr>
                  <a:srgbClr val="A3D0AF"/>
                </a:buClr>
                <a:buSzPct val="111000"/>
              </a:pPr>
              <a:r>
                <a:rPr lang="en-US" sz="2000" dirty="0">
                  <a:latin typeface="Plus Jakarta Sans"/>
                </a:rPr>
                <a:t>Our model leverages StyleGAN-inspired modulation by introducing a global style vector that guides the warping process. This vector captures the overall pose and structure of the person, allowing the network to align garments globally before refining them locally. This global-to-local strategy improves accuracy in complex cases where traditional local refinement alone would fail.</a:t>
              </a:r>
            </a:p>
          </p:txBody>
        </p:sp>
        <p:sp>
          <p:nvSpPr>
            <p:cNvPr id="4" name="TextBox 3">
              <a:extLst>
                <a:ext uri="{FF2B5EF4-FFF2-40B4-BE49-F238E27FC236}">
                  <a16:creationId xmlns:a16="http://schemas.microsoft.com/office/drawing/2014/main" id="{4F0BA6C0-F4F7-DC1A-41A0-47BCB401657F}"/>
                </a:ext>
              </a:extLst>
            </p:cNvPr>
            <p:cNvSpPr txBox="1"/>
            <p:nvPr/>
          </p:nvSpPr>
          <p:spPr>
            <a:xfrm>
              <a:off x="4430741" y="1843018"/>
              <a:ext cx="9131671" cy="523220"/>
            </a:xfrm>
            <a:prstGeom prst="rect">
              <a:avLst/>
            </a:prstGeom>
            <a:noFill/>
          </p:spPr>
          <p:txBody>
            <a:bodyPr wrap="square" anchor="ctr">
              <a:spAutoFit/>
            </a:bodyPr>
            <a:lstStyle/>
            <a:p>
              <a:r>
                <a:rPr lang="en-US" sz="2800" b="1" dirty="0"/>
                <a:t>Style GAN and appearance flow estimation</a:t>
              </a:r>
            </a:p>
          </p:txBody>
        </p:sp>
      </p:grpSp>
      <p:sp>
        <p:nvSpPr>
          <p:cNvPr id="8" name="TextBox 7">
            <a:extLst>
              <a:ext uri="{FF2B5EF4-FFF2-40B4-BE49-F238E27FC236}">
                <a16:creationId xmlns:a16="http://schemas.microsoft.com/office/drawing/2014/main" id="{567CAA4B-3593-B2DA-3D42-6F564D3DF087}"/>
              </a:ext>
            </a:extLst>
          </p:cNvPr>
          <p:cNvSpPr txBox="1"/>
          <p:nvPr/>
        </p:nvSpPr>
        <p:spPr>
          <a:xfrm>
            <a:off x="-10879925" y="626498"/>
            <a:ext cx="9131671" cy="1502847"/>
          </a:xfrm>
          <a:prstGeom prst="rect">
            <a:avLst/>
          </a:prstGeom>
          <a:noFill/>
        </p:spPr>
        <p:txBody>
          <a:bodyPr wrap="square" anchor="ctr">
            <a:spAutoFit/>
          </a:bodyPr>
          <a:lstStyle/>
          <a:p>
            <a:pPr lvl="0">
              <a:lnSpc>
                <a:spcPct val="150000"/>
              </a:lnSpc>
              <a:defRPr/>
            </a:pPr>
            <a:r>
              <a:rPr lang="en-US" sz="3600" b="1" spc="300" dirty="0">
                <a:solidFill>
                  <a:srgbClr val="A3D0AF"/>
                </a:solidFill>
                <a:latin typeface="Plus Jakarta Sans" pitchFamily="2" charset="77"/>
                <a:cs typeface="Plus Jakarta Sans" pitchFamily="2" charset="77"/>
              </a:rPr>
              <a:t>Our model</a:t>
            </a:r>
            <a:br>
              <a:rPr lang="en-US" sz="4000" b="1" spc="300" dirty="0">
                <a:solidFill>
                  <a:srgbClr val="192821"/>
                </a:solidFill>
                <a:latin typeface="Plus Jakarta Sans" pitchFamily="2" charset="77"/>
                <a:cs typeface="Plus Jakarta Sans" pitchFamily="2" charset="77"/>
              </a:rPr>
            </a:br>
            <a:r>
              <a:rPr lang="en-US" sz="2800" b="1" spc="300" dirty="0">
                <a:solidFill>
                  <a:srgbClr val="192821"/>
                </a:solidFill>
                <a:latin typeface="Plus Jakarta Sans" pitchFamily="2" charset="77"/>
                <a:cs typeface="Plus Jakarta Sans" pitchFamily="2" charset="77"/>
              </a:rPr>
              <a:t>Style based global appearance flow estimation</a:t>
            </a:r>
            <a:endParaRPr lang="en-US" sz="4000" b="1" spc="300" dirty="0">
              <a:solidFill>
                <a:srgbClr val="192821"/>
              </a:solidFill>
              <a:latin typeface="Plus Jakarta Sans" pitchFamily="2" charset="77"/>
              <a:cs typeface="Plus Jakarta Sans" pitchFamily="2" charset="77"/>
            </a:endParaRPr>
          </a:p>
        </p:txBody>
      </p:sp>
      <p:sp>
        <p:nvSpPr>
          <p:cNvPr id="16" name="TextBox 15">
            <a:extLst>
              <a:ext uri="{FF2B5EF4-FFF2-40B4-BE49-F238E27FC236}">
                <a16:creationId xmlns:a16="http://schemas.microsoft.com/office/drawing/2014/main" id="{E3C3E4CB-9E16-4328-D763-4C533C532439}"/>
              </a:ext>
            </a:extLst>
          </p:cNvPr>
          <p:cNvSpPr txBox="1"/>
          <p:nvPr/>
        </p:nvSpPr>
        <p:spPr>
          <a:xfrm>
            <a:off x="-10865047" y="2381436"/>
            <a:ext cx="4844529" cy="2954207"/>
          </a:xfrm>
          <a:prstGeom prst="rect">
            <a:avLst/>
          </a:prstGeom>
          <a:noFill/>
        </p:spPr>
        <p:txBody>
          <a:bodyPr wrap="square">
            <a:spAutoFit/>
          </a:bodyPr>
          <a:lstStyle/>
          <a:p>
            <a:pPr>
              <a:lnSpc>
                <a:spcPct val="150000"/>
              </a:lnSpc>
              <a:buClr>
                <a:srgbClr val="A3D0AF"/>
              </a:buClr>
              <a:buSzPct val="111000"/>
            </a:pPr>
            <a:r>
              <a:rPr lang="en-US" sz="2100" dirty="0">
                <a:latin typeface="Plus Jakarta Sans"/>
              </a:rPr>
              <a:t>Unlike previous models that rely only on local refinement for garment alignment, our approach combines global warping with local refinement — enabling more accurate alignment even under large pose variations and occlusions.</a:t>
            </a:r>
          </a:p>
        </p:txBody>
      </p:sp>
      <p:pic>
        <p:nvPicPr>
          <p:cNvPr id="21" name="Picture 20">
            <a:extLst>
              <a:ext uri="{FF2B5EF4-FFF2-40B4-BE49-F238E27FC236}">
                <a16:creationId xmlns:a16="http://schemas.microsoft.com/office/drawing/2014/main" id="{15B0DBE9-1DE6-480B-8C9C-373FB12108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31809" y="-5410217"/>
            <a:ext cx="3739753" cy="6858000"/>
          </a:xfrm>
          <a:prstGeom prst="rect">
            <a:avLst/>
          </a:prstGeom>
        </p:spPr>
      </p:pic>
      <p:sp>
        <p:nvSpPr>
          <p:cNvPr id="23" name="TextBox 22">
            <a:extLst>
              <a:ext uri="{FF2B5EF4-FFF2-40B4-BE49-F238E27FC236}">
                <a16:creationId xmlns:a16="http://schemas.microsoft.com/office/drawing/2014/main" id="{2BED8D4E-3557-7DA7-E911-BCACDE0392CC}"/>
              </a:ext>
            </a:extLst>
          </p:cNvPr>
          <p:cNvSpPr txBox="1"/>
          <p:nvPr/>
        </p:nvSpPr>
        <p:spPr>
          <a:xfrm>
            <a:off x="-12218789" y="1360662"/>
            <a:ext cx="11154906" cy="459228"/>
          </a:xfrm>
          <a:prstGeom prst="rect">
            <a:avLst/>
          </a:prstGeom>
          <a:noFill/>
        </p:spPr>
        <p:txBody>
          <a:bodyPr wrap="square" anchor="ctr">
            <a:spAutoFit/>
          </a:bodyPr>
          <a:lstStyle/>
          <a:p>
            <a:pPr marL="0" marR="0" lvl="0" indent="0" defTabSz="914400" rtl="0" eaLnBrk="1" fontAlgn="auto" latinLnBrk="0" hangingPunct="1">
              <a:lnSpc>
                <a:spcPct val="70000"/>
              </a:lnSpc>
              <a:spcBef>
                <a:spcPts val="0"/>
              </a:spcBef>
              <a:spcAft>
                <a:spcPts val="0"/>
              </a:spcAft>
              <a:buClrTx/>
              <a:buSzTx/>
              <a:buFontTx/>
              <a:buNone/>
              <a:tabLst/>
              <a:defRPr/>
            </a:pPr>
            <a:r>
              <a:rPr kumimoji="0" lang="en-US" sz="32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how do Global </a:t>
            </a:r>
            <a:r>
              <a:rPr kumimoji="0" lang="en-US" sz="3200" b="1" i="0" u="none" strike="noStrike" kern="1200" cap="none" spc="300" normalizeH="0" baseline="0" noProof="0" dirty="0">
                <a:ln>
                  <a:noFill/>
                </a:ln>
                <a:solidFill>
                  <a:srgbClr val="A3D0AF"/>
                </a:solidFill>
                <a:effectLst/>
                <a:uLnTx/>
                <a:uFillTx/>
                <a:latin typeface="Plus Jakarta Sans" pitchFamily="2" charset="77"/>
                <a:ea typeface="+mn-ea"/>
                <a:cs typeface="Plus Jakarta Sans" pitchFamily="2" charset="77"/>
              </a:rPr>
              <a:t>warping and local refinement</a:t>
            </a:r>
            <a:r>
              <a:rPr kumimoji="0" lang="en-US" sz="32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 work?</a:t>
            </a:r>
          </a:p>
        </p:txBody>
      </p:sp>
      <p:grpSp>
        <p:nvGrpSpPr>
          <p:cNvPr id="25" name="Group 24">
            <a:extLst>
              <a:ext uri="{FF2B5EF4-FFF2-40B4-BE49-F238E27FC236}">
                <a16:creationId xmlns:a16="http://schemas.microsoft.com/office/drawing/2014/main" id="{62EABE68-1746-922F-0D65-6BB0C2B47AB9}"/>
              </a:ext>
            </a:extLst>
          </p:cNvPr>
          <p:cNvGrpSpPr/>
          <p:nvPr/>
        </p:nvGrpSpPr>
        <p:grpSpPr>
          <a:xfrm>
            <a:off x="-7397789" y="2216456"/>
            <a:ext cx="5291898" cy="2768451"/>
            <a:chOff x="374611" y="2216456"/>
            <a:chExt cx="5291898" cy="2768451"/>
          </a:xfrm>
        </p:grpSpPr>
        <p:sp>
          <p:nvSpPr>
            <p:cNvPr id="27" name="TextBox 26">
              <a:extLst>
                <a:ext uri="{FF2B5EF4-FFF2-40B4-BE49-F238E27FC236}">
                  <a16:creationId xmlns:a16="http://schemas.microsoft.com/office/drawing/2014/main" id="{2787EBBB-127F-972B-6B9B-0210596432E7}"/>
                </a:ext>
              </a:extLst>
            </p:cNvPr>
            <p:cNvSpPr txBox="1"/>
            <p:nvPr/>
          </p:nvSpPr>
          <p:spPr>
            <a:xfrm>
              <a:off x="374611" y="2216456"/>
              <a:ext cx="3883772" cy="461665"/>
            </a:xfrm>
            <a:prstGeom prst="rect">
              <a:avLst/>
            </a:prstGeom>
            <a:noFill/>
          </p:spPr>
          <p:txBody>
            <a:bodyPr wrap="square">
              <a:spAutoFit/>
            </a:bodyPr>
            <a:lstStyle/>
            <a:p>
              <a:r>
                <a:rPr lang="en-US" sz="2400" b="1" dirty="0">
                  <a:solidFill>
                    <a:srgbClr val="A3D0AF"/>
                  </a:solidFill>
                  <a:latin typeface="Plus Jakarta Sans" pitchFamily="2" charset="0"/>
                  <a:cs typeface="Plus Jakarta Sans" pitchFamily="2" charset="0"/>
                </a:rPr>
                <a:t>Global Style Vector (s)</a:t>
              </a:r>
            </a:p>
          </p:txBody>
        </p:sp>
        <p:sp>
          <p:nvSpPr>
            <p:cNvPr id="28" name="TextBox 27">
              <a:extLst>
                <a:ext uri="{FF2B5EF4-FFF2-40B4-BE49-F238E27FC236}">
                  <a16:creationId xmlns:a16="http://schemas.microsoft.com/office/drawing/2014/main" id="{51EB0BD7-03D7-70AF-57B1-4BF92D712B85}"/>
                </a:ext>
              </a:extLst>
            </p:cNvPr>
            <p:cNvSpPr txBox="1"/>
            <p:nvPr/>
          </p:nvSpPr>
          <p:spPr>
            <a:xfrm>
              <a:off x="374611" y="2738138"/>
              <a:ext cx="5291898" cy="2246769"/>
            </a:xfrm>
            <a:prstGeom prst="rect">
              <a:avLst/>
            </a:prstGeom>
            <a:noFill/>
          </p:spPr>
          <p:txBody>
            <a:bodyPr wrap="square">
              <a:spAutoFit/>
            </a:bodyPr>
            <a:lstStyle/>
            <a:p>
              <a:r>
                <a:rPr lang="en-US" sz="2000" dirty="0">
                  <a:latin typeface="Plus Jakarta Sans"/>
                </a:rPr>
                <a:t>It is extracted from the deepest features of the person and garment encoders. Both features are passed through fully connected layers, then concatenated. It is used to modulate convolutional weights in the warping blocks. It captures pose and structure and guides the network to perform global garment alignment.</a:t>
              </a:r>
            </a:p>
          </p:txBody>
        </p:sp>
      </p:grpSp>
      <p:sp>
        <p:nvSpPr>
          <p:cNvPr id="2" name="TextBox 1">
            <a:extLst>
              <a:ext uri="{FF2B5EF4-FFF2-40B4-BE49-F238E27FC236}">
                <a16:creationId xmlns:a16="http://schemas.microsoft.com/office/drawing/2014/main" id="{D307645E-59BB-F6DC-A6D4-3CD4DDB3FDCC}"/>
              </a:ext>
            </a:extLst>
          </p:cNvPr>
          <p:cNvSpPr txBox="1"/>
          <p:nvPr/>
        </p:nvSpPr>
        <p:spPr>
          <a:xfrm>
            <a:off x="702475" y="-2408533"/>
            <a:ext cx="9131671" cy="1502847"/>
          </a:xfrm>
          <a:prstGeom prst="rect">
            <a:avLst/>
          </a:prstGeom>
          <a:noFill/>
        </p:spPr>
        <p:txBody>
          <a:bodyPr wrap="square" anchor="ctr">
            <a:spAutoFit/>
          </a:bodyPr>
          <a:lstStyle/>
          <a:p>
            <a:pPr lvl="0">
              <a:lnSpc>
                <a:spcPct val="150000"/>
              </a:lnSpc>
              <a:defRPr/>
            </a:pPr>
            <a:r>
              <a:rPr lang="en-US" sz="3600" b="1" spc="300" dirty="0">
                <a:solidFill>
                  <a:srgbClr val="A3D0AF"/>
                </a:solidFill>
                <a:latin typeface="Plus Jakarta Sans" pitchFamily="2" charset="77"/>
                <a:cs typeface="Plus Jakarta Sans" pitchFamily="2" charset="77"/>
              </a:rPr>
              <a:t>Used model</a:t>
            </a:r>
            <a:br>
              <a:rPr lang="en-US" sz="4000" b="1" spc="300" dirty="0">
                <a:solidFill>
                  <a:srgbClr val="192821"/>
                </a:solidFill>
                <a:latin typeface="Plus Jakarta Sans" pitchFamily="2" charset="77"/>
                <a:cs typeface="Plus Jakarta Sans" pitchFamily="2" charset="77"/>
              </a:rPr>
            </a:br>
            <a:r>
              <a:rPr lang="en-US" sz="2800" b="1" spc="300" dirty="0">
                <a:solidFill>
                  <a:srgbClr val="192821"/>
                </a:solidFill>
                <a:latin typeface="Plus Jakarta Sans" pitchFamily="2" charset="77"/>
                <a:cs typeface="Plus Jakarta Sans" pitchFamily="2" charset="77"/>
              </a:rPr>
              <a:t>Style based global appearance flow estimation</a:t>
            </a:r>
            <a:endParaRPr lang="en-US" sz="4000" b="1" spc="300" dirty="0">
              <a:solidFill>
                <a:srgbClr val="192821"/>
              </a:solidFill>
              <a:latin typeface="Plus Jakarta Sans" pitchFamily="2" charset="77"/>
              <a:cs typeface="Plus Jakarta Sans" pitchFamily="2" charset="77"/>
            </a:endParaRPr>
          </a:p>
        </p:txBody>
      </p:sp>
    </p:spTree>
    <p:extLst>
      <p:ext uri="{BB962C8B-B14F-4D97-AF65-F5344CB8AC3E}">
        <p14:creationId xmlns:p14="http://schemas.microsoft.com/office/powerpoint/2010/main" val="806027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35000">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14:bounceEnd="35000">
                                          <p:cBhvr additive="base">
                                            <p:cTn id="7" dur="1500" fill="hold"/>
                                            <p:tgtEl>
                                              <p:spTgt spid="22"/>
                                            </p:tgtEl>
                                            <p:attrNameLst>
                                              <p:attrName>ppt_x</p:attrName>
                                            </p:attrNameLst>
                                          </p:cBhvr>
                                          <p:tavLst>
                                            <p:tav tm="0">
                                              <p:val>
                                                <p:strVal val="1+#ppt_w/2"/>
                                              </p:val>
                                            </p:tav>
                                            <p:tav tm="100000">
                                              <p:val>
                                                <p:strVal val="#ppt_x"/>
                                              </p:val>
                                            </p:tav>
                                          </p:tavLst>
                                        </p:anim>
                                        <p:anim calcmode="lin" valueType="num" p14:bounceEnd="35000">
                                          <p:cBhvr additive="base">
                                            <p:cTn id="8" dur="1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500" fill="hold"/>
                                            <p:tgtEl>
                                              <p:spTgt spid="22"/>
                                            </p:tgtEl>
                                            <p:attrNameLst>
                                              <p:attrName>ppt_x</p:attrName>
                                            </p:attrNameLst>
                                          </p:cBhvr>
                                          <p:tavLst>
                                            <p:tav tm="0">
                                              <p:val>
                                                <p:strVal val="1+#ppt_w/2"/>
                                              </p:val>
                                            </p:tav>
                                            <p:tav tm="100000">
                                              <p:val>
                                                <p:strVal val="#ppt_x"/>
                                              </p:val>
                                            </p:tav>
                                          </p:tavLst>
                                        </p:anim>
                                        <p:anim calcmode="lin" valueType="num">
                                          <p:cBhvr additive="base">
                                            <p:cTn id="8" dur="1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4FCFD7-49AE-8DA6-8EEB-66548B5A345D}"/>
            </a:ext>
          </a:extLst>
        </p:cNvPr>
        <p:cNvGrpSpPr/>
        <p:nvPr/>
      </p:nvGrpSpPr>
      <p:grpSpPr>
        <a:xfrm>
          <a:off x="0" y="0"/>
          <a:ext cx="0" cy="0"/>
          <a:chOff x="0" y="0"/>
          <a:chExt cx="0" cy="0"/>
        </a:xfrm>
      </p:grpSpPr>
      <p:sp>
        <p:nvSpPr>
          <p:cNvPr id="39" name="Rectangle 38">
            <a:extLst>
              <a:ext uri="{FF2B5EF4-FFF2-40B4-BE49-F238E27FC236}">
                <a16:creationId xmlns:a16="http://schemas.microsoft.com/office/drawing/2014/main" id="{98449750-7F5E-25F8-6D3C-76F94FE3C8B5}"/>
              </a:ext>
            </a:extLst>
          </p:cNvPr>
          <p:cNvSpPr/>
          <p:nvPr/>
        </p:nvSpPr>
        <p:spPr>
          <a:xfrm>
            <a:off x="13793598" y="2425005"/>
            <a:ext cx="10743201" cy="2600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21E8ECFD-046B-4808-DA48-4A62892CC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272" y="8446507"/>
            <a:ext cx="3847983" cy="6945893"/>
          </a:xfrm>
          <a:prstGeom prst="rect">
            <a:avLst/>
          </a:prstGeom>
        </p:spPr>
      </p:pic>
      <p:sp>
        <p:nvSpPr>
          <p:cNvPr id="20" name="!!MM">
            <a:extLst>
              <a:ext uri="{FF2B5EF4-FFF2-40B4-BE49-F238E27FC236}">
                <a16:creationId xmlns:a16="http://schemas.microsoft.com/office/drawing/2014/main" id="{251F7AC2-99A5-07A5-674F-BEC1C85DB5DD}"/>
              </a:ext>
            </a:extLst>
          </p:cNvPr>
          <p:cNvSpPr/>
          <p:nvPr/>
        </p:nvSpPr>
        <p:spPr>
          <a:xfrm rot="10800000">
            <a:off x="3733143" y="6544497"/>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 name="!!S2">
            <a:extLst>
              <a:ext uri="{FF2B5EF4-FFF2-40B4-BE49-F238E27FC236}">
                <a16:creationId xmlns:a16="http://schemas.microsoft.com/office/drawing/2014/main" id="{6A0406FA-0FE1-5093-9072-6FFEE06905E9}"/>
              </a:ext>
            </a:extLst>
          </p:cNvPr>
          <p:cNvCxnSpPr>
            <a:cxnSpLocks/>
          </p:cNvCxnSpPr>
          <p:nvPr/>
        </p:nvCxnSpPr>
        <p:spPr>
          <a:xfrm flipH="1">
            <a:off x="11397802" y="192762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0DBBF594-033F-ADF0-EBAF-1C10BB646D71}"/>
              </a:ext>
            </a:extLst>
          </p:cNvPr>
          <p:cNvCxnSpPr>
            <a:cxnSpLocks/>
          </p:cNvCxnSpPr>
          <p:nvPr/>
        </p:nvCxnSpPr>
        <p:spPr>
          <a:xfrm>
            <a:off x="9444311" y="6253402"/>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31E5D2DA-1942-552F-715D-F6770714000B}"/>
              </a:ext>
            </a:extLst>
          </p:cNvPr>
          <p:cNvCxnSpPr>
            <a:cxnSpLocks/>
          </p:cNvCxnSpPr>
          <p:nvPr/>
        </p:nvCxnSpPr>
        <p:spPr>
          <a:xfrm flipH="1">
            <a:off x="-1124239" y="542990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F581FB9A-F779-537A-3C33-D8A568DC0C5C}"/>
              </a:ext>
            </a:extLst>
          </p:cNvPr>
          <p:cNvSpPr/>
          <p:nvPr/>
        </p:nvSpPr>
        <p:spPr>
          <a:xfrm>
            <a:off x="3303881" y="5148222"/>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62CA9096-9967-1E69-6806-4FCBD2961E09}"/>
              </a:ext>
            </a:extLst>
          </p:cNvPr>
          <p:cNvSpPr/>
          <p:nvPr/>
        </p:nvSpPr>
        <p:spPr>
          <a:xfrm>
            <a:off x="9141738" y="5915552"/>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55CED327-E167-BD0A-4BEE-4B171ADA64EA}"/>
              </a:ext>
            </a:extLst>
          </p:cNvPr>
          <p:cNvSpPr/>
          <p:nvPr/>
        </p:nvSpPr>
        <p:spPr>
          <a:xfrm>
            <a:off x="11122463" y="162181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47041181-D70E-CF5A-5F9D-1356DACECA91}"/>
              </a:ext>
            </a:extLst>
          </p:cNvPr>
          <p:cNvSpPr/>
          <p:nvPr/>
        </p:nvSpPr>
        <p:spPr>
          <a:xfrm>
            <a:off x="794084" y="569395"/>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23AE23B6-F753-3D18-DD72-0AE2C2DA5234}"/>
              </a:ext>
            </a:extLst>
          </p:cNvPr>
          <p:cNvSpPr/>
          <p:nvPr/>
        </p:nvSpPr>
        <p:spPr>
          <a:xfrm>
            <a:off x="4050351" y="1569102"/>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E06F6448-65A8-0D2B-ACB0-C60E9D9D4BDB}"/>
              </a:ext>
            </a:extLst>
          </p:cNvPr>
          <p:cNvCxnSpPr>
            <a:cxnSpLocks/>
          </p:cNvCxnSpPr>
          <p:nvPr/>
        </p:nvCxnSpPr>
        <p:spPr>
          <a:xfrm>
            <a:off x="1091678" y="-1102158"/>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BD789766-2864-7E60-20F6-30EF1FE041D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2" name="TextBox 1">
            <a:extLst>
              <a:ext uri="{FF2B5EF4-FFF2-40B4-BE49-F238E27FC236}">
                <a16:creationId xmlns:a16="http://schemas.microsoft.com/office/drawing/2014/main" id="{78564F23-E19D-020E-5CE0-09D472C4F93A}"/>
              </a:ext>
            </a:extLst>
          </p:cNvPr>
          <p:cNvSpPr txBox="1"/>
          <p:nvPr/>
        </p:nvSpPr>
        <p:spPr>
          <a:xfrm>
            <a:off x="379611" y="1360662"/>
            <a:ext cx="11154906" cy="459228"/>
          </a:xfrm>
          <a:prstGeom prst="rect">
            <a:avLst/>
          </a:prstGeom>
          <a:noFill/>
        </p:spPr>
        <p:txBody>
          <a:bodyPr wrap="square" anchor="ctr">
            <a:spAutoFit/>
          </a:bodyPr>
          <a:lstStyle/>
          <a:p>
            <a:pPr marL="0" marR="0" lvl="0" indent="0" defTabSz="914400" rtl="0" eaLnBrk="1" fontAlgn="auto" latinLnBrk="0" hangingPunct="1">
              <a:lnSpc>
                <a:spcPct val="70000"/>
              </a:lnSpc>
              <a:spcBef>
                <a:spcPts val="0"/>
              </a:spcBef>
              <a:spcAft>
                <a:spcPts val="0"/>
              </a:spcAft>
              <a:buClrTx/>
              <a:buSzTx/>
              <a:buFontTx/>
              <a:buNone/>
              <a:tabLst/>
              <a:defRPr/>
            </a:pPr>
            <a:r>
              <a:rPr kumimoji="0" lang="en-US" sz="32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how do Global </a:t>
            </a:r>
            <a:r>
              <a:rPr kumimoji="0" lang="en-US" sz="3200" b="1" i="0" u="none" strike="noStrike" kern="1200" cap="none" spc="300" normalizeH="0" baseline="0" noProof="0" dirty="0">
                <a:ln>
                  <a:noFill/>
                </a:ln>
                <a:solidFill>
                  <a:srgbClr val="A3D0AF"/>
                </a:solidFill>
                <a:effectLst/>
                <a:uLnTx/>
                <a:uFillTx/>
                <a:latin typeface="Plus Jakarta Sans" pitchFamily="2" charset="77"/>
                <a:ea typeface="+mn-ea"/>
                <a:cs typeface="Plus Jakarta Sans" pitchFamily="2" charset="77"/>
              </a:rPr>
              <a:t>warping and local refinement</a:t>
            </a:r>
            <a:r>
              <a:rPr kumimoji="0" lang="en-US" sz="32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 work?</a:t>
            </a:r>
          </a:p>
        </p:txBody>
      </p:sp>
      <p:grpSp>
        <p:nvGrpSpPr>
          <p:cNvPr id="25" name="Group 24">
            <a:extLst>
              <a:ext uri="{FF2B5EF4-FFF2-40B4-BE49-F238E27FC236}">
                <a16:creationId xmlns:a16="http://schemas.microsoft.com/office/drawing/2014/main" id="{A952FD6B-12CC-5366-1CA1-5A5211986F00}"/>
              </a:ext>
            </a:extLst>
          </p:cNvPr>
          <p:cNvGrpSpPr/>
          <p:nvPr/>
        </p:nvGrpSpPr>
        <p:grpSpPr>
          <a:xfrm>
            <a:off x="374611" y="2216456"/>
            <a:ext cx="5291898" cy="2768451"/>
            <a:chOff x="374611" y="2216456"/>
            <a:chExt cx="5291898" cy="2768451"/>
          </a:xfrm>
        </p:grpSpPr>
        <p:sp>
          <p:nvSpPr>
            <p:cNvPr id="4" name="TextBox 3">
              <a:extLst>
                <a:ext uri="{FF2B5EF4-FFF2-40B4-BE49-F238E27FC236}">
                  <a16:creationId xmlns:a16="http://schemas.microsoft.com/office/drawing/2014/main" id="{B5049B31-372B-3242-4E52-6871B62F448F}"/>
                </a:ext>
              </a:extLst>
            </p:cNvPr>
            <p:cNvSpPr txBox="1"/>
            <p:nvPr/>
          </p:nvSpPr>
          <p:spPr>
            <a:xfrm>
              <a:off x="374611" y="2216456"/>
              <a:ext cx="3883772" cy="461665"/>
            </a:xfrm>
            <a:prstGeom prst="rect">
              <a:avLst/>
            </a:prstGeom>
            <a:noFill/>
          </p:spPr>
          <p:txBody>
            <a:bodyPr wrap="square">
              <a:spAutoFit/>
            </a:bodyPr>
            <a:lstStyle/>
            <a:p>
              <a:r>
                <a:rPr lang="en-US" sz="2400" b="1" dirty="0">
                  <a:solidFill>
                    <a:srgbClr val="A3D0AF"/>
                  </a:solidFill>
                  <a:latin typeface="Plus Jakarta Sans" pitchFamily="2" charset="0"/>
                  <a:cs typeface="Plus Jakarta Sans" pitchFamily="2" charset="0"/>
                </a:rPr>
                <a:t>Global Style Vector (s)</a:t>
              </a:r>
            </a:p>
          </p:txBody>
        </p:sp>
        <p:sp>
          <p:nvSpPr>
            <p:cNvPr id="5" name="TextBox 4">
              <a:extLst>
                <a:ext uri="{FF2B5EF4-FFF2-40B4-BE49-F238E27FC236}">
                  <a16:creationId xmlns:a16="http://schemas.microsoft.com/office/drawing/2014/main" id="{38F97E5B-7755-5451-3A9E-67047B64D1E2}"/>
                </a:ext>
              </a:extLst>
            </p:cNvPr>
            <p:cNvSpPr txBox="1"/>
            <p:nvPr/>
          </p:nvSpPr>
          <p:spPr>
            <a:xfrm>
              <a:off x="374611" y="2738138"/>
              <a:ext cx="5291898" cy="2246769"/>
            </a:xfrm>
            <a:prstGeom prst="rect">
              <a:avLst/>
            </a:prstGeom>
            <a:noFill/>
          </p:spPr>
          <p:txBody>
            <a:bodyPr wrap="square">
              <a:spAutoFit/>
            </a:bodyPr>
            <a:lstStyle/>
            <a:p>
              <a:r>
                <a:rPr lang="en-US" sz="2000" dirty="0">
                  <a:latin typeface="Plus Jakarta Sans"/>
                </a:rPr>
                <a:t>It is extracted from the deepest features of the person and garment encoders. Both features are passed through fully connected layers, then concatenated. It is used to modulate convolutional weights in the warping blocks. It captures pose and structure and guides the network to perform global garment alignment.</a:t>
              </a:r>
            </a:p>
          </p:txBody>
        </p:sp>
      </p:grpSp>
      <p:grpSp>
        <p:nvGrpSpPr>
          <p:cNvPr id="23" name="Group 22">
            <a:extLst>
              <a:ext uri="{FF2B5EF4-FFF2-40B4-BE49-F238E27FC236}">
                <a16:creationId xmlns:a16="http://schemas.microsoft.com/office/drawing/2014/main" id="{AD7502CE-DB50-ADAC-BD9C-36757FFE581D}"/>
              </a:ext>
            </a:extLst>
          </p:cNvPr>
          <p:cNvGrpSpPr/>
          <p:nvPr/>
        </p:nvGrpSpPr>
        <p:grpSpPr>
          <a:xfrm>
            <a:off x="7031164" y="2225277"/>
            <a:ext cx="4366638" cy="2451853"/>
            <a:chOff x="7031164" y="2225277"/>
            <a:chExt cx="4366638" cy="2451853"/>
          </a:xfrm>
        </p:grpSpPr>
        <p:sp>
          <p:nvSpPr>
            <p:cNvPr id="8" name="TextBox 7">
              <a:extLst>
                <a:ext uri="{FF2B5EF4-FFF2-40B4-BE49-F238E27FC236}">
                  <a16:creationId xmlns:a16="http://schemas.microsoft.com/office/drawing/2014/main" id="{91F1F8DE-F6B9-CEB1-758D-4C7124219145}"/>
                </a:ext>
              </a:extLst>
            </p:cNvPr>
            <p:cNvSpPr txBox="1"/>
            <p:nvPr/>
          </p:nvSpPr>
          <p:spPr>
            <a:xfrm>
              <a:off x="7097408" y="2225277"/>
              <a:ext cx="3883772" cy="461665"/>
            </a:xfrm>
            <a:prstGeom prst="rect">
              <a:avLst/>
            </a:prstGeom>
            <a:noFill/>
          </p:spPr>
          <p:txBody>
            <a:bodyPr wrap="square">
              <a:spAutoFit/>
            </a:bodyPr>
            <a:lstStyle/>
            <a:p>
              <a:r>
                <a:rPr lang="en-US" sz="2400" b="1" dirty="0">
                  <a:solidFill>
                    <a:srgbClr val="A3D0AF"/>
                  </a:solidFill>
                  <a:latin typeface="Plus Jakarta Sans" pitchFamily="2" charset="0"/>
                  <a:cs typeface="Plus Jakarta Sans" pitchFamily="2" charset="0"/>
                </a:rPr>
                <a:t>Local Refinement</a:t>
              </a:r>
            </a:p>
          </p:txBody>
        </p:sp>
        <p:sp>
          <p:nvSpPr>
            <p:cNvPr id="16" name="TextBox 15">
              <a:extLst>
                <a:ext uri="{FF2B5EF4-FFF2-40B4-BE49-F238E27FC236}">
                  <a16:creationId xmlns:a16="http://schemas.microsoft.com/office/drawing/2014/main" id="{900EC1D1-43F4-1D48-CC7E-5A9B404DD9B8}"/>
                </a:ext>
              </a:extLst>
            </p:cNvPr>
            <p:cNvSpPr txBox="1"/>
            <p:nvPr/>
          </p:nvSpPr>
          <p:spPr>
            <a:xfrm>
              <a:off x="7031164" y="2738138"/>
              <a:ext cx="4366638" cy="1938992"/>
            </a:xfrm>
            <a:prstGeom prst="rect">
              <a:avLst/>
            </a:prstGeom>
            <a:noFill/>
          </p:spPr>
          <p:txBody>
            <a:bodyPr wrap="square">
              <a:spAutoFit/>
            </a:bodyPr>
            <a:lstStyle/>
            <a:p>
              <a:r>
                <a:rPr lang="en-US" sz="2000" dirty="0">
                  <a:latin typeface="Plus Jakarta Sans"/>
                </a:rPr>
                <a:t> It takes the warped garment features from coarse flow field and the person features at the same level. It concatenates them and passes through a convolutional block, and outputs a refined flow field.</a:t>
              </a:r>
            </a:p>
          </p:txBody>
        </p:sp>
      </p:grpSp>
      <p:sp>
        <p:nvSpPr>
          <p:cNvPr id="22" name="TextBox 21">
            <a:extLst>
              <a:ext uri="{FF2B5EF4-FFF2-40B4-BE49-F238E27FC236}">
                <a16:creationId xmlns:a16="http://schemas.microsoft.com/office/drawing/2014/main" id="{0C354E7D-9B48-34CF-3190-A03481127031}"/>
              </a:ext>
            </a:extLst>
          </p:cNvPr>
          <p:cNvSpPr txBox="1"/>
          <p:nvPr/>
        </p:nvSpPr>
        <p:spPr>
          <a:xfrm>
            <a:off x="7031164" y="4734174"/>
            <a:ext cx="3883772" cy="830997"/>
          </a:xfrm>
          <a:prstGeom prst="rect">
            <a:avLst/>
          </a:prstGeom>
          <a:noFill/>
        </p:spPr>
        <p:txBody>
          <a:bodyPr wrap="square">
            <a:spAutoFit/>
          </a:bodyPr>
          <a:lstStyle/>
          <a:p>
            <a:r>
              <a:rPr lang="en-US" sz="2400" b="1" dirty="0">
                <a:solidFill>
                  <a:srgbClr val="A3D0AF"/>
                </a:solidFill>
                <a:latin typeface="Plus Jakarta Sans" pitchFamily="2" charset="0"/>
                <a:cs typeface="Plus Jakarta Sans" pitchFamily="2" charset="0"/>
              </a:rPr>
              <a:t>Final appearance flow:</a:t>
            </a:r>
          </a:p>
          <a:p>
            <a:r>
              <a:rPr lang="en-US" sz="2400" b="1" dirty="0">
                <a:solidFill>
                  <a:srgbClr val="192821"/>
                </a:solidFill>
                <a:latin typeface="Plus Jakarta Sans" pitchFamily="2" charset="0"/>
                <a:cs typeface="Plus Jakarta Sans" pitchFamily="2" charset="0"/>
              </a:rPr>
              <a:t>fi​=</a:t>
            </a:r>
            <a:r>
              <a:rPr lang="en-US" sz="2400" b="1" dirty="0" err="1">
                <a:solidFill>
                  <a:srgbClr val="192821"/>
                </a:solidFill>
                <a:latin typeface="Plus Jakarta Sans" pitchFamily="2" charset="0"/>
                <a:cs typeface="Plus Jakarta Sans" pitchFamily="2" charset="0"/>
              </a:rPr>
              <a:t>fci</a:t>
            </a:r>
            <a:r>
              <a:rPr lang="en-US" sz="2400" b="1" dirty="0">
                <a:solidFill>
                  <a:srgbClr val="192821"/>
                </a:solidFill>
                <a:latin typeface="Plus Jakarta Sans" pitchFamily="2" charset="0"/>
                <a:cs typeface="Plus Jakarta Sans" pitchFamily="2" charset="0"/>
              </a:rPr>
              <a:t>​+</a:t>
            </a:r>
            <a:r>
              <a:rPr lang="en-US" sz="2400" b="1" dirty="0" err="1">
                <a:solidFill>
                  <a:srgbClr val="192821"/>
                </a:solidFill>
                <a:latin typeface="Plus Jakarta Sans" pitchFamily="2" charset="0"/>
                <a:cs typeface="Plus Jakarta Sans" pitchFamily="2" charset="0"/>
              </a:rPr>
              <a:t>fri</a:t>
            </a:r>
            <a:r>
              <a:rPr lang="en-US" sz="2400" b="1" dirty="0">
                <a:solidFill>
                  <a:srgbClr val="192821"/>
                </a:solidFill>
                <a:latin typeface="Plus Jakarta Sans" pitchFamily="2" charset="0"/>
                <a:cs typeface="Plus Jakarta Sans" pitchFamily="2" charset="0"/>
              </a:rPr>
              <a:t>​</a:t>
            </a:r>
          </a:p>
        </p:txBody>
      </p:sp>
      <p:grpSp>
        <p:nvGrpSpPr>
          <p:cNvPr id="30" name="Group 29">
            <a:extLst>
              <a:ext uri="{FF2B5EF4-FFF2-40B4-BE49-F238E27FC236}">
                <a16:creationId xmlns:a16="http://schemas.microsoft.com/office/drawing/2014/main" id="{302468B1-C8DD-0122-566E-3DC76377A538}"/>
              </a:ext>
            </a:extLst>
          </p:cNvPr>
          <p:cNvGrpSpPr/>
          <p:nvPr/>
        </p:nvGrpSpPr>
        <p:grpSpPr>
          <a:xfrm>
            <a:off x="13759579" y="1142508"/>
            <a:ext cx="9607233" cy="4835555"/>
            <a:chOff x="3955179" y="1142508"/>
            <a:chExt cx="9607233" cy="4835555"/>
          </a:xfrm>
        </p:grpSpPr>
        <p:sp>
          <p:nvSpPr>
            <p:cNvPr id="35" name="Rectangle 34">
              <a:extLst>
                <a:ext uri="{FF2B5EF4-FFF2-40B4-BE49-F238E27FC236}">
                  <a16:creationId xmlns:a16="http://schemas.microsoft.com/office/drawing/2014/main" id="{7A7A7CEA-739F-23B1-38D4-F88F4D079FE9}"/>
                </a:ext>
              </a:extLst>
            </p:cNvPr>
            <p:cNvSpPr/>
            <p:nvPr/>
          </p:nvSpPr>
          <p:spPr>
            <a:xfrm>
              <a:off x="3955179" y="1142508"/>
              <a:ext cx="8286512" cy="4835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EC3E3C7-EE67-42A0-3865-5DAEBF358591}"/>
                </a:ext>
              </a:extLst>
            </p:cNvPr>
            <p:cNvSpPr txBox="1"/>
            <p:nvPr/>
          </p:nvSpPr>
          <p:spPr>
            <a:xfrm>
              <a:off x="4499440" y="2489486"/>
              <a:ext cx="7035077" cy="2814617"/>
            </a:xfrm>
            <a:prstGeom prst="rect">
              <a:avLst/>
            </a:prstGeom>
            <a:noFill/>
          </p:spPr>
          <p:txBody>
            <a:bodyPr wrap="square">
              <a:spAutoFit/>
            </a:bodyPr>
            <a:lstStyle/>
            <a:p>
              <a:pPr>
                <a:lnSpc>
                  <a:spcPct val="150000"/>
                </a:lnSpc>
                <a:buClr>
                  <a:srgbClr val="A3D0AF"/>
                </a:buClr>
                <a:buSzPct val="111000"/>
              </a:pPr>
              <a:r>
                <a:rPr lang="en-US" sz="2000" dirty="0">
                  <a:latin typeface="Plus Jakarta Sans"/>
                </a:rPr>
                <a:t>Our model leverages StyleGAN-inspired modulation by introducing a global style vector that guides the warping process. This vector captures the overall pose and structure of the person, allowing the network to align garments globally before refining them locally. This global-to-local strategy improves accuracy in complex cases where traditional local refinement alone would fail.</a:t>
              </a:r>
            </a:p>
          </p:txBody>
        </p:sp>
        <p:sp>
          <p:nvSpPr>
            <p:cNvPr id="37" name="TextBox 36">
              <a:extLst>
                <a:ext uri="{FF2B5EF4-FFF2-40B4-BE49-F238E27FC236}">
                  <a16:creationId xmlns:a16="http://schemas.microsoft.com/office/drawing/2014/main" id="{A532ECE1-2B8D-6431-0A38-A06BD235A4E7}"/>
                </a:ext>
              </a:extLst>
            </p:cNvPr>
            <p:cNvSpPr txBox="1"/>
            <p:nvPr/>
          </p:nvSpPr>
          <p:spPr>
            <a:xfrm>
              <a:off x="4430741" y="1843018"/>
              <a:ext cx="9131671" cy="523220"/>
            </a:xfrm>
            <a:prstGeom prst="rect">
              <a:avLst/>
            </a:prstGeom>
            <a:noFill/>
          </p:spPr>
          <p:txBody>
            <a:bodyPr wrap="square" anchor="ctr">
              <a:spAutoFit/>
            </a:bodyPr>
            <a:lstStyle/>
            <a:p>
              <a:r>
                <a:rPr lang="en-US" sz="2800" b="1" dirty="0"/>
                <a:t>Style GAN and appearance flow estimation</a:t>
              </a:r>
            </a:p>
          </p:txBody>
        </p:sp>
      </p:grpSp>
      <p:sp>
        <p:nvSpPr>
          <p:cNvPr id="38" name="TextBox 37">
            <a:extLst>
              <a:ext uri="{FF2B5EF4-FFF2-40B4-BE49-F238E27FC236}">
                <a16:creationId xmlns:a16="http://schemas.microsoft.com/office/drawing/2014/main" id="{7E4E9ECB-6F21-1671-F825-843D1F1F036B}"/>
              </a:ext>
            </a:extLst>
          </p:cNvPr>
          <p:cNvSpPr txBox="1"/>
          <p:nvPr/>
        </p:nvSpPr>
        <p:spPr>
          <a:xfrm>
            <a:off x="1084032" y="-2967313"/>
            <a:ext cx="7210924" cy="505075"/>
          </a:xfrm>
          <a:prstGeom prst="rect">
            <a:avLst/>
          </a:prstGeom>
          <a:noFill/>
        </p:spPr>
        <p:txBody>
          <a:bodyPr wrap="square" anchor="ctr">
            <a:spAutoFit/>
          </a:bodyPr>
          <a:lstStyle/>
          <a:p>
            <a:pPr lvl="0">
              <a:lnSpc>
                <a:spcPct val="70000"/>
              </a:lnSpc>
              <a:defRPr/>
            </a:pPr>
            <a:r>
              <a:rPr lang="en-US" sz="3600" b="1" spc="300" dirty="0">
                <a:solidFill>
                  <a:srgbClr val="A3D0AF"/>
                </a:solidFill>
                <a:latin typeface="Plus Jakarta Sans" pitchFamily="2" charset="77"/>
                <a:cs typeface="Plus Jakarta Sans" pitchFamily="2" charset="77"/>
              </a:rPr>
              <a:t>The use of parser free model</a:t>
            </a:r>
          </a:p>
        </p:txBody>
      </p:sp>
    </p:spTree>
    <p:extLst>
      <p:ext uri="{BB962C8B-B14F-4D97-AF65-F5344CB8AC3E}">
        <p14:creationId xmlns:p14="http://schemas.microsoft.com/office/powerpoint/2010/main" val="339836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1750"/>
                                        <p:tgtEl>
                                          <p:spTgt spid="23"/>
                                        </p:tgtEl>
                                      </p:cBhvr>
                                    </p:animEffect>
                                  </p:childTnLst>
                                </p:cTn>
                              </p:par>
                            </p:childTnLst>
                          </p:cTn>
                        </p:par>
                        <p:par>
                          <p:cTn id="8" fill="hold">
                            <p:stCondLst>
                              <p:cond delay="1750"/>
                            </p:stCondLst>
                            <p:childTnLst>
                              <p:par>
                                <p:cTn id="9" presetID="22" presetClass="entr" presetSubtype="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244E7D-9849-9445-9A77-F208A4AEF6E4}"/>
            </a:ext>
          </a:extLst>
        </p:cNvPr>
        <p:cNvGrpSpPr/>
        <p:nvPr/>
      </p:nvGrpSpPr>
      <p:grpSpPr>
        <a:xfrm>
          <a:off x="0" y="0"/>
          <a:ext cx="0" cy="0"/>
          <a:chOff x="0" y="0"/>
          <a:chExt cx="0" cy="0"/>
        </a:xfrm>
      </p:grpSpPr>
      <p:sp>
        <p:nvSpPr>
          <p:cNvPr id="20" name="!!MM">
            <a:extLst>
              <a:ext uri="{FF2B5EF4-FFF2-40B4-BE49-F238E27FC236}">
                <a16:creationId xmlns:a16="http://schemas.microsoft.com/office/drawing/2014/main" id="{821E7DC1-8644-6189-FAF1-9D0F77203586}"/>
              </a:ext>
            </a:extLst>
          </p:cNvPr>
          <p:cNvSpPr/>
          <p:nvPr/>
        </p:nvSpPr>
        <p:spPr>
          <a:xfrm rot="10800000">
            <a:off x="8580067" y="2290330"/>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7" name="Picture 6" descr="A person standing in front of a display&#10;&#10;AI-generated content may be incorrect.">
            <a:extLst>
              <a:ext uri="{FF2B5EF4-FFF2-40B4-BE49-F238E27FC236}">
                <a16:creationId xmlns:a16="http://schemas.microsoft.com/office/drawing/2014/main" id="{18E3215E-FE39-5B34-F6A5-7AD66F137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479" y="-8691606"/>
            <a:ext cx="3740727" cy="6858000"/>
          </a:xfrm>
          <a:prstGeom prst="rect">
            <a:avLst/>
          </a:prstGeom>
        </p:spPr>
      </p:pic>
      <p:cxnSp>
        <p:nvCxnSpPr>
          <p:cNvPr id="10" name="!!S2">
            <a:extLst>
              <a:ext uri="{FF2B5EF4-FFF2-40B4-BE49-F238E27FC236}">
                <a16:creationId xmlns:a16="http://schemas.microsoft.com/office/drawing/2014/main" id="{218EBABF-CC92-5808-4B3B-746BB2499347}"/>
              </a:ext>
            </a:extLst>
          </p:cNvPr>
          <p:cNvCxnSpPr>
            <a:cxnSpLocks/>
          </p:cNvCxnSpPr>
          <p:nvPr/>
        </p:nvCxnSpPr>
        <p:spPr>
          <a:xfrm flipH="1">
            <a:off x="9028290"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24A81428-004F-C1E1-8445-EC3D404069BD}"/>
              </a:ext>
            </a:extLst>
          </p:cNvPr>
          <p:cNvCxnSpPr>
            <a:cxnSpLocks/>
          </p:cNvCxnSpPr>
          <p:nvPr/>
        </p:nvCxnSpPr>
        <p:spPr>
          <a:xfrm flipH="1">
            <a:off x="-4025752"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3B5A85B5-E2E6-C341-E25E-0B5D648719BE}"/>
              </a:ext>
            </a:extLst>
          </p:cNvPr>
          <p:cNvSpPr/>
          <p:nvPr/>
        </p:nvSpPr>
        <p:spPr>
          <a:xfrm>
            <a:off x="402368" y="6012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5DFED669-A697-B0D2-1773-9AEA4C55CF1D}"/>
              </a:ext>
            </a:extLst>
          </p:cNvPr>
          <p:cNvSpPr/>
          <p:nvPr/>
        </p:nvSpPr>
        <p:spPr>
          <a:xfrm>
            <a:off x="9729942" y="7493301"/>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CAE6BF92-6657-521F-7849-A2FE5567592A}"/>
              </a:ext>
            </a:extLst>
          </p:cNvPr>
          <p:cNvSpPr/>
          <p:nvPr/>
        </p:nvSpPr>
        <p:spPr>
          <a:xfrm>
            <a:off x="8773734"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42A44B4A-E390-DAE0-25A7-9840BBF6A4C9}"/>
              </a:ext>
            </a:extLst>
          </p:cNvPr>
          <p:cNvSpPr/>
          <p:nvPr/>
        </p:nvSpPr>
        <p:spPr>
          <a:xfrm>
            <a:off x="257753" y="67384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C934E86C-868E-DE93-5AA0-D0F947A030C2}"/>
              </a:ext>
            </a:extLst>
          </p:cNvPr>
          <p:cNvSpPr/>
          <p:nvPr/>
        </p:nvSpPr>
        <p:spPr>
          <a:xfrm rot="10406589">
            <a:off x="4004657" y="-1771236"/>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90FC4994-7904-DE95-5967-DAA1D0372E0D}"/>
              </a:ext>
            </a:extLst>
          </p:cNvPr>
          <p:cNvCxnSpPr>
            <a:cxnSpLocks/>
          </p:cNvCxnSpPr>
          <p:nvPr/>
        </p:nvCxnSpPr>
        <p:spPr>
          <a:xfrm>
            <a:off x="555347" y="-99770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0270525B-D0D5-033C-94CC-33F2AE4CC98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2" name="TextBox 1">
            <a:extLst>
              <a:ext uri="{FF2B5EF4-FFF2-40B4-BE49-F238E27FC236}">
                <a16:creationId xmlns:a16="http://schemas.microsoft.com/office/drawing/2014/main" id="{DAE12154-80E6-2352-D2CB-901EDEBA1967}"/>
              </a:ext>
            </a:extLst>
          </p:cNvPr>
          <p:cNvSpPr txBox="1"/>
          <p:nvPr/>
        </p:nvSpPr>
        <p:spPr>
          <a:xfrm>
            <a:off x="1084032" y="1757087"/>
            <a:ext cx="7210924" cy="505075"/>
          </a:xfrm>
          <a:prstGeom prst="rect">
            <a:avLst/>
          </a:prstGeom>
          <a:noFill/>
        </p:spPr>
        <p:txBody>
          <a:bodyPr wrap="square" anchor="ctr">
            <a:spAutoFit/>
          </a:bodyPr>
          <a:lstStyle/>
          <a:p>
            <a:pPr lvl="0">
              <a:lnSpc>
                <a:spcPct val="70000"/>
              </a:lnSpc>
              <a:defRPr/>
            </a:pPr>
            <a:r>
              <a:rPr lang="en-US" sz="3600" b="1" spc="300" dirty="0">
                <a:solidFill>
                  <a:srgbClr val="A3D0AF"/>
                </a:solidFill>
                <a:latin typeface="Plus Jakarta Sans" pitchFamily="2" charset="77"/>
                <a:cs typeface="Plus Jakarta Sans" pitchFamily="2" charset="77"/>
              </a:rPr>
              <a:t>The use of parser free model</a:t>
            </a:r>
          </a:p>
        </p:txBody>
      </p:sp>
      <p:sp>
        <p:nvSpPr>
          <p:cNvPr id="9" name="Rectangle 8">
            <a:extLst>
              <a:ext uri="{FF2B5EF4-FFF2-40B4-BE49-F238E27FC236}">
                <a16:creationId xmlns:a16="http://schemas.microsoft.com/office/drawing/2014/main" id="{FC49CFFB-0A77-2426-0EC4-544C65870A43}"/>
              </a:ext>
            </a:extLst>
          </p:cNvPr>
          <p:cNvSpPr/>
          <p:nvPr/>
        </p:nvSpPr>
        <p:spPr>
          <a:xfrm>
            <a:off x="-9365508" y="971436"/>
            <a:ext cx="7663260" cy="46679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1F78A7-41E2-7709-A522-B12C6FE8D1A9}"/>
              </a:ext>
            </a:extLst>
          </p:cNvPr>
          <p:cNvSpPr/>
          <p:nvPr/>
        </p:nvSpPr>
        <p:spPr>
          <a:xfrm>
            <a:off x="10119777" y="11103428"/>
            <a:ext cx="293692" cy="11682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5CCD94C-8423-E0C3-0773-261722BAD0FD}"/>
              </a:ext>
            </a:extLst>
          </p:cNvPr>
          <p:cNvSpPr/>
          <p:nvPr/>
        </p:nvSpPr>
        <p:spPr>
          <a:xfrm>
            <a:off x="-12136771" y="3086152"/>
            <a:ext cx="10743201" cy="20221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D1BA36-242E-FE55-0A92-98EE2D006180}"/>
              </a:ext>
            </a:extLst>
          </p:cNvPr>
          <p:cNvSpPr/>
          <p:nvPr/>
        </p:nvSpPr>
        <p:spPr>
          <a:xfrm>
            <a:off x="3227198" y="2425005"/>
            <a:ext cx="10743201" cy="2600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4012648-A2B6-63A8-61C0-FC6B3A434A35}"/>
              </a:ext>
            </a:extLst>
          </p:cNvPr>
          <p:cNvSpPr txBox="1"/>
          <p:nvPr/>
        </p:nvSpPr>
        <p:spPr>
          <a:xfrm>
            <a:off x="865881" y="2658375"/>
            <a:ext cx="9626325" cy="2677656"/>
          </a:xfrm>
          <a:prstGeom prst="rect">
            <a:avLst/>
          </a:prstGeom>
          <a:noFill/>
        </p:spPr>
        <p:txBody>
          <a:bodyPr wrap="square">
            <a:spAutoFit/>
          </a:bodyPr>
          <a:lstStyle/>
          <a:p>
            <a:pPr marL="342900" indent="-342900">
              <a:buClr>
                <a:srgbClr val="A3D0AF"/>
              </a:buClr>
              <a:buSzPct val="111000"/>
              <a:buFont typeface="Arial" panose="020B0604020202020204" pitchFamily="34" charset="0"/>
              <a:buChar char="•"/>
            </a:pPr>
            <a:r>
              <a:rPr lang="en-US" sz="2100" dirty="0">
                <a:latin typeface="Plus Jakarta Sans"/>
              </a:rPr>
              <a:t>Our model uses a teacher-student training strategy, where the teacher leverages parsing maps and pose annotations to guide learning. The student, however, learns to perform the same task without any semantic inputs. During inference, only the student is used, making the model completely parser-free. This provides a major advantage  by reducing complexity, speeding up inference, and avoiding dependency on external human parsers.</a:t>
            </a:r>
          </a:p>
          <a:p>
            <a:pPr marL="342900" indent="-342900">
              <a:buClr>
                <a:srgbClr val="A3D0AF"/>
              </a:buClr>
              <a:buSzPct val="111000"/>
              <a:buFont typeface="Arial" panose="020B0604020202020204" pitchFamily="34" charset="0"/>
              <a:buChar char="•"/>
            </a:pPr>
            <a:endParaRPr lang="en-US" sz="2100" dirty="0">
              <a:latin typeface="Plus Jakarta Sans"/>
            </a:endParaRPr>
          </a:p>
          <a:p>
            <a:pPr marL="342900" indent="-342900">
              <a:buClr>
                <a:srgbClr val="A3D0AF"/>
              </a:buClr>
              <a:buSzPct val="111000"/>
              <a:buFont typeface="Arial" panose="020B0604020202020204" pitchFamily="34" charset="0"/>
              <a:buChar char="•"/>
            </a:pPr>
            <a:endParaRPr lang="en-US" sz="2100" dirty="0">
              <a:latin typeface="Plus Jakarta Sans"/>
            </a:endParaRPr>
          </a:p>
        </p:txBody>
      </p:sp>
      <p:sp>
        <p:nvSpPr>
          <p:cNvPr id="24" name="TextBox 23">
            <a:extLst>
              <a:ext uri="{FF2B5EF4-FFF2-40B4-BE49-F238E27FC236}">
                <a16:creationId xmlns:a16="http://schemas.microsoft.com/office/drawing/2014/main" id="{36B4B3FB-6A6F-FA0E-52F5-907732432F9D}"/>
              </a:ext>
            </a:extLst>
          </p:cNvPr>
          <p:cNvSpPr txBox="1"/>
          <p:nvPr/>
        </p:nvSpPr>
        <p:spPr>
          <a:xfrm>
            <a:off x="-13488789" y="1360662"/>
            <a:ext cx="11154906" cy="459228"/>
          </a:xfrm>
          <a:prstGeom prst="rect">
            <a:avLst/>
          </a:prstGeom>
          <a:noFill/>
        </p:spPr>
        <p:txBody>
          <a:bodyPr wrap="square" anchor="ctr">
            <a:spAutoFit/>
          </a:bodyPr>
          <a:lstStyle/>
          <a:p>
            <a:pPr marL="0" marR="0" lvl="0" indent="0" defTabSz="914400" rtl="0" eaLnBrk="1" fontAlgn="auto" latinLnBrk="0" hangingPunct="1">
              <a:lnSpc>
                <a:spcPct val="70000"/>
              </a:lnSpc>
              <a:spcBef>
                <a:spcPts val="0"/>
              </a:spcBef>
              <a:spcAft>
                <a:spcPts val="0"/>
              </a:spcAft>
              <a:buClrTx/>
              <a:buSzTx/>
              <a:buFontTx/>
              <a:buNone/>
              <a:tabLst/>
              <a:defRPr/>
            </a:pPr>
            <a:r>
              <a:rPr kumimoji="0" lang="en-US" sz="32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how do Global </a:t>
            </a:r>
            <a:r>
              <a:rPr kumimoji="0" lang="en-US" sz="3200" b="1" i="0" u="none" strike="noStrike" kern="1200" cap="none" spc="300" normalizeH="0" baseline="0" noProof="0" dirty="0">
                <a:ln>
                  <a:noFill/>
                </a:ln>
                <a:solidFill>
                  <a:srgbClr val="A3D0AF"/>
                </a:solidFill>
                <a:effectLst/>
                <a:uLnTx/>
                <a:uFillTx/>
                <a:latin typeface="Plus Jakarta Sans" pitchFamily="2" charset="77"/>
                <a:ea typeface="+mn-ea"/>
                <a:cs typeface="Plus Jakarta Sans" pitchFamily="2" charset="77"/>
              </a:rPr>
              <a:t>warping and local refinement</a:t>
            </a:r>
            <a:r>
              <a:rPr kumimoji="0" lang="en-US" sz="32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 work?</a:t>
            </a:r>
          </a:p>
        </p:txBody>
      </p:sp>
      <p:grpSp>
        <p:nvGrpSpPr>
          <p:cNvPr id="25" name="Group 24">
            <a:extLst>
              <a:ext uri="{FF2B5EF4-FFF2-40B4-BE49-F238E27FC236}">
                <a16:creationId xmlns:a16="http://schemas.microsoft.com/office/drawing/2014/main" id="{6D0F9D12-D8A4-DCE0-4881-66446604E279}"/>
              </a:ext>
            </a:extLst>
          </p:cNvPr>
          <p:cNvGrpSpPr/>
          <p:nvPr/>
        </p:nvGrpSpPr>
        <p:grpSpPr>
          <a:xfrm>
            <a:off x="-13493789" y="2216456"/>
            <a:ext cx="5291898" cy="2768451"/>
            <a:chOff x="374611" y="2216456"/>
            <a:chExt cx="5291898" cy="2768451"/>
          </a:xfrm>
        </p:grpSpPr>
        <p:sp>
          <p:nvSpPr>
            <p:cNvPr id="27" name="TextBox 26">
              <a:extLst>
                <a:ext uri="{FF2B5EF4-FFF2-40B4-BE49-F238E27FC236}">
                  <a16:creationId xmlns:a16="http://schemas.microsoft.com/office/drawing/2014/main" id="{C00E37A7-9152-8347-49F2-37FC806BA202}"/>
                </a:ext>
              </a:extLst>
            </p:cNvPr>
            <p:cNvSpPr txBox="1"/>
            <p:nvPr/>
          </p:nvSpPr>
          <p:spPr>
            <a:xfrm>
              <a:off x="374611" y="2216456"/>
              <a:ext cx="3883772" cy="461665"/>
            </a:xfrm>
            <a:prstGeom prst="rect">
              <a:avLst/>
            </a:prstGeom>
            <a:noFill/>
          </p:spPr>
          <p:txBody>
            <a:bodyPr wrap="square">
              <a:spAutoFit/>
            </a:bodyPr>
            <a:lstStyle/>
            <a:p>
              <a:r>
                <a:rPr lang="en-US" sz="2400" b="1" dirty="0">
                  <a:solidFill>
                    <a:srgbClr val="A3D0AF"/>
                  </a:solidFill>
                  <a:latin typeface="Plus Jakarta Sans" pitchFamily="2" charset="0"/>
                  <a:cs typeface="Plus Jakarta Sans" pitchFamily="2" charset="0"/>
                </a:rPr>
                <a:t>Global Style Vector (s)</a:t>
              </a:r>
            </a:p>
          </p:txBody>
        </p:sp>
        <p:sp>
          <p:nvSpPr>
            <p:cNvPr id="28" name="TextBox 27">
              <a:extLst>
                <a:ext uri="{FF2B5EF4-FFF2-40B4-BE49-F238E27FC236}">
                  <a16:creationId xmlns:a16="http://schemas.microsoft.com/office/drawing/2014/main" id="{AC8C66DA-FC4A-D780-24F7-B32312EB42C2}"/>
                </a:ext>
              </a:extLst>
            </p:cNvPr>
            <p:cNvSpPr txBox="1"/>
            <p:nvPr/>
          </p:nvSpPr>
          <p:spPr>
            <a:xfrm>
              <a:off x="374611" y="2738138"/>
              <a:ext cx="5291898" cy="2246769"/>
            </a:xfrm>
            <a:prstGeom prst="rect">
              <a:avLst/>
            </a:prstGeom>
            <a:noFill/>
          </p:spPr>
          <p:txBody>
            <a:bodyPr wrap="square">
              <a:spAutoFit/>
            </a:bodyPr>
            <a:lstStyle/>
            <a:p>
              <a:r>
                <a:rPr lang="en-US" sz="2000" dirty="0">
                  <a:latin typeface="Plus Jakarta Sans"/>
                </a:rPr>
                <a:t>It is extracted from the deepest features of the person and garment encoders. Both features are passed through fully connected layers, then concatenated. It is used to modulate convolutional weights in the warping blocks. It captures pose and structure and guides the network to perform global garment alignment.</a:t>
              </a:r>
            </a:p>
          </p:txBody>
        </p:sp>
      </p:grpSp>
      <p:grpSp>
        <p:nvGrpSpPr>
          <p:cNvPr id="29" name="Group 28">
            <a:extLst>
              <a:ext uri="{FF2B5EF4-FFF2-40B4-BE49-F238E27FC236}">
                <a16:creationId xmlns:a16="http://schemas.microsoft.com/office/drawing/2014/main" id="{6A427FB1-512A-6D43-8565-97D937B3C75A}"/>
              </a:ext>
            </a:extLst>
          </p:cNvPr>
          <p:cNvGrpSpPr/>
          <p:nvPr/>
        </p:nvGrpSpPr>
        <p:grpSpPr>
          <a:xfrm>
            <a:off x="7031164" y="10759677"/>
            <a:ext cx="4366638" cy="2451853"/>
            <a:chOff x="7031164" y="2225277"/>
            <a:chExt cx="4366638" cy="2451853"/>
          </a:xfrm>
        </p:grpSpPr>
        <p:sp>
          <p:nvSpPr>
            <p:cNvPr id="30" name="TextBox 29">
              <a:extLst>
                <a:ext uri="{FF2B5EF4-FFF2-40B4-BE49-F238E27FC236}">
                  <a16:creationId xmlns:a16="http://schemas.microsoft.com/office/drawing/2014/main" id="{F81F1241-AE37-FE50-2082-88B563FD9897}"/>
                </a:ext>
              </a:extLst>
            </p:cNvPr>
            <p:cNvSpPr txBox="1"/>
            <p:nvPr/>
          </p:nvSpPr>
          <p:spPr>
            <a:xfrm>
              <a:off x="7097408" y="2225277"/>
              <a:ext cx="3883772" cy="461665"/>
            </a:xfrm>
            <a:prstGeom prst="rect">
              <a:avLst/>
            </a:prstGeom>
            <a:noFill/>
          </p:spPr>
          <p:txBody>
            <a:bodyPr wrap="square">
              <a:spAutoFit/>
            </a:bodyPr>
            <a:lstStyle/>
            <a:p>
              <a:r>
                <a:rPr lang="en-US" sz="2400" b="1" dirty="0">
                  <a:solidFill>
                    <a:srgbClr val="A3D0AF"/>
                  </a:solidFill>
                  <a:latin typeface="Plus Jakarta Sans" pitchFamily="2" charset="0"/>
                  <a:cs typeface="Plus Jakarta Sans" pitchFamily="2" charset="0"/>
                </a:rPr>
                <a:t>Local Refinement</a:t>
              </a:r>
            </a:p>
          </p:txBody>
        </p:sp>
        <p:sp>
          <p:nvSpPr>
            <p:cNvPr id="31" name="TextBox 30">
              <a:extLst>
                <a:ext uri="{FF2B5EF4-FFF2-40B4-BE49-F238E27FC236}">
                  <a16:creationId xmlns:a16="http://schemas.microsoft.com/office/drawing/2014/main" id="{606667BE-D3BF-250E-C989-4F192D1736C0}"/>
                </a:ext>
              </a:extLst>
            </p:cNvPr>
            <p:cNvSpPr txBox="1"/>
            <p:nvPr/>
          </p:nvSpPr>
          <p:spPr>
            <a:xfrm>
              <a:off x="7031164" y="2738138"/>
              <a:ext cx="4366638" cy="1938992"/>
            </a:xfrm>
            <a:prstGeom prst="rect">
              <a:avLst/>
            </a:prstGeom>
            <a:noFill/>
          </p:spPr>
          <p:txBody>
            <a:bodyPr wrap="square">
              <a:spAutoFit/>
            </a:bodyPr>
            <a:lstStyle/>
            <a:p>
              <a:r>
                <a:rPr lang="en-US" sz="2000" dirty="0">
                  <a:latin typeface="Plus Jakarta Sans"/>
                </a:rPr>
                <a:t> It takes the warped garment features from coarse flow field and the person features at the same level. It concatenates them and passes through a convolutional block, and outputs a refined flow field.</a:t>
              </a:r>
            </a:p>
          </p:txBody>
        </p:sp>
      </p:grpSp>
      <p:sp>
        <p:nvSpPr>
          <p:cNvPr id="33" name="TextBox 32">
            <a:extLst>
              <a:ext uri="{FF2B5EF4-FFF2-40B4-BE49-F238E27FC236}">
                <a16:creationId xmlns:a16="http://schemas.microsoft.com/office/drawing/2014/main" id="{F777C2DE-733F-3E19-787A-9EE83DB5793F}"/>
              </a:ext>
            </a:extLst>
          </p:cNvPr>
          <p:cNvSpPr txBox="1"/>
          <p:nvPr/>
        </p:nvSpPr>
        <p:spPr>
          <a:xfrm>
            <a:off x="7031164" y="13268574"/>
            <a:ext cx="3883772" cy="830997"/>
          </a:xfrm>
          <a:prstGeom prst="rect">
            <a:avLst/>
          </a:prstGeom>
          <a:noFill/>
        </p:spPr>
        <p:txBody>
          <a:bodyPr wrap="square">
            <a:spAutoFit/>
          </a:bodyPr>
          <a:lstStyle/>
          <a:p>
            <a:r>
              <a:rPr lang="en-US" sz="2400" b="1" dirty="0">
                <a:solidFill>
                  <a:srgbClr val="A3D0AF"/>
                </a:solidFill>
                <a:latin typeface="Plus Jakarta Sans" pitchFamily="2" charset="0"/>
                <a:cs typeface="Plus Jakarta Sans" pitchFamily="2" charset="0"/>
              </a:rPr>
              <a:t>Final appearance flow:</a:t>
            </a:r>
          </a:p>
          <a:p>
            <a:r>
              <a:rPr lang="en-US" sz="2400" b="1" dirty="0">
                <a:solidFill>
                  <a:srgbClr val="192821"/>
                </a:solidFill>
                <a:latin typeface="Plus Jakarta Sans" pitchFamily="2" charset="0"/>
                <a:cs typeface="Plus Jakarta Sans" pitchFamily="2" charset="0"/>
              </a:rPr>
              <a:t>fi​=</a:t>
            </a:r>
            <a:r>
              <a:rPr lang="en-US" sz="2400" b="1" dirty="0" err="1">
                <a:solidFill>
                  <a:srgbClr val="192821"/>
                </a:solidFill>
                <a:latin typeface="Plus Jakarta Sans" pitchFamily="2" charset="0"/>
                <a:cs typeface="Plus Jakarta Sans" pitchFamily="2" charset="0"/>
              </a:rPr>
              <a:t>fci</a:t>
            </a:r>
            <a:r>
              <a:rPr lang="en-US" sz="2400" b="1" dirty="0">
                <a:solidFill>
                  <a:srgbClr val="192821"/>
                </a:solidFill>
                <a:latin typeface="Plus Jakarta Sans" pitchFamily="2" charset="0"/>
                <a:cs typeface="Plus Jakarta Sans" pitchFamily="2" charset="0"/>
              </a:rPr>
              <a:t>​+</a:t>
            </a:r>
            <a:r>
              <a:rPr lang="en-US" sz="2400" b="1" dirty="0" err="1">
                <a:solidFill>
                  <a:srgbClr val="192821"/>
                </a:solidFill>
                <a:latin typeface="Plus Jakarta Sans" pitchFamily="2" charset="0"/>
                <a:cs typeface="Plus Jakarta Sans" pitchFamily="2" charset="0"/>
              </a:rPr>
              <a:t>fri</a:t>
            </a:r>
            <a:r>
              <a:rPr lang="en-US" sz="2400" b="1" dirty="0">
                <a:solidFill>
                  <a:srgbClr val="192821"/>
                </a:solidFill>
                <a:latin typeface="Plus Jakarta Sans" pitchFamily="2" charset="0"/>
                <a:cs typeface="Plus Jakarta Sans" pitchFamily="2" charset="0"/>
              </a:rPr>
              <a:t>​</a:t>
            </a:r>
          </a:p>
        </p:txBody>
      </p:sp>
      <p:pic>
        <p:nvPicPr>
          <p:cNvPr id="34" name="Picture 33">
            <a:extLst>
              <a:ext uri="{FF2B5EF4-FFF2-40B4-BE49-F238E27FC236}">
                <a16:creationId xmlns:a16="http://schemas.microsoft.com/office/drawing/2014/main" id="{F8733733-F2AA-D266-5722-AE4241804E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49314" y="2034735"/>
            <a:ext cx="5656184" cy="2653190"/>
          </a:xfrm>
          <a:prstGeom prst="rect">
            <a:avLst/>
          </a:prstGeom>
        </p:spPr>
      </p:pic>
      <p:sp>
        <p:nvSpPr>
          <p:cNvPr id="35" name="TextBox 34">
            <a:extLst>
              <a:ext uri="{FF2B5EF4-FFF2-40B4-BE49-F238E27FC236}">
                <a16:creationId xmlns:a16="http://schemas.microsoft.com/office/drawing/2014/main" id="{8248D00A-950A-9BE8-D3AD-925FD0847A03}"/>
              </a:ext>
            </a:extLst>
          </p:cNvPr>
          <p:cNvSpPr txBox="1"/>
          <p:nvPr/>
        </p:nvSpPr>
        <p:spPr>
          <a:xfrm>
            <a:off x="1008246" y="-1880451"/>
            <a:ext cx="10926001" cy="523220"/>
          </a:xfrm>
          <a:prstGeom prst="rect">
            <a:avLst/>
          </a:prstGeom>
          <a:noFill/>
        </p:spPr>
        <p:txBody>
          <a:bodyPr wrap="square" anchor="ctr">
            <a:spAutoFit/>
          </a:bodyPr>
          <a:lstStyle/>
          <a:p>
            <a:pPr lvl="0">
              <a:defRPr/>
            </a:pPr>
            <a:r>
              <a:rPr lang="en-US" sz="2800" b="1" spc="300" dirty="0">
                <a:solidFill>
                  <a:srgbClr val="192821"/>
                </a:solidFill>
                <a:latin typeface="Plus Jakarta Sans" pitchFamily="2" charset="77"/>
                <a:cs typeface="Plus Jakarta Sans" pitchFamily="2" charset="77"/>
              </a:rPr>
              <a:t>Steps of the model</a:t>
            </a:r>
          </a:p>
        </p:txBody>
      </p:sp>
    </p:spTree>
    <p:extLst>
      <p:ext uri="{BB962C8B-B14F-4D97-AF65-F5344CB8AC3E}">
        <p14:creationId xmlns:p14="http://schemas.microsoft.com/office/powerpoint/2010/main" val="3346200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92821"/>
            </a:gs>
            <a:gs pos="100000">
              <a:srgbClr val="A3D0AF">
                <a:lumMod val="20000"/>
              </a:srgbClr>
            </a:gs>
          </a:gsLst>
          <a:lin ang="2700000" scaled="1"/>
          <a:tileRect/>
        </a:gradFill>
        <a:effectLst/>
      </p:bgPr>
    </p:bg>
    <p:spTree>
      <p:nvGrpSpPr>
        <p:cNvPr id="1" name=""/>
        <p:cNvGrpSpPr/>
        <p:nvPr/>
      </p:nvGrpSpPr>
      <p:grpSpPr>
        <a:xfrm>
          <a:off x="0" y="0"/>
          <a:ext cx="0" cy="0"/>
          <a:chOff x="0" y="0"/>
          <a:chExt cx="0" cy="0"/>
        </a:xfrm>
      </p:grpSpPr>
      <p:sp>
        <p:nvSpPr>
          <p:cNvPr id="21" name="!!L1">
            <a:extLst>
              <a:ext uri="{FF2B5EF4-FFF2-40B4-BE49-F238E27FC236}">
                <a16:creationId xmlns:a16="http://schemas.microsoft.com/office/drawing/2014/main" id="{B50792DA-C549-6AD6-0775-A145118F532D}"/>
              </a:ext>
            </a:extLst>
          </p:cNvPr>
          <p:cNvSpPr/>
          <p:nvPr/>
        </p:nvSpPr>
        <p:spPr>
          <a:xfrm>
            <a:off x="-1879600" y="-4546600"/>
            <a:ext cx="15951200" cy="15951200"/>
          </a:xfrm>
          <a:prstGeom prst="donut">
            <a:avLst>
              <a:gd name="adj" fmla="val 2986"/>
            </a:avLst>
          </a:prstGeom>
          <a:solidFill>
            <a:srgbClr val="192821">
              <a:alpha val="155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0" name="!!L">
            <a:extLst>
              <a:ext uri="{FF2B5EF4-FFF2-40B4-BE49-F238E27FC236}">
                <a16:creationId xmlns:a16="http://schemas.microsoft.com/office/drawing/2014/main" id="{7974CD1C-9143-41CD-ED46-CFF9DA01BBBF}"/>
              </a:ext>
            </a:extLst>
          </p:cNvPr>
          <p:cNvSpPr/>
          <p:nvPr/>
        </p:nvSpPr>
        <p:spPr>
          <a:xfrm>
            <a:off x="830580" y="-1836420"/>
            <a:ext cx="10530840" cy="10530840"/>
          </a:xfrm>
          <a:prstGeom prst="donut">
            <a:avLst>
              <a:gd name="adj" fmla="val 12519"/>
            </a:avLst>
          </a:prstGeom>
          <a:solidFill>
            <a:srgbClr val="192821">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5" name="!!SS">
            <a:extLst>
              <a:ext uri="{FF2B5EF4-FFF2-40B4-BE49-F238E27FC236}">
                <a16:creationId xmlns:a16="http://schemas.microsoft.com/office/drawing/2014/main" id="{AF40D43C-E0FF-249F-D2AB-13B22E901063}"/>
              </a:ext>
            </a:extLst>
          </p:cNvPr>
          <p:cNvSpPr/>
          <p:nvPr/>
        </p:nvSpPr>
        <p:spPr>
          <a:xfrm>
            <a:off x="3441539" y="774539"/>
            <a:ext cx="5308922" cy="5308922"/>
          </a:xfrm>
          <a:prstGeom prst="star4">
            <a:avLst>
              <a:gd name="adj" fmla="val 3852"/>
            </a:avLst>
          </a:prstGeom>
          <a:solidFill>
            <a:srgbClr val="F8C9C9">
              <a:alpha val="12000"/>
            </a:srgbClr>
          </a:solidFill>
          <a:ln>
            <a:noFill/>
          </a:ln>
          <a:effectLst>
            <a:glow rad="88255">
              <a:srgbClr val="FCC538">
                <a:alpha val="14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3" name="Group 12">
            <a:extLst>
              <a:ext uri="{FF2B5EF4-FFF2-40B4-BE49-F238E27FC236}">
                <a16:creationId xmlns:a16="http://schemas.microsoft.com/office/drawing/2014/main" id="{4AF9B0B0-7791-BA0E-D3DD-29205C7D42B4}"/>
              </a:ext>
            </a:extLst>
          </p:cNvPr>
          <p:cNvGrpSpPr/>
          <p:nvPr/>
        </p:nvGrpSpPr>
        <p:grpSpPr>
          <a:xfrm>
            <a:off x="4181176" y="1514176"/>
            <a:ext cx="3829649" cy="3829648"/>
            <a:chOff x="4181176" y="1514176"/>
            <a:chExt cx="3829649" cy="3829648"/>
          </a:xfrm>
          <a:solidFill>
            <a:srgbClr val="F8C9C9"/>
          </a:solidFill>
        </p:grpSpPr>
        <p:sp>
          <p:nvSpPr>
            <p:cNvPr id="2" name="!!MS4">
              <a:extLst>
                <a:ext uri="{FF2B5EF4-FFF2-40B4-BE49-F238E27FC236}">
                  <a16:creationId xmlns:a16="http://schemas.microsoft.com/office/drawing/2014/main" id="{00C0EFFE-3DE6-DD10-1407-3AA27085846F}"/>
                </a:ext>
              </a:extLst>
            </p:cNvPr>
            <p:cNvSpPr/>
            <p:nvPr/>
          </p:nvSpPr>
          <p:spPr>
            <a:xfrm>
              <a:off x="4181176" y="4748640"/>
              <a:ext cx="595184" cy="595184"/>
            </a:xfrm>
            <a:prstGeom prst="roundRect">
              <a:avLst>
                <a:gd name="adj" fmla="val 50000"/>
              </a:avLst>
            </a:prstGeom>
            <a:grpFill/>
            <a:ln>
              <a:noFill/>
            </a:ln>
            <a:effectLst>
              <a:softEdge rad="158041"/>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MS2">
              <a:extLst>
                <a:ext uri="{FF2B5EF4-FFF2-40B4-BE49-F238E27FC236}">
                  <a16:creationId xmlns:a16="http://schemas.microsoft.com/office/drawing/2014/main" id="{57BECD8E-AFC7-A7CE-D72D-CDC5CAB4EB81}"/>
                </a:ext>
              </a:extLst>
            </p:cNvPr>
            <p:cNvSpPr/>
            <p:nvPr/>
          </p:nvSpPr>
          <p:spPr>
            <a:xfrm>
              <a:off x="7415641" y="1528118"/>
              <a:ext cx="595184" cy="595184"/>
            </a:xfrm>
            <a:prstGeom prst="roundRect">
              <a:avLst>
                <a:gd name="adj" fmla="val 50000"/>
              </a:avLst>
            </a:prstGeom>
            <a:grpFill/>
            <a:ln>
              <a:noFill/>
            </a:ln>
            <a:effectLst>
              <a:softEdge rad="155408"/>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MS3">
              <a:extLst>
                <a:ext uri="{FF2B5EF4-FFF2-40B4-BE49-F238E27FC236}">
                  <a16:creationId xmlns:a16="http://schemas.microsoft.com/office/drawing/2014/main" id="{AD2FD9D6-9BD8-F380-4E9E-24BB41717E9C}"/>
                </a:ext>
              </a:extLst>
            </p:cNvPr>
            <p:cNvSpPr/>
            <p:nvPr/>
          </p:nvSpPr>
          <p:spPr>
            <a:xfrm>
              <a:off x="7410224" y="4748640"/>
              <a:ext cx="595184" cy="595184"/>
            </a:xfrm>
            <a:prstGeom prst="roundRect">
              <a:avLst>
                <a:gd name="adj" fmla="val 50000"/>
              </a:avLst>
            </a:prstGeom>
            <a:grpFill/>
            <a:ln>
              <a:noFill/>
            </a:ln>
            <a:effectLst>
              <a:softEdge rad="154902"/>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MS1">
              <a:extLst>
                <a:ext uri="{FF2B5EF4-FFF2-40B4-BE49-F238E27FC236}">
                  <a16:creationId xmlns:a16="http://schemas.microsoft.com/office/drawing/2014/main" id="{69A2F737-A8FE-C8BD-0292-1E0C4D96DE4D}"/>
                </a:ext>
              </a:extLst>
            </p:cNvPr>
            <p:cNvSpPr/>
            <p:nvPr/>
          </p:nvSpPr>
          <p:spPr>
            <a:xfrm>
              <a:off x="4181176" y="1514176"/>
              <a:ext cx="595184" cy="595184"/>
            </a:xfrm>
            <a:prstGeom prst="roundRect">
              <a:avLst>
                <a:gd name="adj" fmla="val 50000"/>
              </a:avLst>
            </a:prstGeom>
            <a:grp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8" name="!!MM">
            <a:extLst>
              <a:ext uri="{FF2B5EF4-FFF2-40B4-BE49-F238E27FC236}">
                <a16:creationId xmlns:a16="http://schemas.microsoft.com/office/drawing/2014/main" id="{2DB62E34-B309-8A3A-3CB0-5E813E9FF8E3}"/>
              </a:ext>
            </a:extLst>
          </p:cNvPr>
          <p:cNvSpPr/>
          <p:nvPr/>
        </p:nvSpPr>
        <p:spPr>
          <a:xfrm rot="10800000">
            <a:off x="4535837" y="1868837"/>
            <a:ext cx="3120326" cy="3120326"/>
          </a:xfrm>
          <a:prstGeom prst="roundRect">
            <a:avLst>
              <a:gd name="adj" fmla="val 50000"/>
            </a:avLst>
          </a:prstGeom>
          <a:solidFill>
            <a:schemeClr val="bg1"/>
          </a:solidFill>
          <a:ln w="254000">
            <a:solidFill>
              <a:srgbClr val="F8C9C9">
                <a:alpha val="6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3" name="!!LOG">
            <a:extLst>
              <a:ext uri="{FF2B5EF4-FFF2-40B4-BE49-F238E27FC236}">
                <a16:creationId xmlns:a16="http://schemas.microsoft.com/office/drawing/2014/main" id="{E0066A0D-0FDB-16AF-41A2-6C17AEA823E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38201" y="2071202"/>
            <a:ext cx="2715595" cy="2715595"/>
          </a:xfrm>
          <a:prstGeom prst="rect">
            <a:avLst/>
          </a:prstGeom>
        </p:spPr>
      </p:pic>
      <p:cxnSp>
        <p:nvCxnSpPr>
          <p:cNvPr id="5" name="!!S1">
            <a:extLst>
              <a:ext uri="{FF2B5EF4-FFF2-40B4-BE49-F238E27FC236}">
                <a16:creationId xmlns:a16="http://schemas.microsoft.com/office/drawing/2014/main" id="{1ADD7F65-15D3-0321-82C6-63938EBBDF67}"/>
              </a:ext>
            </a:extLst>
          </p:cNvPr>
          <p:cNvCxnSpPr>
            <a:cxnSpLocks/>
          </p:cNvCxnSpPr>
          <p:nvPr/>
        </p:nvCxnSpPr>
        <p:spPr>
          <a:xfrm>
            <a:off x="4478768" y="-143435"/>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8" name="!!S2">
            <a:extLst>
              <a:ext uri="{FF2B5EF4-FFF2-40B4-BE49-F238E27FC236}">
                <a16:creationId xmlns:a16="http://schemas.microsoft.com/office/drawing/2014/main" id="{126EAF21-CA66-9BA3-BB36-314B0403068C}"/>
              </a:ext>
            </a:extLst>
          </p:cNvPr>
          <p:cNvCxnSpPr>
            <a:cxnSpLocks/>
          </p:cNvCxnSpPr>
          <p:nvPr/>
        </p:nvCxnSpPr>
        <p:spPr>
          <a:xfrm flipH="1">
            <a:off x="7656163" y="183392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25" name="!!S3">
            <a:extLst>
              <a:ext uri="{FF2B5EF4-FFF2-40B4-BE49-F238E27FC236}">
                <a16:creationId xmlns:a16="http://schemas.microsoft.com/office/drawing/2014/main" id="{5D7507E3-F236-18D8-17AB-49E19EB95E2A}"/>
              </a:ext>
            </a:extLst>
          </p:cNvPr>
          <p:cNvCxnSpPr>
            <a:cxnSpLocks/>
          </p:cNvCxnSpPr>
          <p:nvPr/>
        </p:nvCxnSpPr>
        <p:spPr>
          <a:xfrm>
            <a:off x="7704180" y="5077325"/>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26" name="!!S3">
            <a:extLst>
              <a:ext uri="{FF2B5EF4-FFF2-40B4-BE49-F238E27FC236}">
                <a16:creationId xmlns:a16="http://schemas.microsoft.com/office/drawing/2014/main" id="{7DCCED7B-63BF-3B3B-BFCF-11A22298D48E}"/>
              </a:ext>
            </a:extLst>
          </p:cNvPr>
          <p:cNvCxnSpPr>
            <a:cxnSpLocks/>
          </p:cNvCxnSpPr>
          <p:nvPr/>
        </p:nvCxnSpPr>
        <p:spPr>
          <a:xfrm flipH="1">
            <a:off x="-246944" y="5021156"/>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27" name="!!MK1">
            <a:extLst>
              <a:ext uri="{FF2B5EF4-FFF2-40B4-BE49-F238E27FC236}">
                <a16:creationId xmlns:a16="http://schemas.microsoft.com/office/drawing/2014/main" id="{84A539A9-440D-8312-59EF-A3B082CBB2B8}"/>
              </a:ext>
            </a:extLst>
          </p:cNvPr>
          <p:cNvSpPr/>
          <p:nvPr/>
        </p:nvSpPr>
        <p:spPr>
          <a:xfrm>
            <a:off x="4374852" y="1721796"/>
            <a:ext cx="207828" cy="207828"/>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9" name="!!MK2">
            <a:extLst>
              <a:ext uri="{FF2B5EF4-FFF2-40B4-BE49-F238E27FC236}">
                <a16:creationId xmlns:a16="http://schemas.microsoft.com/office/drawing/2014/main" id="{07C2497A-5352-1431-0213-E98FFE811DE6}"/>
              </a:ext>
            </a:extLst>
          </p:cNvPr>
          <p:cNvSpPr/>
          <p:nvPr/>
        </p:nvSpPr>
        <p:spPr>
          <a:xfrm>
            <a:off x="7595285" y="1721796"/>
            <a:ext cx="207828" cy="207828"/>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MK3">
            <a:extLst>
              <a:ext uri="{FF2B5EF4-FFF2-40B4-BE49-F238E27FC236}">
                <a16:creationId xmlns:a16="http://schemas.microsoft.com/office/drawing/2014/main" id="{D444CD7A-818F-6FDA-7423-730BBCE75D86}"/>
              </a:ext>
            </a:extLst>
          </p:cNvPr>
          <p:cNvSpPr/>
          <p:nvPr/>
        </p:nvSpPr>
        <p:spPr>
          <a:xfrm>
            <a:off x="7595285" y="4933153"/>
            <a:ext cx="207828" cy="207828"/>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0" name="!!MK4">
            <a:extLst>
              <a:ext uri="{FF2B5EF4-FFF2-40B4-BE49-F238E27FC236}">
                <a16:creationId xmlns:a16="http://schemas.microsoft.com/office/drawing/2014/main" id="{4829C5F3-1F9B-947D-A2DA-7F7458B6258D}"/>
              </a:ext>
            </a:extLst>
          </p:cNvPr>
          <p:cNvSpPr/>
          <p:nvPr/>
        </p:nvSpPr>
        <p:spPr>
          <a:xfrm>
            <a:off x="4374852" y="4933153"/>
            <a:ext cx="207828" cy="207828"/>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32" name="Group 31">
            <a:extLst>
              <a:ext uri="{FF2B5EF4-FFF2-40B4-BE49-F238E27FC236}">
                <a16:creationId xmlns:a16="http://schemas.microsoft.com/office/drawing/2014/main" id="{286ED11D-C6A8-6BAB-B970-24543D9A0BD1}"/>
              </a:ext>
            </a:extLst>
          </p:cNvPr>
          <p:cNvGrpSpPr/>
          <p:nvPr/>
        </p:nvGrpSpPr>
        <p:grpSpPr>
          <a:xfrm>
            <a:off x="4935105" y="9804300"/>
            <a:ext cx="2321790" cy="464328"/>
            <a:chOff x="4935105" y="4316819"/>
            <a:chExt cx="2321790" cy="464328"/>
          </a:xfrm>
        </p:grpSpPr>
        <p:sp>
          <p:nvSpPr>
            <p:cNvPr id="33" name="Rounded Rectangle 32">
              <a:extLst>
                <a:ext uri="{FF2B5EF4-FFF2-40B4-BE49-F238E27FC236}">
                  <a16:creationId xmlns:a16="http://schemas.microsoft.com/office/drawing/2014/main" id="{82411386-67D8-2AB2-9108-A346CDBABE74}"/>
                </a:ext>
              </a:extLst>
            </p:cNvPr>
            <p:cNvSpPr/>
            <p:nvPr/>
          </p:nvSpPr>
          <p:spPr>
            <a:xfrm>
              <a:off x="4935105" y="4316819"/>
              <a:ext cx="2321790" cy="464328"/>
            </a:xfrm>
            <a:prstGeom prst="roundRect">
              <a:avLst>
                <a:gd name="adj" fmla="val 50000"/>
              </a:avLst>
            </a:prstGeom>
            <a:solidFill>
              <a:schemeClr val="bg1"/>
            </a:solidFill>
            <a:ln>
              <a:noFill/>
            </a:ln>
            <a:effectLst>
              <a:outerShdw blurRad="190176" dist="261103" dir="5400000" sx="99475" sy="99475" algn="ctr" rotWithShape="0">
                <a:schemeClr val="accent2">
                  <a:lumMod val="50000"/>
                  <a:alpha val="12771"/>
                </a:schemeClr>
              </a:outerShdw>
            </a:effectLst>
          </p:spPr>
          <p:style>
            <a:lnRef idx="2">
              <a:schemeClr val="accent1">
                <a:shade val="15000"/>
              </a:schemeClr>
            </a:lnRef>
            <a:fillRef idx="1">
              <a:schemeClr val="accent1"/>
            </a:fillRef>
            <a:effectRef idx="0">
              <a:schemeClr val="accent1"/>
            </a:effectRef>
            <a:fontRef idx="minor">
              <a:schemeClr val="lt1"/>
            </a:fontRef>
          </p:style>
          <p:txBody>
            <a:bodyPr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lumMod val="75000"/>
                    <a:lumOff val="25000"/>
                  </a:prstClr>
                </a:solidFill>
                <a:effectLst/>
                <a:uLnTx/>
                <a:uFillTx/>
                <a:latin typeface="Plus Jakarta Sans" pitchFamily="2" charset="77"/>
                <a:ea typeface="+mn-ea"/>
                <a:cs typeface="Plus Jakarta Sans" pitchFamily="2" charset="77"/>
              </a:endParaRPr>
            </a:p>
          </p:txBody>
        </p:sp>
        <p:sp>
          <p:nvSpPr>
            <p:cNvPr id="34" name="TextBox 33">
              <a:extLst>
                <a:ext uri="{FF2B5EF4-FFF2-40B4-BE49-F238E27FC236}">
                  <a16:creationId xmlns:a16="http://schemas.microsoft.com/office/drawing/2014/main" id="{41658A1F-00F5-7B3C-65F9-2BB3EA0FC06F}"/>
                </a:ext>
              </a:extLst>
            </p:cNvPr>
            <p:cNvSpPr txBox="1"/>
            <p:nvPr/>
          </p:nvSpPr>
          <p:spPr>
            <a:xfrm>
              <a:off x="5068435" y="4408005"/>
              <a:ext cx="2055130" cy="27699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0" normalizeH="0" baseline="0" noProof="0" dirty="0">
                  <a:ln>
                    <a:noFill/>
                  </a:ln>
                  <a:solidFill>
                    <a:srgbClr val="EA0061"/>
                  </a:solidFill>
                  <a:effectLst/>
                  <a:uLnTx/>
                  <a:uFillTx/>
                  <a:latin typeface="Plus Jakarta Sans Medium" pitchFamily="2" charset="77"/>
                  <a:ea typeface="+mn-ea"/>
                  <a:cs typeface="Plus Jakarta Sans Medium" pitchFamily="2" charset="77"/>
                </a:rPr>
                <a:t>www.misterslide.net</a:t>
              </a:r>
            </a:p>
          </p:txBody>
        </p:sp>
      </p:grpSp>
      <p:pic>
        <p:nvPicPr>
          <p:cNvPr id="4" name="Picture 3" descr="A screenshot of a color palette&#10;&#10;AI-generated content may be incorrect.">
            <a:extLst>
              <a:ext uri="{FF2B5EF4-FFF2-40B4-BE49-F238E27FC236}">
                <a16:creationId xmlns:a16="http://schemas.microsoft.com/office/drawing/2014/main" id="{E48A8234-9117-96B9-57F9-79752E6B8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484" y="33394"/>
            <a:ext cx="9144000" cy="6858000"/>
          </a:xfrm>
          <a:prstGeom prst="rect">
            <a:avLst/>
          </a:prstGeom>
        </p:spPr>
      </p:pic>
      <p:sp>
        <p:nvSpPr>
          <p:cNvPr id="12" name="TextBox 11">
            <a:extLst>
              <a:ext uri="{FF2B5EF4-FFF2-40B4-BE49-F238E27FC236}">
                <a16:creationId xmlns:a16="http://schemas.microsoft.com/office/drawing/2014/main" id="{C303542D-50B6-FC56-703A-A721BA1888CC}"/>
              </a:ext>
            </a:extLst>
          </p:cNvPr>
          <p:cNvSpPr txBox="1"/>
          <p:nvPr/>
        </p:nvSpPr>
        <p:spPr>
          <a:xfrm>
            <a:off x="3302001" y="7097393"/>
            <a:ext cx="5588000"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192821"/>
                </a:solidFill>
                <a:effectLst/>
                <a:uLnTx/>
                <a:uFillTx/>
                <a:latin typeface="Poppins SemiBold" pitchFamily="2" charset="77"/>
                <a:ea typeface="+mn-ea"/>
                <a:cs typeface="Poppins SemiBold" pitchFamily="2" charset="77"/>
              </a:rPr>
              <a:t>Virtual Try on Clothes</a:t>
            </a:r>
          </a:p>
        </p:txBody>
      </p:sp>
    </p:spTree>
    <p:extLst>
      <p:ext uri="{BB962C8B-B14F-4D97-AF65-F5344CB8AC3E}">
        <p14:creationId xmlns:p14="http://schemas.microsoft.com/office/powerpoint/2010/main" val="1367955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1" grpId="0" animBg="1"/>
      <p:bldP spid="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57519F-835C-8E2A-3E29-9CC99ECA186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0C24BDB-3A72-74B3-EB85-51686A227775}"/>
              </a:ext>
            </a:extLst>
          </p:cNvPr>
          <p:cNvSpPr/>
          <p:nvPr/>
        </p:nvSpPr>
        <p:spPr>
          <a:xfrm>
            <a:off x="-939981" y="1330221"/>
            <a:ext cx="14822454" cy="37116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M">
            <a:extLst>
              <a:ext uri="{FF2B5EF4-FFF2-40B4-BE49-F238E27FC236}">
                <a16:creationId xmlns:a16="http://schemas.microsoft.com/office/drawing/2014/main" id="{40B0E1E6-2113-14CB-9520-E8A8E33E8580}"/>
              </a:ext>
            </a:extLst>
          </p:cNvPr>
          <p:cNvSpPr/>
          <p:nvPr/>
        </p:nvSpPr>
        <p:spPr>
          <a:xfrm rot="3121662">
            <a:off x="3978101" y="4935476"/>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 name="!!S2">
            <a:extLst>
              <a:ext uri="{FF2B5EF4-FFF2-40B4-BE49-F238E27FC236}">
                <a16:creationId xmlns:a16="http://schemas.microsoft.com/office/drawing/2014/main" id="{25E9664E-C64E-2768-3E6B-386D84D65442}"/>
              </a:ext>
            </a:extLst>
          </p:cNvPr>
          <p:cNvCxnSpPr>
            <a:cxnSpLocks/>
          </p:cNvCxnSpPr>
          <p:nvPr/>
        </p:nvCxnSpPr>
        <p:spPr>
          <a:xfrm flipH="1">
            <a:off x="10445610"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07CE538E-8032-2332-718D-F3C6259C8A6A}"/>
              </a:ext>
            </a:extLst>
          </p:cNvPr>
          <p:cNvCxnSpPr>
            <a:cxnSpLocks/>
          </p:cNvCxnSpPr>
          <p:nvPr/>
        </p:nvCxnSpPr>
        <p:spPr>
          <a:xfrm>
            <a:off x="10032515" y="6345251"/>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6548C6C1-1F71-2A35-EA67-2B73E033E3F4}"/>
              </a:ext>
            </a:extLst>
          </p:cNvPr>
          <p:cNvCxnSpPr>
            <a:cxnSpLocks/>
          </p:cNvCxnSpPr>
          <p:nvPr/>
        </p:nvCxnSpPr>
        <p:spPr>
          <a:xfrm flipH="1">
            <a:off x="-4025752"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D90A51F3-ED08-B978-F921-009885B20EB2}"/>
              </a:ext>
            </a:extLst>
          </p:cNvPr>
          <p:cNvSpPr/>
          <p:nvPr/>
        </p:nvSpPr>
        <p:spPr>
          <a:xfrm>
            <a:off x="402368" y="6012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32042CB9-9655-4271-4A3B-5F3425FCE116}"/>
              </a:ext>
            </a:extLst>
          </p:cNvPr>
          <p:cNvSpPr/>
          <p:nvPr/>
        </p:nvSpPr>
        <p:spPr>
          <a:xfrm>
            <a:off x="9729942" y="6007401"/>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21D59883-7D53-63D5-034B-2284E16B3DA0}"/>
              </a:ext>
            </a:extLst>
          </p:cNvPr>
          <p:cNvSpPr/>
          <p:nvPr/>
        </p:nvSpPr>
        <p:spPr>
          <a:xfrm>
            <a:off x="10191054"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71DA4FED-CF80-5E07-E260-F7EE98E09687}"/>
              </a:ext>
            </a:extLst>
          </p:cNvPr>
          <p:cNvSpPr/>
          <p:nvPr/>
        </p:nvSpPr>
        <p:spPr>
          <a:xfrm>
            <a:off x="257753" y="67384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8EB2F234-592D-AB42-2E7F-FCBE59013FF0}"/>
              </a:ext>
            </a:extLst>
          </p:cNvPr>
          <p:cNvSpPr/>
          <p:nvPr/>
        </p:nvSpPr>
        <p:spPr>
          <a:xfrm rot="10406589">
            <a:off x="4004657" y="-1771236"/>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86722CF1-FCC1-6918-0A7A-7676586EBA06}"/>
              </a:ext>
            </a:extLst>
          </p:cNvPr>
          <p:cNvCxnSpPr>
            <a:cxnSpLocks/>
          </p:cNvCxnSpPr>
          <p:nvPr/>
        </p:nvCxnSpPr>
        <p:spPr>
          <a:xfrm>
            <a:off x="555347" y="-99770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4AAABE33-B9FE-2A81-2701-9D3C84667AD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7" name="TextBox 6">
            <a:extLst>
              <a:ext uri="{FF2B5EF4-FFF2-40B4-BE49-F238E27FC236}">
                <a16:creationId xmlns:a16="http://schemas.microsoft.com/office/drawing/2014/main" id="{AAC412F3-4E10-A886-F634-069C6ECA9A3F}"/>
              </a:ext>
            </a:extLst>
          </p:cNvPr>
          <p:cNvSpPr txBox="1"/>
          <p:nvPr/>
        </p:nvSpPr>
        <p:spPr>
          <a:xfrm>
            <a:off x="1008246" y="481749"/>
            <a:ext cx="10926001" cy="523220"/>
          </a:xfrm>
          <a:prstGeom prst="rect">
            <a:avLst/>
          </a:prstGeom>
          <a:noFill/>
        </p:spPr>
        <p:txBody>
          <a:bodyPr wrap="square" anchor="ctr">
            <a:spAutoFit/>
          </a:bodyPr>
          <a:lstStyle/>
          <a:p>
            <a:pPr lvl="0">
              <a:defRPr/>
            </a:pPr>
            <a:r>
              <a:rPr lang="en-US" sz="2800" b="1" spc="300" dirty="0">
                <a:solidFill>
                  <a:srgbClr val="192821"/>
                </a:solidFill>
                <a:latin typeface="Plus Jakarta Sans" pitchFamily="2" charset="77"/>
                <a:cs typeface="Plus Jakarta Sans" pitchFamily="2" charset="77"/>
              </a:rPr>
              <a:t>Steps of the model</a:t>
            </a:r>
          </a:p>
        </p:txBody>
      </p:sp>
      <p:sp>
        <p:nvSpPr>
          <p:cNvPr id="8" name="Rectangle 7">
            <a:extLst>
              <a:ext uri="{FF2B5EF4-FFF2-40B4-BE49-F238E27FC236}">
                <a16:creationId xmlns:a16="http://schemas.microsoft.com/office/drawing/2014/main" id="{F81BFF9D-4065-7631-9EBE-F8B9064FEF51}"/>
              </a:ext>
            </a:extLst>
          </p:cNvPr>
          <p:cNvSpPr/>
          <p:nvPr/>
        </p:nvSpPr>
        <p:spPr>
          <a:xfrm>
            <a:off x="10122442" y="-239838"/>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A screenshot of a color palette&#10;&#10;AI-generated content may be incorrect.">
            <a:extLst>
              <a:ext uri="{FF2B5EF4-FFF2-40B4-BE49-F238E27FC236}">
                <a16:creationId xmlns:a16="http://schemas.microsoft.com/office/drawing/2014/main" id="{348BA360-DCBD-8899-5FB7-6BE42BFD69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1470" y="-1980880"/>
            <a:ext cx="9144000" cy="6858000"/>
          </a:xfrm>
          <a:prstGeom prst="rect">
            <a:avLst/>
          </a:prstGeom>
        </p:spPr>
      </p:pic>
      <p:sp>
        <p:nvSpPr>
          <p:cNvPr id="16" name="TextBox 15">
            <a:extLst>
              <a:ext uri="{FF2B5EF4-FFF2-40B4-BE49-F238E27FC236}">
                <a16:creationId xmlns:a16="http://schemas.microsoft.com/office/drawing/2014/main" id="{55DD86F0-498B-04CB-56D3-2FC57FB4CAEA}"/>
              </a:ext>
            </a:extLst>
          </p:cNvPr>
          <p:cNvSpPr txBox="1"/>
          <p:nvPr/>
        </p:nvSpPr>
        <p:spPr>
          <a:xfrm>
            <a:off x="474225" y="1726556"/>
            <a:ext cx="2787257" cy="923330"/>
          </a:xfrm>
          <a:prstGeom prst="rect">
            <a:avLst/>
          </a:prstGeom>
          <a:noFill/>
        </p:spPr>
        <p:txBody>
          <a:bodyPr wrap="square">
            <a:spAutoFit/>
          </a:bodyPr>
          <a:lstStyle/>
          <a:p>
            <a:pPr marL="342900" indent="-342900">
              <a:buClr>
                <a:srgbClr val="A3D0AF"/>
              </a:buClr>
              <a:buFont typeface="+mj-lt"/>
              <a:buAutoNum type="arabicPeriod"/>
            </a:pPr>
            <a:r>
              <a:rPr lang="en-US" dirty="0">
                <a:solidFill>
                  <a:schemeClr val="tx1">
                    <a:lumMod val="85000"/>
                    <a:lumOff val="15000"/>
                  </a:schemeClr>
                </a:solidFill>
                <a:latin typeface="Plus Jakarta Sans" pitchFamily="2" charset="0"/>
                <a:cs typeface="Plus Jakarta Sans" pitchFamily="2" charset="0"/>
              </a:rPr>
              <a:t>Extract features from person and garment images using encoders.</a:t>
            </a:r>
          </a:p>
        </p:txBody>
      </p:sp>
      <p:sp>
        <p:nvSpPr>
          <p:cNvPr id="24" name="TextBox 23">
            <a:extLst>
              <a:ext uri="{FF2B5EF4-FFF2-40B4-BE49-F238E27FC236}">
                <a16:creationId xmlns:a16="http://schemas.microsoft.com/office/drawing/2014/main" id="{6E9B9B93-709B-D27B-45EC-ECE21BDE5A43}"/>
              </a:ext>
            </a:extLst>
          </p:cNvPr>
          <p:cNvSpPr txBox="1"/>
          <p:nvPr/>
        </p:nvSpPr>
        <p:spPr>
          <a:xfrm>
            <a:off x="3546886" y="1703230"/>
            <a:ext cx="2787257" cy="923330"/>
          </a:xfrm>
          <a:prstGeom prst="rect">
            <a:avLst/>
          </a:prstGeom>
          <a:noFill/>
        </p:spPr>
        <p:txBody>
          <a:bodyPr wrap="square">
            <a:spAutoFit/>
          </a:bodyPr>
          <a:lstStyle/>
          <a:p>
            <a:pPr marL="342900" indent="-342900">
              <a:buClr>
                <a:srgbClr val="A3D0AF"/>
              </a:buClr>
              <a:buFont typeface="+mj-lt"/>
              <a:buAutoNum type="arabicPeriod" startAt="2"/>
            </a:pPr>
            <a:r>
              <a:rPr lang="en-US" dirty="0">
                <a:solidFill>
                  <a:schemeClr val="tx1">
                    <a:lumMod val="85000"/>
                    <a:lumOff val="15000"/>
                  </a:schemeClr>
                </a:solidFill>
                <a:latin typeface="Plus Jakarta Sans" pitchFamily="2" charset="0"/>
                <a:cs typeface="Plus Jakarta Sans" pitchFamily="2" charset="0"/>
              </a:rPr>
              <a:t>Generate global style vector from the deepest features.</a:t>
            </a:r>
          </a:p>
        </p:txBody>
      </p:sp>
      <p:sp>
        <p:nvSpPr>
          <p:cNvPr id="35" name="TextBox 34">
            <a:extLst>
              <a:ext uri="{FF2B5EF4-FFF2-40B4-BE49-F238E27FC236}">
                <a16:creationId xmlns:a16="http://schemas.microsoft.com/office/drawing/2014/main" id="{25A12F8D-808A-7C92-7EC2-60FEC77353CC}"/>
              </a:ext>
            </a:extLst>
          </p:cNvPr>
          <p:cNvSpPr txBox="1"/>
          <p:nvPr/>
        </p:nvSpPr>
        <p:spPr>
          <a:xfrm>
            <a:off x="426964" y="2811930"/>
            <a:ext cx="3119922" cy="1200329"/>
          </a:xfrm>
          <a:prstGeom prst="rect">
            <a:avLst/>
          </a:prstGeom>
          <a:noFill/>
        </p:spPr>
        <p:txBody>
          <a:bodyPr wrap="square">
            <a:spAutoFit/>
          </a:bodyPr>
          <a:lstStyle/>
          <a:p>
            <a:pPr marL="342900" indent="-342900">
              <a:buClr>
                <a:srgbClr val="A3D0AF"/>
              </a:buClr>
              <a:buFont typeface="+mj-lt"/>
              <a:buAutoNum type="arabicPeriod" startAt="3"/>
            </a:pPr>
            <a:r>
              <a:rPr lang="en-US" dirty="0">
                <a:solidFill>
                  <a:schemeClr val="tx1">
                    <a:lumMod val="85000"/>
                    <a:lumOff val="15000"/>
                  </a:schemeClr>
                </a:solidFill>
                <a:latin typeface="Plus Jakarta Sans" pitchFamily="2" charset="0"/>
                <a:cs typeface="Plus Jakarta Sans" pitchFamily="2" charset="0"/>
              </a:rPr>
              <a:t>Estimate coarse appearance flow using style-modulated warping blocks.</a:t>
            </a:r>
          </a:p>
        </p:txBody>
      </p:sp>
      <p:sp>
        <p:nvSpPr>
          <p:cNvPr id="36" name="TextBox 35">
            <a:extLst>
              <a:ext uri="{FF2B5EF4-FFF2-40B4-BE49-F238E27FC236}">
                <a16:creationId xmlns:a16="http://schemas.microsoft.com/office/drawing/2014/main" id="{BE0D64A7-B4B2-EFFA-DCF0-593465916844}"/>
              </a:ext>
            </a:extLst>
          </p:cNvPr>
          <p:cNvSpPr txBox="1"/>
          <p:nvPr/>
        </p:nvSpPr>
        <p:spPr>
          <a:xfrm>
            <a:off x="3489960" y="2910891"/>
            <a:ext cx="2787257" cy="923330"/>
          </a:xfrm>
          <a:prstGeom prst="rect">
            <a:avLst/>
          </a:prstGeom>
          <a:noFill/>
        </p:spPr>
        <p:txBody>
          <a:bodyPr wrap="square">
            <a:spAutoFit/>
          </a:bodyPr>
          <a:lstStyle/>
          <a:p>
            <a:pPr marL="342900" indent="-342900">
              <a:buClr>
                <a:srgbClr val="A3D0AF"/>
              </a:buClr>
              <a:buFont typeface="+mj-lt"/>
              <a:buAutoNum type="arabicPeriod" startAt="4"/>
            </a:pPr>
            <a:r>
              <a:rPr lang="en-US" dirty="0">
                <a:solidFill>
                  <a:schemeClr val="tx1">
                    <a:lumMod val="85000"/>
                    <a:lumOff val="15000"/>
                  </a:schemeClr>
                </a:solidFill>
                <a:latin typeface="Plus Jakarta Sans" pitchFamily="2" charset="0"/>
                <a:cs typeface="Plus Jakarta Sans" pitchFamily="2" charset="0"/>
              </a:rPr>
              <a:t>Refine the flow locally using person-garment features.</a:t>
            </a:r>
          </a:p>
        </p:txBody>
      </p:sp>
      <p:sp>
        <p:nvSpPr>
          <p:cNvPr id="37" name="TextBox 36">
            <a:extLst>
              <a:ext uri="{FF2B5EF4-FFF2-40B4-BE49-F238E27FC236}">
                <a16:creationId xmlns:a16="http://schemas.microsoft.com/office/drawing/2014/main" id="{06CA3EC7-9502-6741-1121-CEC2E532578D}"/>
              </a:ext>
            </a:extLst>
          </p:cNvPr>
          <p:cNvSpPr txBox="1"/>
          <p:nvPr/>
        </p:nvSpPr>
        <p:spPr>
          <a:xfrm>
            <a:off x="426964" y="4137947"/>
            <a:ext cx="2834518" cy="646331"/>
          </a:xfrm>
          <a:prstGeom prst="rect">
            <a:avLst/>
          </a:prstGeom>
          <a:noFill/>
        </p:spPr>
        <p:txBody>
          <a:bodyPr wrap="square">
            <a:spAutoFit/>
          </a:bodyPr>
          <a:lstStyle/>
          <a:p>
            <a:pPr marL="342900" indent="-342900">
              <a:buClr>
                <a:srgbClr val="A3D0AF"/>
              </a:buClr>
              <a:buFont typeface="+mj-lt"/>
              <a:buAutoNum type="arabicPeriod" startAt="5"/>
            </a:pPr>
            <a:r>
              <a:rPr lang="en-US" dirty="0">
                <a:solidFill>
                  <a:schemeClr val="tx1">
                    <a:lumMod val="85000"/>
                    <a:lumOff val="15000"/>
                  </a:schemeClr>
                </a:solidFill>
                <a:latin typeface="Plus Jakarta Sans" pitchFamily="2" charset="0"/>
                <a:cs typeface="Plus Jakarta Sans" pitchFamily="2" charset="0"/>
              </a:rPr>
              <a:t>Warp the garment using the final flow field.</a:t>
            </a:r>
          </a:p>
        </p:txBody>
      </p:sp>
      <p:sp>
        <p:nvSpPr>
          <p:cNvPr id="38" name="TextBox 37">
            <a:extLst>
              <a:ext uri="{FF2B5EF4-FFF2-40B4-BE49-F238E27FC236}">
                <a16:creationId xmlns:a16="http://schemas.microsoft.com/office/drawing/2014/main" id="{3F060D4E-82C3-3476-C503-84F66F500128}"/>
              </a:ext>
            </a:extLst>
          </p:cNvPr>
          <p:cNvSpPr txBox="1"/>
          <p:nvPr/>
        </p:nvSpPr>
        <p:spPr>
          <a:xfrm>
            <a:off x="3489960" y="4143382"/>
            <a:ext cx="2787257" cy="923330"/>
          </a:xfrm>
          <a:prstGeom prst="rect">
            <a:avLst/>
          </a:prstGeom>
          <a:noFill/>
        </p:spPr>
        <p:txBody>
          <a:bodyPr wrap="square">
            <a:spAutoFit/>
          </a:bodyPr>
          <a:lstStyle/>
          <a:p>
            <a:pPr marL="342900" indent="-342900">
              <a:buClr>
                <a:srgbClr val="A3D0AF"/>
              </a:buClr>
              <a:buFont typeface="+mj-lt"/>
              <a:buAutoNum type="arabicPeriod" startAt="6"/>
            </a:pPr>
            <a:r>
              <a:rPr lang="en-US" dirty="0">
                <a:solidFill>
                  <a:schemeClr val="tx1">
                    <a:lumMod val="85000"/>
                    <a:lumOff val="15000"/>
                  </a:schemeClr>
                </a:solidFill>
                <a:latin typeface="Plus Jakarta Sans" pitchFamily="2" charset="0"/>
                <a:cs typeface="Plus Jakarta Sans" pitchFamily="2" charset="0"/>
              </a:rPr>
              <a:t>Concatenate warped garment with person image.</a:t>
            </a:r>
          </a:p>
        </p:txBody>
      </p:sp>
      <p:sp>
        <p:nvSpPr>
          <p:cNvPr id="39" name="TextBox 38">
            <a:extLst>
              <a:ext uri="{FF2B5EF4-FFF2-40B4-BE49-F238E27FC236}">
                <a16:creationId xmlns:a16="http://schemas.microsoft.com/office/drawing/2014/main" id="{64B15D43-E64B-954C-4B6C-302BB333ED79}"/>
              </a:ext>
            </a:extLst>
          </p:cNvPr>
          <p:cNvSpPr txBox="1"/>
          <p:nvPr/>
        </p:nvSpPr>
        <p:spPr>
          <a:xfrm>
            <a:off x="518852" y="5159391"/>
            <a:ext cx="2834518" cy="923330"/>
          </a:xfrm>
          <a:prstGeom prst="rect">
            <a:avLst/>
          </a:prstGeom>
          <a:noFill/>
        </p:spPr>
        <p:txBody>
          <a:bodyPr wrap="square">
            <a:spAutoFit/>
          </a:bodyPr>
          <a:lstStyle/>
          <a:p>
            <a:pPr marL="342900" indent="-342900">
              <a:buClr>
                <a:srgbClr val="A3D0AF"/>
              </a:buClr>
              <a:buFont typeface="+mj-lt"/>
              <a:buAutoNum type="arabicPeriod" startAt="7"/>
            </a:pPr>
            <a:r>
              <a:rPr lang="en-US" dirty="0">
                <a:solidFill>
                  <a:schemeClr val="tx1">
                    <a:lumMod val="85000"/>
                    <a:lumOff val="15000"/>
                  </a:schemeClr>
                </a:solidFill>
                <a:latin typeface="Plus Jakarta Sans" pitchFamily="2" charset="0"/>
                <a:cs typeface="Plus Jakarta Sans" pitchFamily="2" charset="0"/>
              </a:rPr>
              <a:t>Generate final try-on image using a U-Net generator.</a:t>
            </a:r>
          </a:p>
        </p:txBody>
      </p:sp>
      <p:pic>
        <p:nvPicPr>
          <p:cNvPr id="44" name="Picture 43">
            <a:extLst>
              <a:ext uri="{FF2B5EF4-FFF2-40B4-BE49-F238E27FC236}">
                <a16:creationId xmlns:a16="http://schemas.microsoft.com/office/drawing/2014/main" id="{0345003C-250E-546D-B90D-67F9BBCAE8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2914" y="2034735"/>
            <a:ext cx="5656184" cy="2653190"/>
          </a:xfrm>
          <a:prstGeom prst="rect">
            <a:avLst/>
          </a:prstGeom>
        </p:spPr>
      </p:pic>
      <p:sp>
        <p:nvSpPr>
          <p:cNvPr id="46" name="TextBox 45">
            <a:extLst>
              <a:ext uri="{FF2B5EF4-FFF2-40B4-BE49-F238E27FC236}">
                <a16:creationId xmlns:a16="http://schemas.microsoft.com/office/drawing/2014/main" id="{00202800-712A-A3ED-1F01-F8B6416303E1}"/>
              </a:ext>
            </a:extLst>
          </p:cNvPr>
          <p:cNvSpPr txBox="1"/>
          <p:nvPr/>
        </p:nvSpPr>
        <p:spPr>
          <a:xfrm>
            <a:off x="-10244368" y="1757087"/>
            <a:ext cx="7210924" cy="505075"/>
          </a:xfrm>
          <a:prstGeom prst="rect">
            <a:avLst/>
          </a:prstGeom>
          <a:noFill/>
        </p:spPr>
        <p:txBody>
          <a:bodyPr wrap="square" anchor="ctr">
            <a:spAutoFit/>
          </a:bodyPr>
          <a:lstStyle/>
          <a:p>
            <a:pPr lvl="0">
              <a:lnSpc>
                <a:spcPct val="70000"/>
              </a:lnSpc>
              <a:defRPr/>
            </a:pPr>
            <a:r>
              <a:rPr lang="en-US" sz="3600" b="1" spc="300" dirty="0">
                <a:solidFill>
                  <a:srgbClr val="A3D0AF"/>
                </a:solidFill>
                <a:latin typeface="Plus Jakarta Sans" pitchFamily="2" charset="77"/>
                <a:cs typeface="Plus Jakarta Sans" pitchFamily="2" charset="77"/>
              </a:rPr>
              <a:t>The use of parser free model</a:t>
            </a:r>
          </a:p>
        </p:txBody>
      </p:sp>
      <p:sp>
        <p:nvSpPr>
          <p:cNvPr id="59" name="TextBox 58">
            <a:extLst>
              <a:ext uri="{FF2B5EF4-FFF2-40B4-BE49-F238E27FC236}">
                <a16:creationId xmlns:a16="http://schemas.microsoft.com/office/drawing/2014/main" id="{46757C6C-7F38-DD1B-5777-D6BB6D852887}"/>
              </a:ext>
            </a:extLst>
          </p:cNvPr>
          <p:cNvSpPr txBox="1"/>
          <p:nvPr/>
        </p:nvSpPr>
        <p:spPr>
          <a:xfrm>
            <a:off x="-10462519" y="2658375"/>
            <a:ext cx="9626325" cy="2677656"/>
          </a:xfrm>
          <a:prstGeom prst="rect">
            <a:avLst/>
          </a:prstGeom>
          <a:noFill/>
        </p:spPr>
        <p:txBody>
          <a:bodyPr wrap="square">
            <a:spAutoFit/>
          </a:bodyPr>
          <a:lstStyle/>
          <a:p>
            <a:pPr marL="342900" indent="-342900">
              <a:buClr>
                <a:srgbClr val="A3D0AF"/>
              </a:buClr>
              <a:buSzPct val="111000"/>
              <a:buFont typeface="Arial" panose="020B0604020202020204" pitchFamily="34" charset="0"/>
              <a:buChar char="•"/>
            </a:pPr>
            <a:r>
              <a:rPr lang="en-US" sz="2100" dirty="0">
                <a:latin typeface="Plus Jakarta Sans"/>
              </a:rPr>
              <a:t>Our model uses a teacher-student training strategy, where the teacher leverages parsing maps and pose annotations to guide learning. The student, however, learns to perform the same task without any semantic inputs. During inference, only the student is used, making the model completely parser-free. This provides a major advantage  by reducing complexity, speeding up inference, and avoiding dependency on external human parsers.</a:t>
            </a:r>
          </a:p>
          <a:p>
            <a:pPr marL="342900" indent="-342900">
              <a:buClr>
                <a:srgbClr val="A3D0AF"/>
              </a:buClr>
              <a:buSzPct val="111000"/>
              <a:buFont typeface="Arial" panose="020B0604020202020204" pitchFamily="34" charset="0"/>
              <a:buChar char="•"/>
            </a:pPr>
            <a:endParaRPr lang="en-US" sz="2100" dirty="0">
              <a:latin typeface="Plus Jakarta Sans"/>
            </a:endParaRPr>
          </a:p>
          <a:p>
            <a:pPr marL="342900" indent="-342900">
              <a:buClr>
                <a:srgbClr val="A3D0AF"/>
              </a:buClr>
              <a:buSzPct val="111000"/>
              <a:buFont typeface="Arial" panose="020B0604020202020204" pitchFamily="34" charset="0"/>
              <a:buChar char="•"/>
            </a:pPr>
            <a:endParaRPr lang="en-US" sz="2100" dirty="0">
              <a:latin typeface="Plus Jakarta Sans"/>
            </a:endParaRPr>
          </a:p>
        </p:txBody>
      </p:sp>
      <p:sp>
        <p:nvSpPr>
          <p:cNvPr id="65" name="TextBox 64">
            <a:extLst>
              <a:ext uri="{FF2B5EF4-FFF2-40B4-BE49-F238E27FC236}">
                <a16:creationId xmlns:a16="http://schemas.microsoft.com/office/drawing/2014/main" id="{2C36799E-A632-4D8C-4280-16507BBB82E9}"/>
              </a:ext>
            </a:extLst>
          </p:cNvPr>
          <p:cNvSpPr txBox="1"/>
          <p:nvPr/>
        </p:nvSpPr>
        <p:spPr>
          <a:xfrm>
            <a:off x="-7386320" y="885334"/>
            <a:ext cx="7377882" cy="642612"/>
          </a:xfrm>
          <a:prstGeom prst="rect">
            <a:avLst/>
          </a:prstGeom>
          <a:noFill/>
        </p:spPr>
        <p:txBody>
          <a:bodyPr wrap="square" anchor="ctr">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Loss functions</a:t>
            </a:r>
          </a:p>
        </p:txBody>
      </p:sp>
      <p:sp>
        <p:nvSpPr>
          <p:cNvPr id="67" name="TextBox 66">
            <a:extLst>
              <a:ext uri="{FF2B5EF4-FFF2-40B4-BE49-F238E27FC236}">
                <a16:creationId xmlns:a16="http://schemas.microsoft.com/office/drawing/2014/main" id="{34349B45-A957-49AE-F211-55DACF4542E4}"/>
              </a:ext>
            </a:extLst>
          </p:cNvPr>
          <p:cNvSpPr txBox="1"/>
          <p:nvPr/>
        </p:nvSpPr>
        <p:spPr>
          <a:xfrm>
            <a:off x="132080" y="-3331066"/>
            <a:ext cx="7377882" cy="642612"/>
          </a:xfrm>
          <a:prstGeom prst="rect">
            <a:avLst/>
          </a:prstGeom>
          <a:noFill/>
        </p:spPr>
        <p:txBody>
          <a:bodyPr wrap="square" anchor="ctr">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Loss functions</a:t>
            </a:r>
          </a:p>
        </p:txBody>
      </p:sp>
    </p:spTree>
    <p:extLst>
      <p:ext uri="{BB962C8B-B14F-4D97-AF65-F5344CB8AC3E}">
        <p14:creationId xmlns:p14="http://schemas.microsoft.com/office/powerpoint/2010/main" val="2180773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4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40000">
                                          <p:cBhvr additive="base">
                                            <p:cTn id="7" dur="1250" fill="hold"/>
                                            <p:tgtEl>
                                              <p:spTgt spid="16"/>
                                            </p:tgtEl>
                                            <p:attrNameLst>
                                              <p:attrName>ppt_x</p:attrName>
                                            </p:attrNameLst>
                                          </p:cBhvr>
                                          <p:tavLst>
                                            <p:tav tm="0">
                                              <p:val>
                                                <p:strVal val="#ppt_x"/>
                                              </p:val>
                                            </p:tav>
                                            <p:tav tm="100000">
                                              <p:val>
                                                <p:strVal val="#ppt_x"/>
                                              </p:val>
                                            </p:tav>
                                          </p:tavLst>
                                        </p:anim>
                                        <p:anim calcmode="lin" valueType="num" p14:bounceEnd="40000">
                                          <p:cBhvr additive="base">
                                            <p:cTn id="8" dur="125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40000">
                                      <p:stCondLst>
                                        <p:cond delay="250"/>
                                      </p:stCondLst>
                                      <p:childTnLst>
                                        <p:set>
                                          <p:cBhvr>
                                            <p:cTn id="10" dur="1" fill="hold">
                                              <p:stCondLst>
                                                <p:cond delay="0"/>
                                              </p:stCondLst>
                                            </p:cTn>
                                            <p:tgtEl>
                                              <p:spTgt spid="24"/>
                                            </p:tgtEl>
                                            <p:attrNameLst>
                                              <p:attrName>style.visibility</p:attrName>
                                            </p:attrNameLst>
                                          </p:cBhvr>
                                          <p:to>
                                            <p:strVal val="visible"/>
                                          </p:to>
                                        </p:set>
                                        <p:anim calcmode="lin" valueType="num" p14:bounceEnd="40000">
                                          <p:cBhvr additive="base">
                                            <p:cTn id="11" dur="1250" fill="hold"/>
                                            <p:tgtEl>
                                              <p:spTgt spid="24"/>
                                            </p:tgtEl>
                                            <p:attrNameLst>
                                              <p:attrName>ppt_x</p:attrName>
                                            </p:attrNameLst>
                                          </p:cBhvr>
                                          <p:tavLst>
                                            <p:tav tm="0">
                                              <p:val>
                                                <p:strVal val="#ppt_x"/>
                                              </p:val>
                                            </p:tav>
                                            <p:tav tm="100000">
                                              <p:val>
                                                <p:strVal val="#ppt_x"/>
                                              </p:val>
                                            </p:tav>
                                          </p:tavLst>
                                        </p:anim>
                                        <p:anim calcmode="lin" valueType="num" p14:bounceEnd="40000">
                                          <p:cBhvr additive="base">
                                            <p:cTn id="12" dur="125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40000">
                                      <p:stCondLst>
                                        <p:cond delay="500"/>
                                      </p:stCondLst>
                                      <p:childTnLst>
                                        <p:set>
                                          <p:cBhvr>
                                            <p:cTn id="14" dur="1" fill="hold">
                                              <p:stCondLst>
                                                <p:cond delay="0"/>
                                              </p:stCondLst>
                                            </p:cTn>
                                            <p:tgtEl>
                                              <p:spTgt spid="35"/>
                                            </p:tgtEl>
                                            <p:attrNameLst>
                                              <p:attrName>style.visibility</p:attrName>
                                            </p:attrNameLst>
                                          </p:cBhvr>
                                          <p:to>
                                            <p:strVal val="visible"/>
                                          </p:to>
                                        </p:set>
                                        <p:anim calcmode="lin" valueType="num" p14:bounceEnd="40000">
                                          <p:cBhvr additive="base">
                                            <p:cTn id="15" dur="1250" fill="hold"/>
                                            <p:tgtEl>
                                              <p:spTgt spid="35"/>
                                            </p:tgtEl>
                                            <p:attrNameLst>
                                              <p:attrName>ppt_x</p:attrName>
                                            </p:attrNameLst>
                                          </p:cBhvr>
                                          <p:tavLst>
                                            <p:tav tm="0">
                                              <p:val>
                                                <p:strVal val="#ppt_x"/>
                                              </p:val>
                                            </p:tav>
                                            <p:tav tm="100000">
                                              <p:val>
                                                <p:strVal val="#ppt_x"/>
                                              </p:val>
                                            </p:tav>
                                          </p:tavLst>
                                        </p:anim>
                                        <p:anim calcmode="lin" valueType="num" p14:bounceEnd="40000">
                                          <p:cBhvr additive="base">
                                            <p:cTn id="16" dur="12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40000">
                                      <p:stCondLst>
                                        <p:cond delay="750"/>
                                      </p:stCondLst>
                                      <p:childTnLst>
                                        <p:set>
                                          <p:cBhvr>
                                            <p:cTn id="18" dur="1" fill="hold">
                                              <p:stCondLst>
                                                <p:cond delay="0"/>
                                              </p:stCondLst>
                                            </p:cTn>
                                            <p:tgtEl>
                                              <p:spTgt spid="36"/>
                                            </p:tgtEl>
                                            <p:attrNameLst>
                                              <p:attrName>style.visibility</p:attrName>
                                            </p:attrNameLst>
                                          </p:cBhvr>
                                          <p:to>
                                            <p:strVal val="visible"/>
                                          </p:to>
                                        </p:set>
                                        <p:anim calcmode="lin" valueType="num" p14:bounceEnd="40000">
                                          <p:cBhvr additive="base">
                                            <p:cTn id="19" dur="1250" fill="hold"/>
                                            <p:tgtEl>
                                              <p:spTgt spid="36"/>
                                            </p:tgtEl>
                                            <p:attrNameLst>
                                              <p:attrName>ppt_x</p:attrName>
                                            </p:attrNameLst>
                                          </p:cBhvr>
                                          <p:tavLst>
                                            <p:tav tm="0">
                                              <p:val>
                                                <p:strVal val="#ppt_x"/>
                                              </p:val>
                                            </p:tav>
                                            <p:tav tm="100000">
                                              <p:val>
                                                <p:strVal val="#ppt_x"/>
                                              </p:val>
                                            </p:tav>
                                          </p:tavLst>
                                        </p:anim>
                                        <p:anim calcmode="lin" valueType="num" p14:bounceEnd="40000">
                                          <p:cBhvr additive="base">
                                            <p:cTn id="20" dur="125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40000">
                                      <p:stCondLst>
                                        <p:cond delay="1000"/>
                                      </p:stCondLst>
                                      <p:childTnLst>
                                        <p:set>
                                          <p:cBhvr>
                                            <p:cTn id="22" dur="1" fill="hold">
                                              <p:stCondLst>
                                                <p:cond delay="0"/>
                                              </p:stCondLst>
                                            </p:cTn>
                                            <p:tgtEl>
                                              <p:spTgt spid="37"/>
                                            </p:tgtEl>
                                            <p:attrNameLst>
                                              <p:attrName>style.visibility</p:attrName>
                                            </p:attrNameLst>
                                          </p:cBhvr>
                                          <p:to>
                                            <p:strVal val="visible"/>
                                          </p:to>
                                        </p:set>
                                        <p:anim calcmode="lin" valueType="num" p14:bounceEnd="40000">
                                          <p:cBhvr additive="base">
                                            <p:cTn id="23" dur="1250" fill="hold"/>
                                            <p:tgtEl>
                                              <p:spTgt spid="37"/>
                                            </p:tgtEl>
                                            <p:attrNameLst>
                                              <p:attrName>ppt_x</p:attrName>
                                            </p:attrNameLst>
                                          </p:cBhvr>
                                          <p:tavLst>
                                            <p:tav tm="0">
                                              <p:val>
                                                <p:strVal val="#ppt_x"/>
                                              </p:val>
                                            </p:tav>
                                            <p:tav tm="100000">
                                              <p:val>
                                                <p:strVal val="#ppt_x"/>
                                              </p:val>
                                            </p:tav>
                                          </p:tavLst>
                                        </p:anim>
                                        <p:anim calcmode="lin" valueType="num" p14:bounceEnd="40000">
                                          <p:cBhvr additive="base">
                                            <p:cTn id="24" dur="1250" fill="hold"/>
                                            <p:tgtEl>
                                              <p:spTgt spid="3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40000">
                                      <p:stCondLst>
                                        <p:cond delay="1250"/>
                                      </p:stCondLst>
                                      <p:childTnLst>
                                        <p:set>
                                          <p:cBhvr>
                                            <p:cTn id="26" dur="1" fill="hold">
                                              <p:stCondLst>
                                                <p:cond delay="0"/>
                                              </p:stCondLst>
                                            </p:cTn>
                                            <p:tgtEl>
                                              <p:spTgt spid="38"/>
                                            </p:tgtEl>
                                            <p:attrNameLst>
                                              <p:attrName>style.visibility</p:attrName>
                                            </p:attrNameLst>
                                          </p:cBhvr>
                                          <p:to>
                                            <p:strVal val="visible"/>
                                          </p:to>
                                        </p:set>
                                        <p:anim calcmode="lin" valueType="num" p14:bounceEnd="40000">
                                          <p:cBhvr additive="base">
                                            <p:cTn id="27" dur="1250" fill="hold"/>
                                            <p:tgtEl>
                                              <p:spTgt spid="38"/>
                                            </p:tgtEl>
                                            <p:attrNameLst>
                                              <p:attrName>ppt_x</p:attrName>
                                            </p:attrNameLst>
                                          </p:cBhvr>
                                          <p:tavLst>
                                            <p:tav tm="0">
                                              <p:val>
                                                <p:strVal val="#ppt_x"/>
                                              </p:val>
                                            </p:tav>
                                            <p:tav tm="100000">
                                              <p:val>
                                                <p:strVal val="#ppt_x"/>
                                              </p:val>
                                            </p:tav>
                                          </p:tavLst>
                                        </p:anim>
                                        <p:anim calcmode="lin" valueType="num" p14:bounceEnd="40000">
                                          <p:cBhvr additive="base">
                                            <p:cTn id="28" dur="1250" fill="hold"/>
                                            <p:tgtEl>
                                              <p:spTgt spid="3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40000">
                                      <p:stCondLst>
                                        <p:cond delay="1500"/>
                                      </p:stCondLst>
                                      <p:childTnLst>
                                        <p:set>
                                          <p:cBhvr>
                                            <p:cTn id="30" dur="1" fill="hold">
                                              <p:stCondLst>
                                                <p:cond delay="0"/>
                                              </p:stCondLst>
                                            </p:cTn>
                                            <p:tgtEl>
                                              <p:spTgt spid="39"/>
                                            </p:tgtEl>
                                            <p:attrNameLst>
                                              <p:attrName>style.visibility</p:attrName>
                                            </p:attrNameLst>
                                          </p:cBhvr>
                                          <p:to>
                                            <p:strVal val="visible"/>
                                          </p:to>
                                        </p:set>
                                        <p:anim calcmode="lin" valueType="num" p14:bounceEnd="40000">
                                          <p:cBhvr additive="base">
                                            <p:cTn id="31" dur="1250" fill="hold"/>
                                            <p:tgtEl>
                                              <p:spTgt spid="39"/>
                                            </p:tgtEl>
                                            <p:attrNameLst>
                                              <p:attrName>ppt_x</p:attrName>
                                            </p:attrNameLst>
                                          </p:cBhvr>
                                          <p:tavLst>
                                            <p:tav tm="0">
                                              <p:val>
                                                <p:strVal val="#ppt_x"/>
                                              </p:val>
                                            </p:tav>
                                            <p:tav tm="100000">
                                              <p:val>
                                                <p:strVal val="#ppt_x"/>
                                              </p:val>
                                            </p:tav>
                                          </p:tavLst>
                                        </p:anim>
                                        <p:anim calcmode="lin" valueType="num" p14:bounceEnd="40000">
                                          <p:cBhvr additive="base">
                                            <p:cTn id="32" dur="125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35" grpId="0"/>
          <p:bldP spid="36" grpId="0"/>
          <p:bldP spid="37" grpId="0"/>
          <p:bldP spid="38" grpId="0"/>
          <p:bldP spid="3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ppt_x"/>
                                              </p:val>
                                            </p:tav>
                                            <p:tav tm="100000">
                                              <p:val>
                                                <p:strVal val="#ppt_x"/>
                                              </p:val>
                                            </p:tav>
                                          </p:tavLst>
                                        </p:anim>
                                        <p:anim calcmode="lin" valueType="num">
                                          <p:cBhvr additive="base">
                                            <p:cTn id="8" dur="125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250" fill="hold"/>
                                            <p:tgtEl>
                                              <p:spTgt spid="24"/>
                                            </p:tgtEl>
                                            <p:attrNameLst>
                                              <p:attrName>ppt_x</p:attrName>
                                            </p:attrNameLst>
                                          </p:cBhvr>
                                          <p:tavLst>
                                            <p:tav tm="0">
                                              <p:val>
                                                <p:strVal val="#ppt_x"/>
                                              </p:val>
                                            </p:tav>
                                            <p:tav tm="100000">
                                              <p:val>
                                                <p:strVal val="#ppt_x"/>
                                              </p:val>
                                            </p:tav>
                                          </p:tavLst>
                                        </p:anim>
                                        <p:anim calcmode="lin" valueType="num">
                                          <p:cBhvr additive="base">
                                            <p:cTn id="12" dur="125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1250" fill="hold"/>
                                            <p:tgtEl>
                                              <p:spTgt spid="35"/>
                                            </p:tgtEl>
                                            <p:attrNameLst>
                                              <p:attrName>ppt_x</p:attrName>
                                            </p:attrNameLst>
                                          </p:cBhvr>
                                          <p:tavLst>
                                            <p:tav tm="0">
                                              <p:val>
                                                <p:strVal val="#ppt_x"/>
                                              </p:val>
                                            </p:tav>
                                            <p:tav tm="100000">
                                              <p:val>
                                                <p:strVal val="#ppt_x"/>
                                              </p:val>
                                            </p:tav>
                                          </p:tavLst>
                                        </p:anim>
                                        <p:anim calcmode="lin" valueType="num">
                                          <p:cBhvr additive="base">
                                            <p:cTn id="16" dur="12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1250" fill="hold"/>
                                            <p:tgtEl>
                                              <p:spTgt spid="36"/>
                                            </p:tgtEl>
                                            <p:attrNameLst>
                                              <p:attrName>ppt_x</p:attrName>
                                            </p:attrNameLst>
                                          </p:cBhvr>
                                          <p:tavLst>
                                            <p:tav tm="0">
                                              <p:val>
                                                <p:strVal val="#ppt_x"/>
                                              </p:val>
                                            </p:tav>
                                            <p:tav tm="100000">
                                              <p:val>
                                                <p:strVal val="#ppt_x"/>
                                              </p:val>
                                            </p:tav>
                                          </p:tavLst>
                                        </p:anim>
                                        <p:anim calcmode="lin" valueType="num">
                                          <p:cBhvr additive="base">
                                            <p:cTn id="20" dur="125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1250" fill="hold"/>
                                            <p:tgtEl>
                                              <p:spTgt spid="37"/>
                                            </p:tgtEl>
                                            <p:attrNameLst>
                                              <p:attrName>ppt_x</p:attrName>
                                            </p:attrNameLst>
                                          </p:cBhvr>
                                          <p:tavLst>
                                            <p:tav tm="0">
                                              <p:val>
                                                <p:strVal val="#ppt_x"/>
                                              </p:val>
                                            </p:tav>
                                            <p:tav tm="100000">
                                              <p:val>
                                                <p:strVal val="#ppt_x"/>
                                              </p:val>
                                            </p:tav>
                                          </p:tavLst>
                                        </p:anim>
                                        <p:anim calcmode="lin" valueType="num">
                                          <p:cBhvr additive="base">
                                            <p:cTn id="24" dur="1250" fill="hold"/>
                                            <p:tgtEl>
                                              <p:spTgt spid="3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25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1250" fill="hold"/>
                                            <p:tgtEl>
                                              <p:spTgt spid="38"/>
                                            </p:tgtEl>
                                            <p:attrNameLst>
                                              <p:attrName>ppt_x</p:attrName>
                                            </p:attrNameLst>
                                          </p:cBhvr>
                                          <p:tavLst>
                                            <p:tav tm="0">
                                              <p:val>
                                                <p:strVal val="#ppt_x"/>
                                              </p:val>
                                            </p:tav>
                                            <p:tav tm="100000">
                                              <p:val>
                                                <p:strVal val="#ppt_x"/>
                                              </p:val>
                                            </p:tav>
                                          </p:tavLst>
                                        </p:anim>
                                        <p:anim calcmode="lin" valueType="num">
                                          <p:cBhvr additive="base">
                                            <p:cTn id="28" dur="1250" fill="hold"/>
                                            <p:tgtEl>
                                              <p:spTgt spid="3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50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1250" fill="hold"/>
                                            <p:tgtEl>
                                              <p:spTgt spid="39"/>
                                            </p:tgtEl>
                                            <p:attrNameLst>
                                              <p:attrName>ppt_x</p:attrName>
                                            </p:attrNameLst>
                                          </p:cBhvr>
                                          <p:tavLst>
                                            <p:tav tm="0">
                                              <p:val>
                                                <p:strVal val="#ppt_x"/>
                                              </p:val>
                                            </p:tav>
                                            <p:tav tm="100000">
                                              <p:val>
                                                <p:strVal val="#ppt_x"/>
                                              </p:val>
                                            </p:tav>
                                          </p:tavLst>
                                        </p:anim>
                                        <p:anim calcmode="lin" valueType="num">
                                          <p:cBhvr additive="base">
                                            <p:cTn id="32" dur="125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p:bldP spid="35" grpId="0"/>
          <p:bldP spid="36" grpId="0"/>
          <p:bldP spid="37" grpId="0"/>
          <p:bldP spid="38" grpId="0"/>
          <p:bldP spid="39"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2C4818-B765-4FE5-8D89-43F1D7D97B98}"/>
            </a:ext>
          </a:extLst>
        </p:cNvPr>
        <p:cNvGrpSpPr/>
        <p:nvPr/>
      </p:nvGrpSpPr>
      <p:grpSpPr>
        <a:xfrm>
          <a:off x="0" y="0"/>
          <a:ext cx="0" cy="0"/>
          <a:chOff x="0" y="0"/>
          <a:chExt cx="0" cy="0"/>
        </a:xfrm>
      </p:grpSpPr>
      <p:grpSp>
        <p:nvGrpSpPr>
          <p:cNvPr id="52" name="Group 51">
            <a:extLst>
              <a:ext uri="{FF2B5EF4-FFF2-40B4-BE49-F238E27FC236}">
                <a16:creationId xmlns:a16="http://schemas.microsoft.com/office/drawing/2014/main" id="{A76AEAC6-483F-FE97-A15E-CB61D88AC103}"/>
              </a:ext>
            </a:extLst>
          </p:cNvPr>
          <p:cNvGrpSpPr/>
          <p:nvPr/>
        </p:nvGrpSpPr>
        <p:grpSpPr>
          <a:xfrm>
            <a:off x="-9272159" y="1206640"/>
            <a:ext cx="7663260" cy="4667934"/>
            <a:chOff x="1" y="1207748"/>
            <a:chExt cx="7663260" cy="4667934"/>
          </a:xfrm>
        </p:grpSpPr>
        <p:sp>
          <p:nvSpPr>
            <p:cNvPr id="53" name="Rectangle 52">
              <a:extLst>
                <a:ext uri="{FF2B5EF4-FFF2-40B4-BE49-F238E27FC236}">
                  <a16:creationId xmlns:a16="http://schemas.microsoft.com/office/drawing/2014/main" id="{3FD80CEC-59DF-EA74-F4E5-06A008776B7D}"/>
                </a:ext>
              </a:extLst>
            </p:cNvPr>
            <p:cNvSpPr/>
            <p:nvPr/>
          </p:nvSpPr>
          <p:spPr>
            <a:xfrm>
              <a:off x="1" y="1207748"/>
              <a:ext cx="7663260" cy="46679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97DB741C-CFDF-2CF1-994B-870073A5EDBD}"/>
                </a:ext>
              </a:extLst>
            </p:cNvPr>
            <p:cNvSpPr txBox="1"/>
            <p:nvPr/>
          </p:nvSpPr>
          <p:spPr>
            <a:xfrm>
              <a:off x="425367" y="1703548"/>
              <a:ext cx="6668089" cy="584775"/>
            </a:xfrm>
            <a:prstGeom prst="rect">
              <a:avLst/>
            </a:prstGeom>
            <a:noFill/>
          </p:spPr>
          <p:txBody>
            <a:bodyPr wrap="square" anchor="ctr">
              <a:spAutoFit/>
            </a:bodyPr>
            <a:lstStyle/>
            <a:p>
              <a:pPr lvl="0">
                <a:defRPr/>
              </a:pPr>
              <a:r>
                <a:rPr lang="en-US" sz="3200" b="1" spc="300" dirty="0">
                  <a:solidFill>
                    <a:srgbClr val="192821"/>
                  </a:solidFill>
                  <a:latin typeface="Plus Jakarta Sans" pitchFamily="2" charset="77"/>
                  <a:cs typeface="Plus Jakarta Sans" pitchFamily="2" charset="77"/>
                </a:rPr>
                <a:t>Limitations</a:t>
              </a:r>
            </a:p>
          </p:txBody>
        </p:sp>
        <p:sp>
          <p:nvSpPr>
            <p:cNvPr id="55" name="TextBox 54">
              <a:extLst>
                <a:ext uri="{FF2B5EF4-FFF2-40B4-BE49-F238E27FC236}">
                  <a16:creationId xmlns:a16="http://schemas.microsoft.com/office/drawing/2014/main" id="{7B219A90-655D-1FED-371A-66EEBB3E8226}"/>
                </a:ext>
              </a:extLst>
            </p:cNvPr>
            <p:cNvSpPr txBox="1"/>
            <p:nvPr/>
          </p:nvSpPr>
          <p:spPr>
            <a:xfrm>
              <a:off x="425367" y="2313153"/>
              <a:ext cx="5417922" cy="2542363"/>
            </a:xfrm>
            <a:prstGeom prst="rect">
              <a:avLst/>
            </a:prstGeom>
            <a:noFill/>
          </p:spPr>
          <p:txBody>
            <a:bodyPr wrap="square">
              <a:spAutoFit/>
            </a:bodyPr>
            <a:lstStyle/>
            <a:p>
              <a:pPr>
                <a:lnSpc>
                  <a:spcPct val="150000"/>
                </a:lnSpc>
                <a:buClr>
                  <a:srgbClr val="A3D0AF"/>
                </a:buClr>
              </a:pPr>
              <a:r>
                <a:rPr lang="en-US" dirty="0">
                  <a:solidFill>
                    <a:schemeClr val="tx1">
                      <a:lumMod val="85000"/>
                      <a:lumOff val="15000"/>
                    </a:schemeClr>
                  </a:solidFill>
                  <a:latin typeface="Plus Jakarta Sans" pitchFamily="2" charset="0"/>
                  <a:cs typeface="Plus Jakarta Sans" pitchFamily="2" charset="0"/>
                </a:rPr>
                <a:t>While our model achieves strong performance, it comes with increased complexity. The architecture includes multiple encoders, warping blocks, refinement stages, and a generator, which leads to higher memory usage and longer training time. This complexity may limit deployment or use  without further optimization.</a:t>
              </a:r>
            </a:p>
          </p:txBody>
        </p:sp>
      </p:grpSp>
      <p:pic>
        <p:nvPicPr>
          <p:cNvPr id="51" name="Picture 50" descr="A person standing in front of a display&#10;&#10;AI-generated content may be incorrect.">
            <a:extLst>
              <a:ext uri="{FF2B5EF4-FFF2-40B4-BE49-F238E27FC236}">
                <a16:creationId xmlns:a16="http://schemas.microsoft.com/office/drawing/2014/main" id="{3172442A-209F-9574-6BDE-402AD0635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317" y="-7242966"/>
            <a:ext cx="3774440" cy="6919807"/>
          </a:xfrm>
          <a:prstGeom prst="rect">
            <a:avLst/>
          </a:prstGeom>
        </p:spPr>
      </p:pic>
      <p:sp>
        <p:nvSpPr>
          <p:cNvPr id="20" name="!!MM">
            <a:extLst>
              <a:ext uri="{FF2B5EF4-FFF2-40B4-BE49-F238E27FC236}">
                <a16:creationId xmlns:a16="http://schemas.microsoft.com/office/drawing/2014/main" id="{662B5CE3-00F9-4E4B-CDEF-DDF1F262A343}"/>
              </a:ext>
            </a:extLst>
          </p:cNvPr>
          <p:cNvSpPr/>
          <p:nvPr/>
        </p:nvSpPr>
        <p:spPr>
          <a:xfrm rot="10800000">
            <a:off x="3733143" y="6544497"/>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 name="!!S2">
            <a:extLst>
              <a:ext uri="{FF2B5EF4-FFF2-40B4-BE49-F238E27FC236}">
                <a16:creationId xmlns:a16="http://schemas.microsoft.com/office/drawing/2014/main" id="{9B95160C-B7ED-1684-7F7D-B929CE9B4481}"/>
              </a:ext>
            </a:extLst>
          </p:cNvPr>
          <p:cNvCxnSpPr>
            <a:cxnSpLocks/>
          </p:cNvCxnSpPr>
          <p:nvPr/>
        </p:nvCxnSpPr>
        <p:spPr>
          <a:xfrm flipH="1">
            <a:off x="9444311" y="192762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C5248820-F84B-4738-49BF-8FDB64BF895B}"/>
              </a:ext>
            </a:extLst>
          </p:cNvPr>
          <p:cNvCxnSpPr>
            <a:cxnSpLocks/>
          </p:cNvCxnSpPr>
          <p:nvPr/>
        </p:nvCxnSpPr>
        <p:spPr>
          <a:xfrm>
            <a:off x="9444311" y="529743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DF88B9C6-0BB2-2863-865B-D58E690BD462}"/>
              </a:ext>
            </a:extLst>
          </p:cNvPr>
          <p:cNvCxnSpPr>
            <a:cxnSpLocks/>
          </p:cNvCxnSpPr>
          <p:nvPr/>
        </p:nvCxnSpPr>
        <p:spPr>
          <a:xfrm flipH="1">
            <a:off x="-1124239" y="542990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7BD4BE65-02D8-F8BA-ED45-8AD6C156E400}"/>
              </a:ext>
            </a:extLst>
          </p:cNvPr>
          <p:cNvSpPr/>
          <p:nvPr/>
        </p:nvSpPr>
        <p:spPr>
          <a:xfrm>
            <a:off x="3303881" y="5148222"/>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8D37AE4D-C0F8-272E-2DC3-FED31616D21E}"/>
              </a:ext>
            </a:extLst>
          </p:cNvPr>
          <p:cNvSpPr/>
          <p:nvPr/>
        </p:nvSpPr>
        <p:spPr>
          <a:xfrm>
            <a:off x="9141738" y="4959589"/>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C9810F06-9567-5C3A-458B-596A6D13F4B6}"/>
              </a:ext>
            </a:extLst>
          </p:cNvPr>
          <p:cNvSpPr/>
          <p:nvPr/>
        </p:nvSpPr>
        <p:spPr>
          <a:xfrm>
            <a:off x="9189755" y="162181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13B00069-BA7E-BCEE-651F-01BAC662EF5D}"/>
              </a:ext>
            </a:extLst>
          </p:cNvPr>
          <p:cNvSpPr/>
          <p:nvPr/>
        </p:nvSpPr>
        <p:spPr>
          <a:xfrm>
            <a:off x="794084" y="113050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E1960C83-3059-330A-3E71-D3D4A732F162}"/>
              </a:ext>
            </a:extLst>
          </p:cNvPr>
          <p:cNvSpPr/>
          <p:nvPr/>
        </p:nvSpPr>
        <p:spPr>
          <a:xfrm>
            <a:off x="4050351" y="1569102"/>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0685D5D0-9F55-5874-97D6-5A02E3DC8973}"/>
              </a:ext>
            </a:extLst>
          </p:cNvPr>
          <p:cNvCxnSpPr>
            <a:cxnSpLocks/>
          </p:cNvCxnSpPr>
          <p:nvPr/>
        </p:nvCxnSpPr>
        <p:spPr>
          <a:xfrm>
            <a:off x="1091678" y="-54104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F1FE15CA-D09F-1167-900D-F29BC7341C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2" name="TextBox 1">
            <a:extLst>
              <a:ext uri="{FF2B5EF4-FFF2-40B4-BE49-F238E27FC236}">
                <a16:creationId xmlns:a16="http://schemas.microsoft.com/office/drawing/2014/main" id="{FD70AFB5-D1DF-B5EB-1BC3-86E8C2FA209F}"/>
              </a:ext>
            </a:extLst>
          </p:cNvPr>
          <p:cNvSpPr txBox="1"/>
          <p:nvPr/>
        </p:nvSpPr>
        <p:spPr>
          <a:xfrm>
            <a:off x="132080" y="885334"/>
            <a:ext cx="7377882" cy="642612"/>
          </a:xfrm>
          <a:prstGeom prst="rect">
            <a:avLst/>
          </a:prstGeom>
          <a:noFill/>
        </p:spPr>
        <p:txBody>
          <a:bodyPr wrap="square" anchor="ctr">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Loss functions</a:t>
            </a:r>
          </a:p>
        </p:txBody>
      </p:sp>
      <p:grpSp>
        <p:nvGrpSpPr>
          <p:cNvPr id="34" name="Group 33">
            <a:extLst>
              <a:ext uri="{FF2B5EF4-FFF2-40B4-BE49-F238E27FC236}">
                <a16:creationId xmlns:a16="http://schemas.microsoft.com/office/drawing/2014/main" id="{1F15328B-ACA1-E00D-44CE-22CBF2D38A88}"/>
              </a:ext>
            </a:extLst>
          </p:cNvPr>
          <p:cNvGrpSpPr/>
          <p:nvPr/>
        </p:nvGrpSpPr>
        <p:grpSpPr>
          <a:xfrm>
            <a:off x="298644" y="2465372"/>
            <a:ext cx="3112776" cy="2092301"/>
            <a:chOff x="1366215" y="2902909"/>
            <a:chExt cx="3112776" cy="2092301"/>
          </a:xfrm>
        </p:grpSpPr>
        <p:sp>
          <p:nvSpPr>
            <p:cNvPr id="4" name="TextBox 3">
              <a:extLst>
                <a:ext uri="{FF2B5EF4-FFF2-40B4-BE49-F238E27FC236}">
                  <a16:creationId xmlns:a16="http://schemas.microsoft.com/office/drawing/2014/main" id="{F8E5FC8B-DC94-63F9-4C74-D5A803C17577}"/>
                </a:ext>
              </a:extLst>
            </p:cNvPr>
            <p:cNvSpPr txBox="1"/>
            <p:nvPr/>
          </p:nvSpPr>
          <p:spPr>
            <a:xfrm>
              <a:off x="1374028" y="2902909"/>
              <a:ext cx="3104963" cy="400110"/>
            </a:xfrm>
            <a:prstGeom prst="rect">
              <a:avLst/>
            </a:prstGeom>
            <a:noFill/>
          </p:spPr>
          <p:txBody>
            <a:bodyPr wrap="square">
              <a:spAutoFit/>
            </a:bodyPr>
            <a:lstStyle/>
            <a:p>
              <a:r>
                <a:rPr lang="en-US" sz="2000" b="1" dirty="0">
                  <a:solidFill>
                    <a:srgbClr val="A3D0AF"/>
                  </a:solidFill>
                  <a:latin typeface="Plus Jakarta Sans" pitchFamily="2" charset="0"/>
                  <a:cs typeface="Plus Jakarta Sans" pitchFamily="2" charset="0"/>
                </a:rPr>
                <a:t>Perceptual Loss </a:t>
              </a:r>
              <a:r>
                <a:rPr lang="en-US" sz="2000" b="1" dirty="0" err="1">
                  <a:solidFill>
                    <a:srgbClr val="A3D0AF"/>
                  </a:solidFill>
                  <a:latin typeface="Plus Jakarta Sans" pitchFamily="2" charset="0"/>
                  <a:cs typeface="Plus Jakarta Sans" pitchFamily="2" charset="0"/>
                </a:rPr>
                <a:t>Lp</a:t>
              </a:r>
              <a:r>
                <a:rPr lang="en-US" sz="2000" b="1" dirty="0">
                  <a:solidFill>
                    <a:srgbClr val="A3D0AF"/>
                  </a:solidFill>
                  <a:latin typeface="Plus Jakarta Sans" pitchFamily="2" charset="0"/>
                  <a:cs typeface="Plus Jakarta Sans" pitchFamily="2" charset="0"/>
                </a:rPr>
                <a:t>:</a:t>
              </a:r>
            </a:p>
          </p:txBody>
        </p:sp>
        <p:sp>
          <p:nvSpPr>
            <p:cNvPr id="5" name="TextBox 4">
              <a:extLst>
                <a:ext uri="{FF2B5EF4-FFF2-40B4-BE49-F238E27FC236}">
                  <a16:creationId xmlns:a16="http://schemas.microsoft.com/office/drawing/2014/main" id="{E2B09543-7E20-44C4-AA13-8744C0F0B87B}"/>
                </a:ext>
              </a:extLst>
            </p:cNvPr>
            <p:cNvSpPr txBox="1"/>
            <p:nvPr/>
          </p:nvSpPr>
          <p:spPr>
            <a:xfrm>
              <a:off x="1366215" y="3425550"/>
              <a:ext cx="2473182" cy="1569660"/>
            </a:xfrm>
            <a:prstGeom prst="rect">
              <a:avLst/>
            </a:prstGeom>
            <a:noFill/>
          </p:spPr>
          <p:txBody>
            <a:bodyPr wrap="square">
              <a:spAutoFit/>
            </a:bodyPr>
            <a:lstStyle/>
            <a:p>
              <a:r>
                <a:rPr lang="en-US" sz="1600" dirty="0">
                  <a:latin typeface="Plus Jakarta Sans"/>
                </a:rPr>
                <a:t> It ensures the generated image looks visually similar to the real one. It compares deep features of the generated and real images using a pretrained network. </a:t>
              </a:r>
            </a:p>
          </p:txBody>
        </p:sp>
      </p:grpSp>
      <p:graphicFrame>
        <p:nvGraphicFramePr>
          <p:cNvPr id="8" name="Table 7">
            <a:extLst>
              <a:ext uri="{FF2B5EF4-FFF2-40B4-BE49-F238E27FC236}">
                <a16:creationId xmlns:a16="http://schemas.microsoft.com/office/drawing/2014/main" id="{3D3F1313-38A5-8661-E2B5-0072A90B5054}"/>
              </a:ext>
            </a:extLst>
          </p:cNvPr>
          <p:cNvGraphicFramePr>
            <a:graphicFrameLocks noGrp="1"/>
          </p:cNvGraphicFramePr>
          <p:nvPr>
            <p:extLst>
              <p:ext uri="{D42A27DB-BD31-4B8C-83A1-F6EECF244321}">
                <p14:modId xmlns:p14="http://schemas.microsoft.com/office/powerpoint/2010/main" val="10438810"/>
              </p:ext>
            </p:extLst>
          </p:nvPr>
        </p:nvGraphicFramePr>
        <p:xfrm>
          <a:off x="306457" y="4523301"/>
          <a:ext cx="1684576" cy="365760"/>
        </p:xfrm>
        <a:graphic>
          <a:graphicData uri="http://schemas.openxmlformats.org/drawingml/2006/table">
            <a:tbl>
              <a:tblPr/>
              <a:tblGrid>
                <a:gridCol w="1684576">
                  <a:extLst>
                    <a:ext uri="{9D8B030D-6E8A-4147-A177-3AD203B41FA5}">
                      <a16:colId xmlns:a16="http://schemas.microsoft.com/office/drawing/2014/main" val="2121237918"/>
                    </a:ext>
                  </a:extLst>
                </a:gridCol>
              </a:tblGrid>
              <a:tr h="0">
                <a:tc>
                  <a:txBody>
                    <a:bodyPr/>
                    <a:lstStyle/>
                    <a:p>
                      <a:r>
                        <a:rPr lang="el-GR" dirty="0"/>
                        <a:t>∥ϕ(</a:t>
                      </a:r>
                      <a:r>
                        <a:rPr lang="en-US" dirty="0">
                          <a:latin typeface="Plus Jakarta Sans"/>
                        </a:rPr>
                        <a:t>t)−</a:t>
                      </a:r>
                      <a:r>
                        <a:rPr lang="el-GR" dirty="0"/>
                        <a:t>ϕ(</a:t>
                      </a:r>
                      <a:r>
                        <a:rPr lang="en-US" dirty="0">
                          <a:latin typeface="Plus Jakarta Sans"/>
                        </a:rPr>
                        <a:t>t∗)∥1​</a:t>
                      </a:r>
                    </a:p>
                  </a:txBody>
                  <a:tcPr anchor="ctr">
                    <a:lnL>
                      <a:noFill/>
                    </a:lnL>
                    <a:lnR>
                      <a:noFill/>
                    </a:lnR>
                    <a:lnT>
                      <a:noFill/>
                    </a:lnT>
                    <a:lnB>
                      <a:noFill/>
                    </a:lnB>
                    <a:noFill/>
                  </a:tcPr>
                </a:tc>
                <a:extLst>
                  <a:ext uri="{0D108BD9-81ED-4DB2-BD59-A6C34878D82A}">
                    <a16:rowId xmlns:a16="http://schemas.microsoft.com/office/drawing/2014/main" val="3143152468"/>
                  </a:ext>
                </a:extLst>
              </a:tr>
            </a:tbl>
          </a:graphicData>
        </a:graphic>
      </p:graphicFrame>
      <p:grpSp>
        <p:nvGrpSpPr>
          <p:cNvPr id="22" name="Group 21">
            <a:extLst>
              <a:ext uri="{FF2B5EF4-FFF2-40B4-BE49-F238E27FC236}">
                <a16:creationId xmlns:a16="http://schemas.microsoft.com/office/drawing/2014/main" id="{C495846F-07BB-E5B4-A8B9-B9D0E6195AE3}"/>
              </a:ext>
            </a:extLst>
          </p:cNvPr>
          <p:cNvGrpSpPr/>
          <p:nvPr/>
        </p:nvGrpSpPr>
        <p:grpSpPr>
          <a:xfrm>
            <a:off x="3303880" y="2426675"/>
            <a:ext cx="3112777" cy="2092301"/>
            <a:chOff x="1366214" y="2902909"/>
            <a:chExt cx="3112777" cy="2092301"/>
          </a:xfrm>
        </p:grpSpPr>
        <p:sp>
          <p:nvSpPr>
            <p:cNvPr id="23" name="TextBox 22">
              <a:extLst>
                <a:ext uri="{FF2B5EF4-FFF2-40B4-BE49-F238E27FC236}">
                  <a16:creationId xmlns:a16="http://schemas.microsoft.com/office/drawing/2014/main" id="{029A9357-5C86-BED1-FA51-3CFC90C4D6C3}"/>
                </a:ext>
              </a:extLst>
            </p:cNvPr>
            <p:cNvSpPr txBox="1"/>
            <p:nvPr/>
          </p:nvSpPr>
          <p:spPr>
            <a:xfrm>
              <a:off x="1374028" y="2902909"/>
              <a:ext cx="3104963" cy="400110"/>
            </a:xfrm>
            <a:prstGeom prst="rect">
              <a:avLst/>
            </a:prstGeom>
            <a:noFill/>
          </p:spPr>
          <p:txBody>
            <a:bodyPr wrap="square">
              <a:spAutoFit/>
            </a:bodyPr>
            <a:lstStyle/>
            <a:p>
              <a:r>
                <a:rPr lang="en-US" sz="2000" b="1" dirty="0">
                  <a:solidFill>
                    <a:srgbClr val="A3D0AF"/>
                  </a:solidFill>
                  <a:latin typeface="Plus Jakarta Sans" pitchFamily="2" charset="0"/>
                  <a:cs typeface="Plus Jakarta Sans" pitchFamily="2" charset="0"/>
                </a:rPr>
                <a:t>Garment Loss Lg:</a:t>
              </a:r>
            </a:p>
          </p:txBody>
        </p:sp>
        <p:sp>
          <p:nvSpPr>
            <p:cNvPr id="25" name="TextBox 24">
              <a:extLst>
                <a:ext uri="{FF2B5EF4-FFF2-40B4-BE49-F238E27FC236}">
                  <a16:creationId xmlns:a16="http://schemas.microsoft.com/office/drawing/2014/main" id="{149CDA52-D1BF-2D01-C4AA-484E2A7BEB48}"/>
                </a:ext>
              </a:extLst>
            </p:cNvPr>
            <p:cNvSpPr txBox="1"/>
            <p:nvPr/>
          </p:nvSpPr>
          <p:spPr>
            <a:xfrm>
              <a:off x="1366214" y="3425550"/>
              <a:ext cx="2510179" cy="1569660"/>
            </a:xfrm>
            <a:prstGeom prst="rect">
              <a:avLst/>
            </a:prstGeom>
            <a:noFill/>
          </p:spPr>
          <p:txBody>
            <a:bodyPr wrap="square">
              <a:spAutoFit/>
            </a:bodyPr>
            <a:lstStyle/>
            <a:p>
              <a:r>
                <a:rPr lang="en-US" sz="1600" dirty="0">
                  <a:latin typeface="Plus Jakarta Sans"/>
                </a:rPr>
                <a:t>It preserves garment texture and shape accuracy. It compares garment regions in the generated image and ground truth using a binary mask.</a:t>
              </a:r>
            </a:p>
          </p:txBody>
        </p:sp>
      </p:grpSp>
      <p:graphicFrame>
        <p:nvGraphicFramePr>
          <p:cNvPr id="28" name="Table 27">
            <a:extLst>
              <a:ext uri="{FF2B5EF4-FFF2-40B4-BE49-F238E27FC236}">
                <a16:creationId xmlns:a16="http://schemas.microsoft.com/office/drawing/2014/main" id="{A3BEF99B-3352-B438-41E9-6D851563DDA8}"/>
              </a:ext>
            </a:extLst>
          </p:cNvPr>
          <p:cNvGraphicFramePr>
            <a:graphicFrameLocks noGrp="1"/>
          </p:cNvGraphicFramePr>
          <p:nvPr>
            <p:extLst>
              <p:ext uri="{D42A27DB-BD31-4B8C-83A1-F6EECF244321}">
                <p14:modId xmlns:p14="http://schemas.microsoft.com/office/powerpoint/2010/main" val="2701244481"/>
              </p:ext>
            </p:extLst>
          </p:nvPr>
        </p:nvGraphicFramePr>
        <p:xfrm>
          <a:off x="3326223" y="4480718"/>
          <a:ext cx="2473182" cy="365760"/>
        </p:xfrm>
        <a:graphic>
          <a:graphicData uri="http://schemas.openxmlformats.org/drawingml/2006/table">
            <a:tbl>
              <a:tblPr/>
              <a:tblGrid>
                <a:gridCol w="2473182">
                  <a:extLst>
                    <a:ext uri="{9D8B030D-6E8A-4147-A177-3AD203B41FA5}">
                      <a16:colId xmlns:a16="http://schemas.microsoft.com/office/drawing/2014/main" val="2121237918"/>
                    </a:ext>
                  </a:extLst>
                </a:gridCol>
              </a:tblGrid>
              <a:tr h="0">
                <a:tc>
                  <a:txBody>
                    <a:bodyPr/>
                    <a:lstStyle/>
                    <a:p>
                      <a:r>
                        <a:rPr lang="en-US" dirty="0">
                          <a:latin typeface="Plus Jakarta Sans"/>
                        </a:rPr>
                        <a:t>∥</a:t>
                      </a:r>
                      <a:r>
                        <a:rPr lang="en-US" dirty="0" err="1">
                          <a:latin typeface="Plus Jakarta Sans"/>
                        </a:rPr>
                        <a:t>M⊙t−M⊙t</a:t>
                      </a:r>
                      <a:r>
                        <a:rPr lang="en-US" dirty="0">
                          <a:latin typeface="Plus Jakarta Sans"/>
                        </a:rPr>
                        <a:t>∗∥1​</a:t>
                      </a:r>
                    </a:p>
                  </a:txBody>
                  <a:tcPr anchor="ctr">
                    <a:lnL>
                      <a:noFill/>
                    </a:lnL>
                    <a:lnR>
                      <a:noFill/>
                    </a:lnR>
                    <a:lnT>
                      <a:noFill/>
                    </a:lnT>
                    <a:lnB>
                      <a:noFill/>
                    </a:lnB>
                    <a:noFill/>
                  </a:tcPr>
                </a:tc>
                <a:extLst>
                  <a:ext uri="{0D108BD9-81ED-4DB2-BD59-A6C34878D82A}">
                    <a16:rowId xmlns:a16="http://schemas.microsoft.com/office/drawing/2014/main" val="3143152468"/>
                  </a:ext>
                </a:extLst>
              </a:tr>
            </a:tbl>
          </a:graphicData>
        </a:graphic>
      </p:graphicFrame>
      <p:grpSp>
        <p:nvGrpSpPr>
          <p:cNvPr id="30" name="Group 29">
            <a:extLst>
              <a:ext uri="{FF2B5EF4-FFF2-40B4-BE49-F238E27FC236}">
                <a16:creationId xmlns:a16="http://schemas.microsoft.com/office/drawing/2014/main" id="{25950BE9-6BFD-E8BE-19E1-D38F7C3FBA59}"/>
              </a:ext>
            </a:extLst>
          </p:cNvPr>
          <p:cNvGrpSpPr/>
          <p:nvPr/>
        </p:nvGrpSpPr>
        <p:grpSpPr>
          <a:xfrm>
            <a:off x="6096001" y="2463343"/>
            <a:ext cx="3112776" cy="1846080"/>
            <a:chOff x="1366215" y="2902909"/>
            <a:chExt cx="3112776" cy="1846080"/>
          </a:xfrm>
        </p:grpSpPr>
        <p:sp>
          <p:nvSpPr>
            <p:cNvPr id="35" name="TextBox 34">
              <a:extLst>
                <a:ext uri="{FF2B5EF4-FFF2-40B4-BE49-F238E27FC236}">
                  <a16:creationId xmlns:a16="http://schemas.microsoft.com/office/drawing/2014/main" id="{484549AD-2EC5-71BD-EC6E-C29725145A23}"/>
                </a:ext>
              </a:extLst>
            </p:cNvPr>
            <p:cNvSpPr txBox="1"/>
            <p:nvPr/>
          </p:nvSpPr>
          <p:spPr>
            <a:xfrm>
              <a:off x="1374028" y="2902909"/>
              <a:ext cx="3104963" cy="400110"/>
            </a:xfrm>
            <a:prstGeom prst="rect">
              <a:avLst/>
            </a:prstGeom>
            <a:noFill/>
          </p:spPr>
          <p:txBody>
            <a:bodyPr wrap="square">
              <a:spAutoFit/>
            </a:bodyPr>
            <a:lstStyle/>
            <a:p>
              <a:r>
                <a:rPr lang="en-US" sz="2000" b="1" dirty="0">
                  <a:solidFill>
                    <a:srgbClr val="A3D0AF"/>
                  </a:solidFill>
                  <a:latin typeface="Plus Jakarta Sans" pitchFamily="2" charset="0"/>
                  <a:cs typeface="Plus Jakarta Sans" pitchFamily="2" charset="0"/>
                </a:rPr>
                <a:t>Flow Smoothness LR:</a:t>
              </a:r>
            </a:p>
          </p:txBody>
        </p:sp>
        <p:sp>
          <p:nvSpPr>
            <p:cNvPr id="36" name="TextBox 35">
              <a:extLst>
                <a:ext uri="{FF2B5EF4-FFF2-40B4-BE49-F238E27FC236}">
                  <a16:creationId xmlns:a16="http://schemas.microsoft.com/office/drawing/2014/main" id="{8A0D4F4D-E2B3-BA71-CB2E-B4A8253F333E}"/>
                </a:ext>
              </a:extLst>
            </p:cNvPr>
            <p:cNvSpPr txBox="1"/>
            <p:nvPr/>
          </p:nvSpPr>
          <p:spPr>
            <a:xfrm>
              <a:off x="1366215" y="3425550"/>
              <a:ext cx="2362856" cy="1323439"/>
            </a:xfrm>
            <a:prstGeom prst="rect">
              <a:avLst/>
            </a:prstGeom>
            <a:noFill/>
          </p:spPr>
          <p:txBody>
            <a:bodyPr wrap="square">
              <a:spAutoFit/>
            </a:bodyPr>
            <a:lstStyle/>
            <a:p>
              <a:r>
                <a:rPr lang="en-US" sz="1600" dirty="0">
                  <a:latin typeface="Plus Jakarta Sans"/>
                </a:rPr>
                <a:t>It encourages smooth, natural warping. It penalizes abrupt changes in the flow field to avoid sharp distortions.</a:t>
              </a:r>
            </a:p>
          </p:txBody>
        </p:sp>
      </p:grpSp>
      <p:graphicFrame>
        <p:nvGraphicFramePr>
          <p:cNvPr id="37" name="Table 36">
            <a:extLst>
              <a:ext uri="{FF2B5EF4-FFF2-40B4-BE49-F238E27FC236}">
                <a16:creationId xmlns:a16="http://schemas.microsoft.com/office/drawing/2014/main" id="{363B9784-2001-87B3-1692-0ED5BC3AC19E}"/>
              </a:ext>
            </a:extLst>
          </p:cNvPr>
          <p:cNvGraphicFramePr>
            <a:graphicFrameLocks noGrp="1"/>
          </p:cNvGraphicFramePr>
          <p:nvPr>
            <p:extLst>
              <p:ext uri="{D42A27DB-BD31-4B8C-83A1-F6EECF244321}">
                <p14:modId xmlns:p14="http://schemas.microsoft.com/office/powerpoint/2010/main" val="2789898436"/>
              </p:ext>
            </p:extLst>
          </p:nvPr>
        </p:nvGraphicFramePr>
        <p:xfrm>
          <a:off x="6168512" y="4518976"/>
          <a:ext cx="2473182" cy="365760"/>
        </p:xfrm>
        <a:graphic>
          <a:graphicData uri="http://schemas.openxmlformats.org/drawingml/2006/table">
            <a:tbl>
              <a:tblPr/>
              <a:tblGrid>
                <a:gridCol w="2473182">
                  <a:extLst>
                    <a:ext uri="{9D8B030D-6E8A-4147-A177-3AD203B41FA5}">
                      <a16:colId xmlns:a16="http://schemas.microsoft.com/office/drawing/2014/main" val="2121237918"/>
                    </a:ext>
                  </a:extLst>
                </a:gridCol>
              </a:tblGrid>
              <a:tr h="0">
                <a:tc>
                  <a:txBody>
                    <a:bodyPr/>
                    <a:lstStyle/>
                    <a:p>
                      <a:r>
                        <a:rPr lang="en-US" dirty="0">
                          <a:latin typeface="Plus Jakarta Sans"/>
                        </a:rPr>
                        <a:t>∥∇f∥1​</a:t>
                      </a:r>
                    </a:p>
                  </a:txBody>
                  <a:tcPr anchor="ctr">
                    <a:lnL>
                      <a:noFill/>
                    </a:lnL>
                    <a:lnR>
                      <a:noFill/>
                    </a:lnR>
                    <a:lnT>
                      <a:noFill/>
                    </a:lnT>
                    <a:lnB>
                      <a:noFill/>
                    </a:lnB>
                    <a:noFill/>
                  </a:tcPr>
                </a:tc>
                <a:extLst>
                  <a:ext uri="{0D108BD9-81ED-4DB2-BD59-A6C34878D82A}">
                    <a16:rowId xmlns:a16="http://schemas.microsoft.com/office/drawing/2014/main" val="3143152468"/>
                  </a:ext>
                </a:extLst>
              </a:tr>
            </a:tbl>
          </a:graphicData>
        </a:graphic>
      </p:graphicFrame>
      <p:grpSp>
        <p:nvGrpSpPr>
          <p:cNvPr id="38" name="Group 37">
            <a:extLst>
              <a:ext uri="{FF2B5EF4-FFF2-40B4-BE49-F238E27FC236}">
                <a16:creationId xmlns:a16="http://schemas.microsoft.com/office/drawing/2014/main" id="{37E5A9FA-D28F-021D-5B5E-9AE28452B504}"/>
              </a:ext>
            </a:extLst>
          </p:cNvPr>
          <p:cNvGrpSpPr/>
          <p:nvPr/>
        </p:nvGrpSpPr>
        <p:grpSpPr>
          <a:xfrm>
            <a:off x="8864495" y="2431698"/>
            <a:ext cx="3112777" cy="2092301"/>
            <a:chOff x="1366214" y="2902909"/>
            <a:chExt cx="3112777" cy="2092301"/>
          </a:xfrm>
        </p:grpSpPr>
        <p:sp>
          <p:nvSpPr>
            <p:cNvPr id="39" name="TextBox 38">
              <a:extLst>
                <a:ext uri="{FF2B5EF4-FFF2-40B4-BE49-F238E27FC236}">
                  <a16:creationId xmlns:a16="http://schemas.microsoft.com/office/drawing/2014/main" id="{8723F57F-6DF7-6014-A82C-EFF35817CC46}"/>
                </a:ext>
              </a:extLst>
            </p:cNvPr>
            <p:cNvSpPr txBox="1"/>
            <p:nvPr/>
          </p:nvSpPr>
          <p:spPr>
            <a:xfrm>
              <a:off x="1374028" y="2902909"/>
              <a:ext cx="3104963" cy="400110"/>
            </a:xfrm>
            <a:prstGeom prst="rect">
              <a:avLst/>
            </a:prstGeom>
            <a:noFill/>
          </p:spPr>
          <p:txBody>
            <a:bodyPr wrap="square">
              <a:spAutoFit/>
            </a:bodyPr>
            <a:lstStyle/>
            <a:p>
              <a:r>
                <a:rPr lang="en-US" sz="2000" b="1" dirty="0">
                  <a:solidFill>
                    <a:srgbClr val="A3D0AF"/>
                  </a:solidFill>
                  <a:latin typeface="Plus Jakarta Sans" pitchFamily="2" charset="0"/>
                  <a:cs typeface="Plus Jakarta Sans" pitchFamily="2" charset="0"/>
                </a:rPr>
                <a:t>Distillation Loss LD:</a:t>
              </a:r>
            </a:p>
          </p:txBody>
        </p:sp>
        <p:sp>
          <p:nvSpPr>
            <p:cNvPr id="40" name="TextBox 39">
              <a:extLst>
                <a:ext uri="{FF2B5EF4-FFF2-40B4-BE49-F238E27FC236}">
                  <a16:creationId xmlns:a16="http://schemas.microsoft.com/office/drawing/2014/main" id="{E02364AA-F7F0-C867-CA4D-DE52AC2BC8E8}"/>
                </a:ext>
              </a:extLst>
            </p:cNvPr>
            <p:cNvSpPr txBox="1"/>
            <p:nvPr/>
          </p:nvSpPr>
          <p:spPr>
            <a:xfrm>
              <a:off x="1366214" y="3425550"/>
              <a:ext cx="2545693" cy="1569660"/>
            </a:xfrm>
            <a:prstGeom prst="rect">
              <a:avLst/>
            </a:prstGeom>
            <a:noFill/>
          </p:spPr>
          <p:txBody>
            <a:bodyPr wrap="square">
              <a:spAutoFit/>
            </a:bodyPr>
            <a:lstStyle/>
            <a:p>
              <a:r>
                <a:rPr lang="en-US" sz="1600" dirty="0">
                  <a:latin typeface="Plus Jakarta Sans"/>
                </a:rPr>
                <a:t>It teaches the student model to behave like the teacher. It minimizes the difference between student and teacher feature maps at multiple levels.</a:t>
              </a:r>
            </a:p>
          </p:txBody>
        </p:sp>
      </p:grpSp>
      <p:graphicFrame>
        <p:nvGraphicFramePr>
          <p:cNvPr id="41" name="Table 40">
            <a:extLst>
              <a:ext uri="{FF2B5EF4-FFF2-40B4-BE49-F238E27FC236}">
                <a16:creationId xmlns:a16="http://schemas.microsoft.com/office/drawing/2014/main" id="{ED36D3C9-6A37-E45B-F0A2-462743F824A5}"/>
              </a:ext>
            </a:extLst>
          </p:cNvPr>
          <p:cNvGraphicFramePr>
            <a:graphicFrameLocks noGrp="1"/>
          </p:cNvGraphicFramePr>
          <p:nvPr>
            <p:extLst>
              <p:ext uri="{D42A27DB-BD31-4B8C-83A1-F6EECF244321}">
                <p14:modId xmlns:p14="http://schemas.microsoft.com/office/powerpoint/2010/main" val="2380246219"/>
              </p:ext>
            </p:extLst>
          </p:nvPr>
        </p:nvGraphicFramePr>
        <p:xfrm>
          <a:off x="8852076" y="4480718"/>
          <a:ext cx="1865726" cy="365760"/>
        </p:xfrm>
        <a:graphic>
          <a:graphicData uri="http://schemas.openxmlformats.org/drawingml/2006/table">
            <a:tbl>
              <a:tblPr/>
              <a:tblGrid>
                <a:gridCol w="1865726">
                  <a:extLst>
                    <a:ext uri="{9D8B030D-6E8A-4147-A177-3AD203B41FA5}">
                      <a16:colId xmlns:a16="http://schemas.microsoft.com/office/drawing/2014/main" val="2121237918"/>
                    </a:ext>
                  </a:extLst>
                </a:gridCol>
              </a:tblGrid>
              <a:tr h="0">
                <a:tc>
                  <a:txBody>
                    <a:bodyPr/>
                    <a:lstStyle/>
                    <a:p>
                      <a:r>
                        <a:rPr lang="en-US" dirty="0">
                          <a:latin typeface="Plus Jakarta Sans"/>
                        </a:rPr>
                        <a:t>∑</a:t>
                      </a:r>
                      <a:r>
                        <a:rPr lang="en-US" dirty="0" err="1">
                          <a:latin typeface="Plus Jakarta Sans"/>
                        </a:rPr>
                        <a:t>i</a:t>
                      </a:r>
                      <a:r>
                        <a:rPr lang="en-US" dirty="0">
                          <a:latin typeface="Plus Jakarta Sans"/>
                        </a:rPr>
                        <a:t>​∥EiT​−</a:t>
                      </a:r>
                      <a:r>
                        <a:rPr lang="en-US" dirty="0" err="1">
                          <a:latin typeface="Plus Jakarta Sans"/>
                        </a:rPr>
                        <a:t>EiS</a:t>
                      </a:r>
                      <a:r>
                        <a:rPr lang="en-US" dirty="0">
                          <a:latin typeface="Plus Jakarta Sans"/>
                        </a:rPr>
                        <a:t>​∥1​</a:t>
                      </a:r>
                    </a:p>
                  </a:txBody>
                  <a:tcPr anchor="ctr">
                    <a:lnL>
                      <a:noFill/>
                    </a:lnL>
                    <a:lnR>
                      <a:noFill/>
                    </a:lnR>
                    <a:lnT>
                      <a:noFill/>
                    </a:lnT>
                    <a:lnB>
                      <a:noFill/>
                    </a:lnB>
                    <a:noFill/>
                  </a:tcPr>
                </a:tc>
                <a:extLst>
                  <a:ext uri="{0D108BD9-81ED-4DB2-BD59-A6C34878D82A}">
                    <a16:rowId xmlns:a16="http://schemas.microsoft.com/office/drawing/2014/main" val="3143152468"/>
                  </a:ext>
                </a:extLst>
              </a:tr>
            </a:tbl>
          </a:graphicData>
        </a:graphic>
      </p:graphicFrame>
      <p:sp>
        <p:nvSpPr>
          <p:cNvPr id="42" name="TextBox 41">
            <a:extLst>
              <a:ext uri="{FF2B5EF4-FFF2-40B4-BE49-F238E27FC236}">
                <a16:creationId xmlns:a16="http://schemas.microsoft.com/office/drawing/2014/main" id="{F7AFB02B-661D-A46C-E15C-EBD0FB2C724D}"/>
              </a:ext>
            </a:extLst>
          </p:cNvPr>
          <p:cNvSpPr txBox="1"/>
          <p:nvPr/>
        </p:nvSpPr>
        <p:spPr>
          <a:xfrm>
            <a:off x="1008246" y="-1880451"/>
            <a:ext cx="10926001" cy="523220"/>
          </a:xfrm>
          <a:prstGeom prst="rect">
            <a:avLst/>
          </a:prstGeom>
          <a:noFill/>
        </p:spPr>
        <p:txBody>
          <a:bodyPr wrap="square" anchor="ctr">
            <a:spAutoFit/>
          </a:bodyPr>
          <a:lstStyle/>
          <a:p>
            <a:pPr lvl="0">
              <a:defRPr/>
            </a:pPr>
            <a:r>
              <a:rPr lang="en-US" sz="2800" b="1" spc="300" dirty="0">
                <a:solidFill>
                  <a:srgbClr val="192821"/>
                </a:solidFill>
                <a:latin typeface="Plus Jakarta Sans" pitchFamily="2" charset="77"/>
                <a:cs typeface="Plus Jakarta Sans" pitchFamily="2" charset="77"/>
              </a:rPr>
              <a:t>Steps of the model</a:t>
            </a:r>
          </a:p>
        </p:txBody>
      </p:sp>
      <p:pic>
        <p:nvPicPr>
          <p:cNvPr id="43" name="Picture 42">
            <a:extLst>
              <a:ext uri="{FF2B5EF4-FFF2-40B4-BE49-F238E27FC236}">
                <a16:creationId xmlns:a16="http://schemas.microsoft.com/office/drawing/2014/main" id="{F35662D4-F6E9-3595-158C-488C5F813E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89558" y="7309711"/>
            <a:ext cx="5656184" cy="2653190"/>
          </a:xfrm>
          <a:prstGeom prst="rect">
            <a:avLst/>
          </a:prstGeom>
        </p:spPr>
      </p:pic>
      <p:sp>
        <p:nvSpPr>
          <p:cNvPr id="44" name="TextBox 43">
            <a:extLst>
              <a:ext uri="{FF2B5EF4-FFF2-40B4-BE49-F238E27FC236}">
                <a16:creationId xmlns:a16="http://schemas.microsoft.com/office/drawing/2014/main" id="{50E6735E-EAB1-708B-257C-6F8DCD48BC37}"/>
              </a:ext>
            </a:extLst>
          </p:cNvPr>
          <p:cNvSpPr txBox="1"/>
          <p:nvPr/>
        </p:nvSpPr>
        <p:spPr>
          <a:xfrm>
            <a:off x="308594" y="9524562"/>
            <a:ext cx="2787257" cy="923330"/>
          </a:xfrm>
          <a:prstGeom prst="rect">
            <a:avLst/>
          </a:prstGeom>
          <a:noFill/>
        </p:spPr>
        <p:txBody>
          <a:bodyPr wrap="square">
            <a:spAutoFit/>
          </a:bodyPr>
          <a:lstStyle/>
          <a:p>
            <a:pPr marL="342900" indent="-342900">
              <a:buClr>
                <a:srgbClr val="A3D0AF"/>
              </a:buClr>
              <a:buFont typeface="+mj-lt"/>
              <a:buAutoNum type="arabicPeriod"/>
            </a:pPr>
            <a:r>
              <a:rPr lang="en-US" dirty="0">
                <a:solidFill>
                  <a:schemeClr val="tx1">
                    <a:lumMod val="85000"/>
                    <a:lumOff val="15000"/>
                  </a:schemeClr>
                </a:solidFill>
                <a:latin typeface="Plus Jakarta Sans" pitchFamily="2" charset="0"/>
                <a:cs typeface="Plus Jakarta Sans" pitchFamily="2" charset="0"/>
              </a:rPr>
              <a:t>Extract features from person and garment images using encoders.</a:t>
            </a:r>
          </a:p>
        </p:txBody>
      </p:sp>
      <p:sp>
        <p:nvSpPr>
          <p:cNvPr id="45" name="TextBox 44">
            <a:extLst>
              <a:ext uri="{FF2B5EF4-FFF2-40B4-BE49-F238E27FC236}">
                <a16:creationId xmlns:a16="http://schemas.microsoft.com/office/drawing/2014/main" id="{B4FB026F-4CAB-6D7A-21CF-2B10AD4344D5}"/>
              </a:ext>
            </a:extLst>
          </p:cNvPr>
          <p:cNvSpPr txBox="1"/>
          <p:nvPr/>
        </p:nvSpPr>
        <p:spPr>
          <a:xfrm>
            <a:off x="3381255" y="9501236"/>
            <a:ext cx="2787257" cy="923330"/>
          </a:xfrm>
          <a:prstGeom prst="rect">
            <a:avLst/>
          </a:prstGeom>
          <a:noFill/>
        </p:spPr>
        <p:txBody>
          <a:bodyPr wrap="square">
            <a:spAutoFit/>
          </a:bodyPr>
          <a:lstStyle/>
          <a:p>
            <a:pPr marL="342900" indent="-342900">
              <a:buClr>
                <a:srgbClr val="A3D0AF"/>
              </a:buClr>
              <a:buFont typeface="+mj-lt"/>
              <a:buAutoNum type="arabicPeriod" startAt="2"/>
            </a:pPr>
            <a:r>
              <a:rPr lang="en-US" dirty="0">
                <a:solidFill>
                  <a:schemeClr val="tx1">
                    <a:lumMod val="85000"/>
                    <a:lumOff val="15000"/>
                  </a:schemeClr>
                </a:solidFill>
                <a:latin typeface="Plus Jakarta Sans" pitchFamily="2" charset="0"/>
                <a:cs typeface="Plus Jakarta Sans" pitchFamily="2" charset="0"/>
              </a:rPr>
              <a:t>Generate global style vector from the deepest features.</a:t>
            </a:r>
          </a:p>
        </p:txBody>
      </p:sp>
      <p:sp>
        <p:nvSpPr>
          <p:cNvPr id="46" name="TextBox 45">
            <a:extLst>
              <a:ext uri="{FF2B5EF4-FFF2-40B4-BE49-F238E27FC236}">
                <a16:creationId xmlns:a16="http://schemas.microsoft.com/office/drawing/2014/main" id="{F11AD9DF-CF54-04D3-9216-7A0F01C46D16}"/>
              </a:ext>
            </a:extLst>
          </p:cNvPr>
          <p:cNvSpPr txBox="1"/>
          <p:nvPr/>
        </p:nvSpPr>
        <p:spPr>
          <a:xfrm>
            <a:off x="261333" y="10609936"/>
            <a:ext cx="3119922" cy="1200329"/>
          </a:xfrm>
          <a:prstGeom prst="rect">
            <a:avLst/>
          </a:prstGeom>
          <a:noFill/>
        </p:spPr>
        <p:txBody>
          <a:bodyPr wrap="square">
            <a:spAutoFit/>
          </a:bodyPr>
          <a:lstStyle/>
          <a:p>
            <a:pPr marL="342900" indent="-342900">
              <a:buClr>
                <a:srgbClr val="A3D0AF"/>
              </a:buClr>
              <a:buFont typeface="+mj-lt"/>
              <a:buAutoNum type="arabicPeriod" startAt="3"/>
            </a:pPr>
            <a:r>
              <a:rPr lang="en-US" dirty="0">
                <a:solidFill>
                  <a:schemeClr val="tx1">
                    <a:lumMod val="85000"/>
                    <a:lumOff val="15000"/>
                  </a:schemeClr>
                </a:solidFill>
                <a:latin typeface="Plus Jakarta Sans" pitchFamily="2" charset="0"/>
                <a:cs typeface="Plus Jakarta Sans" pitchFamily="2" charset="0"/>
              </a:rPr>
              <a:t>Estimate coarse appearance flow using style-modulated warping blocks.</a:t>
            </a:r>
          </a:p>
        </p:txBody>
      </p:sp>
      <p:sp>
        <p:nvSpPr>
          <p:cNvPr id="47" name="TextBox 46">
            <a:extLst>
              <a:ext uri="{FF2B5EF4-FFF2-40B4-BE49-F238E27FC236}">
                <a16:creationId xmlns:a16="http://schemas.microsoft.com/office/drawing/2014/main" id="{E2AE3C85-129A-3304-0C03-DEE143E1A18B}"/>
              </a:ext>
            </a:extLst>
          </p:cNvPr>
          <p:cNvSpPr txBox="1"/>
          <p:nvPr/>
        </p:nvSpPr>
        <p:spPr>
          <a:xfrm>
            <a:off x="3324329" y="10708897"/>
            <a:ext cx="2787257" cy="923330"/>
          </a:xfrm>
          <a:prstGeom prst="rect">
            <a:avLst/>
          </a:prstGeom>
          <a:noFill/>
        </p:spPr>
        <p:txBody>
          <a:bodyPr wrap="square">
            <a:spAutoFit/>
          </a:bodyPr>
          <a:lstStyle/>
          <a:p>
            <a:pPr marL="342900" indent="-342900">
              <a:buClr>
                <a:srgbClr val="A3D0AF"/>
              </a:buClr>
              <a:buFont typeface="+mj-lt"/>
              <a:buAutoNum type="arabicPeriod" startAt="4"/>
            </a:pPr>
            <a:r>
              <a:rPr lang="en-US" dirty="0">
                <a:solidFill>
                  <a:schemeClr val="tx1">
                    <a:lumMod val="85000"/>
                    <a:lumOff val="15000"/>
                  </a:schemeClr>
                </a:solidFill>
                <a:latin typeface="Plus Jakarta Sans" pitchFamily="2" charset="0"/>
                <a:cs typeface="Plus Jakarta Sans" pitchFamily="2" charset="0"/>
              </a:rPr>
              <a:t>Refine the flow locally using person-garment features.</a:t>
            </a:r>
          </a:p>
        </p:txBody>
      </p:sp>
      <p:sp>
        <p:nvSpPr>
          <p:cNvPr id="48" name="TextBox 47">
            <a:extLst>
              <a:ext uri="{FF2B5EF4-FFF2-40B4-BE49-F238E27FC236}">
                <a16:creationId xmlns:a16="http://schemas.microsoft.com/office/drawing/2014/main" id="{A3A1633D-171A-B657-946C-4CC602C5FECD}"/>
              </a:ext>
            </a:extLst>
          </p:cNvPr>
          <p:cNvSpPr txBox="1"/>
          <p:nvPr/>
        </p:nvSpPr>
        <p:spPr>
          <a:xfrm>
            <a:off x="261333" y="11935953"/>
            <a:ext cx="2834518" cy="646331"/>
          </a:xfrm>
          <a:prstGeom prst="rect">
            <a:avLst/>
          </a:prstGeom>
          <a:noFill/>
        </p:spPr>
        <p:txBody>
          <a:bodyPr wrap="square">
            <a:spAutoFit/>
          </a:bodyPr>
          <a:lstStyle/>
          <a:p>
            <a:pPr marL="342900" indent="-342900">
              <a:buClr>
                <a:srgbClr val="A3D0AF"/>
              </a:buClr>
              <a:buFont typeface="+mj-lt"/>
              <a:buAutoNum type="arabicPeriod" startAt="5"/>
            </a:pPr>
            <a:r>
              <a:rPr lang="en-US" dirty="0">
                <a:solidFill>
                  <a:schemeClr val="tx1">
                    <a:lumMod val="85000"/>
                    <a:lumOff val="15000"/>
                  </a:schemeClr>
                </a:solidFill>
                <a:latin typeface="Plus Jakarta Sans" pitchFamily="2" charset="0"/>
                <a:cs typeface="Plus Jakarta Sans" pitchFamily="2" charset="0"/>
              </a:rPr>
              <a:t>Warp the garment using the final flow field.</a:t>
            </a:r>
          </a:p>
        </p:txBody>
      </p:sp>
      <p:sp>
        <p:nvSpPr>
          <p:cNvPr id="49" name="TextBox 48">
            <a:extLst>
              <a:ext uri="{FF2B5EF4-FFF2-40B4-BE49-F238E27FC236}">
                <a16:creationId xmlns:a16="http://schemas.microsoft.com/office/drawing/2014/main" id="{BB19E43B-3032-1BAA-98B6-2329FE1CFBEB}"/>
              </a:ext>
            </a:extLst>
          </p:cNvPr>
          <p:cNvSpPr txBox="1"/>
          <p:nvPr/>
        </p:nvSpPr>
        <p:spPr>
          <a:xfrm>
            <a:off x="3324329" y="11941388"/>
            <a:ext cx="2787257" cy="923330"/>
          </a:xfrm>
          <a:prstGeom prst="rect">
            <a:avLst/>
          </a:prstGeom>
          <a:noFill/>
        </p:spPr>
        <p:txBody>
          <a:bodyPr wrap="square">
            <a:spAutoFit/>
          </a:bodyPr>
          <a:lstStyle/>
          <a:p>
            <a:pPr marL="342900" indent="-342900">
              <a:buClr>
                <a:srgbClr val="A3D0AF"/>
              </a:buClr>
              <a:buFont typeface="+mj-lt"/>
              <a:buAutoNum type="arabicPeriod" startAt="6"/>
            </a:pPr>
            <a:r>
              <a:rPr lang="en-US" dirty="0">
                <a:solidFill>
                  <a:schemeClr val="tx1">
                    <a:lumMod val="85000"/>
                    <a:lumOff val="15000"/>
                  </a:schemeClr>
                </a:solidFill>
                <a:latin typeface="Plus Jakarta Sans" pitchFamily="2" charset="0"/>
                <a:cs typeface="Plus Jakarta Sans" pitchFamily="2" charset="0"/>
              </a:rPr>
              <a:t>Concatenate warped garment with person image.</a:t>
            </a:r>
          </a:p>
        </p:txBody>
      </p:sp>
      <p:sp>
        <p:nvSpPr>
          <p:cNvPr id="50" name="TextBox 49">
            <a:extLst>
              <a:ext uri="{FF2B5EF4-FFF2-40B4-BE49-F238E27FC236}">
                <a16:creationId xmlns:a16="http://schemas.microsoft.com/office/drawing/2014/main" id="{04016A52-7305-FA2E-299F-5784081E0B13}"/>
              </a:ext>
            </a:extLst>
          </p:cNvPr>
          <p:cNvSpPr txBox="1"/>
          <p:nvPr/>
        </p:nvSpPr>
        <p:spPr>
          <a:xfrm>
            <a:off x="353221" y="12957397"/>
            <a:ext cx="2834518" cy="923330"/>
          </a:xfrm>
          <a:prstGeom prst="rect">
            <a:avLst/>
          </a:prstGeom>
          <a:noFill/>
        </p:spPr>
        <p:txBody>
          <a:bodyPr wrap="square">
            <a:spAutoFit/>
          </a:bodyPr>
          <a:lstStyle/>
          <a:p>
            <a:pPr marL="342900" indent="-342900">
              <a:buClr>
                <a:srgbClr val="A3D0AF"/>
              </a:buClr>
              <a:buFont typeface="+mj-lt"/>
              <a:buAutoNum type="arabicPeriod" startAt="7"/>
            </a:pPr>
            <a:r>
              <a:rPr lang="en-US" dirty="0">
                <a:solidFill>
                  <a:schemeClr val="tx1">
                    <a:lumMod val="85000"/>
                    <a:lumOff val="15000"/>
                  </a:schemeClr>
                </a:solidFill>
                <a:latin typeface="Plus Jakarta Sans" pitchFamily="2" charset="0"/>
                <a:cs typeface="Plus Jakarta Sans" pitchFamily="2" charset="0"/>
              </a:rPr>
              <a:t>Generate final try-on image using a U-Net generator.</a:t>
            </a:r>
          </a:p>
        </p:txBody>
      </p:sp>
    </p:spTree>
    <p:extLst>
      <p:ext uri="{BB962C8B-B14F-4D97-AF65-F5344CB8AC3E}">
        <p14:creationId xmlns:p14="http://schemas.microsoft.com/office/powerpoint/2010/main" val="1975298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49000">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14:bounceEnd="49000">
                                          <p:cBhvr additive="base">
                                            <p:cTn id="7" dur="1250" fill="hold"/>
                                            <p:tgtEl>
                                              <p:spTgt spid="34"/>
                                            </p:tgtEl>
                                            <p:attrNameLst>
                                              <p:attrName>ppt_x</p:attrName>
                                            </p:attrNameLst>
                                          </p:cBhvr>
                                          <p:tavLst>
                                            <p:tav tm="0">
                                              <p:val>
                                                <p:strVal val="1+#ppt_w/2"/>
                                              </p:val>
                                            </p:tav>
                                            <p:tav tm="100000">
                                              <p:val>
                                                <p:strVal val="#ppt_x"/>
                                              </p:val>
                                            </p:tav>
                                          </p:tavLst>
                                        </p:anim>
                                        <p:anim calcmode="lin" valueType="num" p14:bounceEnd="49000">
                                          <p:cBhvr additive="base">
                                            <p:cTn id="8" dur="1250" fill="hold"/>
                                            <p:tgtEl>
                                              <p:spTgt spid="3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 presetClass="entr" presetSubtype="2" fill="hold" nodeType="withEffect" p14:presetBounceEnd="49000">
                                      <p:stCondLst>
                                        <p:cond delay="250"/>
                                      </p:stCondLst>
                                      <p:childTnLst>
                                        <p:set>
                                          <p:cBhvr>
                                            <p:cTn id="13" dur="1" fill="hold">
                                              <p:stCondLst>
                                                <p:cond delay="0"/>
                                              </p:stCondLst>
                                            </p:cTn>
                                            <p:tgtEl>
                                              <p:spTgt spid="22"/>
                                            </p:tgtEl>
                                            <p:attrNameLst>
                                              <p:attrName>style.visibility</p:attrName>
                                            </p:attrNameLst>
                                          </p:cBhvr>
                                          <p:to>
                                            <p:strVal val="visible"/>
                                          </p:to>
                                        </p:set>
                                        <p:anim calcmode="lin" valueType="num" p14:bounceEnd="49000">
                                          <p:cBhvr additive="base">
                                            <p:cTn id="14" dur="1250" fill="hold"/>
                                            <p:tgtEl>
                                              <p:spTgt spid="22"/>
                                            </p:tgtEl>
                                            <p:attrNameLst>
                                              <p:attrName>ppt_x</p:attrName>
                                            </p:attrNameLst>
                                          </p:cBhvr>
                                          <p:tavLst>
                                            <p:tav tm="0">
                                              <p:val>
                                                <p:strVal val="1+#ppt_w/2"/>
                                              </p:val>
                                            </p:tav>
                                            <p:tav tm="100000">
                                              <p:val>
                                                <p:strVal val="#ppt_x"/>
                                              </p:val>
                                            </p:tav>
                                          </p:tavLst>
                                        </p:anim>
                                        <p:anim calcmode="lin" valueType="num" p14:bounceEnd="49000">
                                          <p:cBhvr additive="base">
                                            <p:cTn id="15" dur="1250" fill="hold"/>
                                            <p:tgtEl>
                                              <p:spTgt spid="22"/>
                                            </p:tgtEl>
                                            <p:attrNameLst>
                                              <p:attrName>ppt_y</p:attrName>
                                            </p:attrNameLst>
                                          </p:cBhvr>
                                          <p:tavLst>
                                            <p:tav tm="0">
                                              <p:val>
                                                <p:strVal val="#ppt_y"/>
                                              </p:val>
                                            </p:tav>
                                            <p:tav tm="100000">
                                              <p:val>
                                                <p:strVal val="#ppt_y"/>
                                              </p:val>
                                            </p:tav>
                                          </p:tavLst>
                                        </p:anim>
                                      </p:childTnLst>
                                    </p:cTn>
                                  </p:par>
                                  <p:par>
                                    <p:cTn id="16" presetID="22" presetClass="entr" presetSubtype="8" fill="hold" nodeType="withEffect">
                                      <p:stCondLst>
                                        <p:cond delay="500"/>
                                      </p:stCondLst>
                                      <p:childTnLst>
                                        <p:set>
                                          <p:cBhvr>
                                            <p:cTn id="17" dur="1" fill="hold">
                                              <p:stCondLst>
                                                <p:cond delay="0"/>
                                              </p:stCondLst>
                                            </p:cTn>
                                            <p:tgtEl>
                                              <p:spTgt spid="28"/>
                                            </p:tgtEl>
                                            <p:attrNameLst>
                                              <p:attrName>style.visibility</p:attrName>
                                            </p:attrNameLst>
                                          </p:cBhvr>
                                          <p:to>
                                            <p:strVal val="visible"/>
                                          </p:to>
                                        </p:set>
                                        <p:animEffect transition="in" filter="wipe(left)">
                                          <p:cBhvr>
                                            <p:cTn id="18" dur="500"/>
                                            <p:tgtEl>
                                              <p:spTgt spid="28"/>
                                            </p:tgtEl>
                                          </p:cBhvr>
                                        </p:animEffect>
                                      </p:childTnLst>
                                    </p:cTn>
                                  </p:par>
                                  <p:par>
                                    <p:cTn id="19" presetID="2" presetClass="entr" presetSubtype="2" fill="hold" nodeType="withEffect" p14:presetBounceEnd="49000">
                                      <p:stCondLst>
                                        <p:cond delay="500"/>
                                      </p:stCondLst>
                                      <p:childTnLst>
                                        <p:set>
                                          <p:cBhvr>
                                            <p:cTn id="20" dur="1" fill="hold">
                                              <p:stCondLst>
                                                <p:cond delay="0"/>
                                              </p:stCondLst>
                                            </p:cTn>
                                            <p:tgtEl>
                                              <p:spTgt spid="30"/>
                                            </p:tgtEl>
                                            <p:attrNameLst>
                                              <p:attrName>style.visibility</p:attrName>
                                            </p:attrNameLst>
                                          </p:cBhvr>
                                          <p:to>
                                            <p:strVal val="visible"/>
                                          </p:to>
                                        </p:set>
                                        <p:anim calcmode="lin" valueType="num" p14:bounceEnd="49000">
                                          <p:cBhvr additive="base">
                                            <p:cTn id="21" dur="1250" fill="hold"/>
                                            <p:tgtEl>
                                              <p:spTgt spid="30"/>
                                            </p:tgtEl>
                                            <p:attrNameLst>
                                              <p:attrName>ppt_x</p:attrName>
                                            </p:attrNameLst>
                                          </p:cBhvr>
                                          <p:tavLst>
                                            <p:tav tm="0">
                                              <p:val>
                                                <p:strVal val="1+#ppt_w/2"/>
                                              </p:val>
                                            </p:tav>
                                            <p:tav tm="100000">
                                              <p:val>
                                                <p:strVal val="#ppt_x"/>
                                              </p:val>
                                            </p:tav>
                                          </p:tavLst>
                                        </p:anim>
                                        <p:anim calcmode="lin" valueType="num" p14:bounceEnd="49000">
                                          <p:cBhvr additive="base">
                                            <p:cTn id="22" dur="1250" fill="hold"/>
                                            <p:tgtEl>
                                              <p:spTgt spid="30"/>
                                            </p:tgtEl>
                                            <p:attrNameLst>
                                              <p:attrName>ppt_y</p:attrName>
                                            </p:attrNameLst>
                                          </p:cBhvr>
                                          <p:tavLst>
                                            <p:tav tm="0">
                                              <p:val>
                                                <p:strVal val="#ppt_y"/>
                                              </p:val>
                                            </p:tav>
                                            <p:tav tm="100000">
                                              <p:val>
                                                <p:strVal val="#ppt_y"/>
                                              </p:val>
                                            </p:tav>
                                          </p:tavLst>
                                        </p:anim>
                                      </p:childTnLst>
                                    </p:cTn>
                                  </p:par>
                                  <p:par>
                                    <p:cTn id="23" presetID="22" presetClass="entr" presetSubtype="8" fill="hold" nodeType="withEffect">
                                      <p:stCondLst>
                                        <p:cond delay="750"/>
                                      </p:stCondLst>
                                      <p:childTnLst>
                                        <p:set>
                                          <p:cBhvr>
                                            <p:cTn id="24" dur="1" fill="hold">
                                              <p:stCondLst>
                                                <p:cond delay="0"/>
                                              </p:stCondLst>
                                            </p:cTn>
                                            <p:tgtEl>
                                              <p:spTgt spid="37"/>
                                            </p:tgtEl>
                                            <p:attrNameLst>
                                              <p:attrName>style.visibility</p:attrName>
                                            </p:attrNameLst>
                                          </p:cBhvr>
                                          <p:to>
                                            <p:strVal val="visible"/>
                                          </p:to>
                                        </p:set>
                                        <p:animEffect transition="in" filter="wipe(left)">
                                          <p:cBhvr>
                                            <p:cTn id="25" dur="500"/>
                                            <p:tgtEl>
                                              <p:spTgt spid="37"/>
                                            </p:tgtEl>
                                          </p:cBhvr>
                                        </p:animEffect>
                                      </p:childTnLst>
                                    </p:cTn>
                                  </p:par>
                                  <p:par>
                                    <p:cTn id="26" presetID="2" presetClass="entr" presetSubtype="2" fill="hold" nodeType="withEffect" p14:presetBounceEnd="49000">
                                      <p:stCondLst>
                                        <p:cond delay="750"/>
                                      </p:stCondLst>
                                      <p:childTnLst>
                                        <p:set>
                                          <p:cBhvr>
                                            <p:cTn id="27" dur="1" fill="hold">
                                              <p:stCondLst>
                                                <p:cond delay="0"/>
                                              </p:stCondLst>
                                            </p:cTn>
                                            <p:tgtEl>
                                              <p:spTgt spid="38"/>
                                            </p:tgtEl>
                                            <p:attrNameLst>
                                              <p:attrName>style.visibility</p:attrName>
                                            </p:attrNameLst>
                                          </p:cBhvr>
                                          <p:to>
                                            <p:strVal val="visible"/>
                                          </p:to>
                                        </p:set>
                                        <p:anim calcmode="lin" valueType="num" p14:bounceEnd="49000">
                                          <p:cBhvr additive="base">
                                            <p:cTn id="28" dur="1250" fill="hold"/>
                                            <p:tgtEl>
                                              <p:spTgt spid="38"/>
                                            </p:tgtEl>
                                            <p:attrNameLst>
                                              <p:attrName>ppt_x</p:attrName>
                                            </p:attrNameLst>
                                          </p:cBhvr>
                                          <p:tavLst>
                                            <p:tav tm="0">
                                              <p:val>
                                                <p:strVal val="1+#ppt_w/2"/>
                                              </p:val>
                                            </p:tav>
                                            <p:tav tm="100000">
                                              <p:val>
                                                <p:strVal val="#ppt_x"/>
                                              </p:val>
                                            </p:tav>
                                          </p:tavLst>
                                        </p:anim>
                                        <p:anim calcmode="lin" valueType="num" p14:bounceEnd="49000">
                                          <p:cBhvr additive="base">
                                            <p:cTn id="29" dur="1250" fill="hold"/>
                                            <p:tgtEl>
                                              <p:spTgt spid="38"/>
                                            </p:tgtEl>
                                            <p:attrNameLst>
                                              <p:attrName>ppt_y</p:attrName>
                                            </p:attrNameLst>
                                          </p:cBhvr>
                                          <p:tavLst>
                                            <p:tav tm="0">
                                              <p:val>
                                                <p:strVal val="#ppt_y"/>
                                              </p:val>
                                            </p:tav>
                                            <p:tav tm="100000">
                                              <p:val>
                                                <p:strVal val="#ppt_y"/>
                                              </p:val>
                                            </p:tav>
                                          </p:tavLst>
                                        </p:anim>
                                      </p:childTnLst>
                                    </p:cTn>
                                  </p:par>
                                  <p:par>
                                    <p:cTn id="30" presetID="22" presetClass="entr" presetSubtype="8" fill="hold" nodeType="withEffect">
                                      <p:stCondLst>
                                        <p:cond delay="100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250" fill="hold"/>
                                            <p:tgtEl>
                                              <p:spTgt spid="34"/>
                                            </p:tgtEl>
                                            <p:attrNameLst>
                                              <p:attrName>ppt_x</p:attrName>
                                            </p:attrNameLst>
                                          </p:cBhvr>
                                          <p:tavLst>
                                            <p:tav tm="0">
                                              <p:val>
                                                <p:strVal val="1+#ppt_w/2"/>
                                              </p:val>
                                            </p:tav>
                                            <p:tav tm="100000">
                                              <p:val>
                                                <p:strVal val="#ppt_x"/>
                                              </p:val>
                                            </p:tav>
                                          </p:tavLst>
                                        </p:anim>
                                        <p:anim calcmode="lin" valueType="num">
                                          <p:cBhvr additive="base">
                                            <p:cTn id="8" dur="1250" fill="hold"/>
                                            <p:tgtEl>
                                              <p:spTgt spid="3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par>
                                    <p:cTn id="12" presetID="2" presetClass="entr" presetSubtype="2" fill="hold" nodeType="withEffect">
                                      <p:stCondLst>
                                        <p:cond delay="25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1250" fill="hold"/>
                                            <p:tgtEl>
                                              <p:spTgt spid="22"/>
                                            </p:tgtEl>
                                            <p:attrNameLst>
                                              <p:attrName>ppt_x</p:attrName>
                                            </p:attrNameLst>
                                          </p:cBhvr>
                                          <p:tavLst>
                                            <p:tav tm="0">
                                              <p:val>
                                                <p:strVal val="1+#ppt_w/2"/>
                                              </p:val>
                                            </p:tav>
                                            <p:tav tm="100000">
                                              <p:val>
                                                <p:strVal val="#ppt_x"/>
                                              </p:val>
                                            </p:tav>
                                          </p:tavLst>
                                        </p:anim>
                                        <p:anim calcmode="lin" valueType="num">
                                          <p:cBhvr additive="base">
                                            <p:cTn id="15" dur="1250" fill="hold"/>
                                            <p:tgtEl>
                                              <p:spTgt spid="22"/>
                                            </p:tgtEl>
                                            <p:attrNameLst>
                                              <p:attrName>ppt_y</p:attrName>
                                            </p:attrNameLst>
                                          </p:cBhvr>
                                          <p:tavLst>
                                            <p:tav tm="0">
                                              <p:val>
                                                <p:strVal val="#ppt_y"/>
                                              </p:val>
                                            </p:tav>
                                            <p:tav tm="100000">
                                              <p:val>
                                                <p:strVal val="#ppt_y"/>
                                              </p:val>
                                            </p:tav>
                                          </p:tavLst>
                                        </p:anim>
                                      </p:childTnLst>
                                    </p:cTn>
                                  </p:par>
                                  <p:par>
                                    <p:cTn id="16" presetID="22" presetClass="entr" presetSubtype="8" fill="hold" nodeType="withEffect">
                                      <p:stCondLst>
                                        <p:cond delay="500"/>
                                      </p:stCondLst>
                                      <p:childTnLst>
                                        <p:set>
                                          <p:cBhvr>
                                            <p:cTn id="17" dur="1" fill="hold">
                                              <p:stCondLst>
                                                <p:cond delay="0"/>
                                              </p:stCondLst>
                                            </p:cTn>
                                            <p:tgtEl>
                                              <p:spTgt spid="28"/>
                                            </p:tgtEl>
                                            <p:attrNameLst>
                                              <p:attrName>style.visibility</p:attrName>
                                            </p:attrNameLst>
                                          </p:cBhvr>
                                          <p:to>
                                            <p:strVal val="visible"/>
                                          </p:to>
                                        </p:set>
                                        <p:animEffect transition="in" filter="wipe(left)">
                                          <p:cBhvr>
                                            <p:cTn id="18" dur="500"/>
                                            <p:tgtEl>
                                              <p:spTgt spid="28"/>
                                            </p:tgtEl>
                                          </p:cBhvr>
                                        </p:animEffect>
                                      </p:childTnLst>
                                    </p:cTn>
                                  </p:par>
                                  <p:par>
                                    <p:cTn id="19" presetID="2" presetClass="entr" presetSubtype="2" fill="hold" nodeType="withEffect">
                                      <p:stCondLst>
                                        <p:cond delay="50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1250" fill="hold"/>
                                            <p:tgtEl>
                                              <p:spTgt spid="30"/>
                                            </p:tgtEl>
                                            <p:attrNameLst>
                                              <p:attrName>ppt_x</p:attrName>
                                            </p:attrNameLst>
                                          </p:cBhvr>
                                          <p:tavLst>
                                            <p:tav tm="0">
                                              <p:val>
                                                <p:strVal val="1+#ppt_w/2"/>
                                              </p:val>
                                            </p:tav>
                                            <p:tav tm="100000">
                                              <p:val>
                                                <p:strVal val="#ppt_x"/>
                                              </p:val>
                                            </p:tav>
                                          </p:tavLst>
                                        </p:anim>
                                        <p:anim calcmode="lin" valueType="num">
                                          <p:cBhvr additive="base">
                                            <p:cTn id="22" dur="1250" fill="hold"/>
                                            <p:tgtEl>
                                              <p:spTgt spid="30"/>
                                            </p:tgtEl>
                                            <p:attrNameLst>
                                              <p:attrName>ppt_y</p:attrName>
                                            </p:attrNameLst>
                                          </p:cBhvr>
                                          <p:tavLst>
                                            <p:tav tm="0">
                                              <p:val>
                                                <p:strVal val="#ppt_y"/>
                                              </p:val>
                                            </p:tav>
                                            <p:tav tm="100000">
                                              <p:val>
                                                <p:strVal val="#ppt_y"/>
                                              </p:val>
                                            </p:tav>
                                          </p:tavLst>
                                        </p:anim>
                                      </p:childTnLst>
                                    </p:cTn>
                                  </p:par>
                                  <p:par>
                                    <p:cTn id="23" presetID="22" presetClass="entr" presetSubtype="8" fill="hold" nodeType="withEffect">
                                      <p:stCondLst>
                                        <p:cond delay="750"/>
                                      </p:stCondLst>
                                      <p:childTnLst>
                                        <p:set>
                                          <p:cBhvr>
                                            <p:cTn id="24" dur="1" fill="hold">
                                              <p:stCondLst>
                                                <p:cond delay="0"/>
                                              </p:stCondLst>
                                            </p:cTn>
                                            <p:tgtEl>
                                              <p:spTgt spid="37"/>
                                            </p:tgtEl>
                                            <p:attrNameLst>
                                              <p:attrName>style.visibility</p:attrName>
                                            </p:attrNameLst>
                                          </p:cBhvr>
                                          <p:to>
                                            <p:strVal val="visible"/>
                                          </p:to>
                                        </p:set>
                                        <p:animEffect transition="in" filter="wipe(left)">
                                          <p:cBhvr>
                                            <p:cTn id="25" dur="500"/>
                                            <p:tgtEl>
                                              <p:spTgt spid="37"/>
                                            </p:tgtEl>
                                          </p:cBhvr>
                                        </p:animEffect>
                                      </p:childTnLst>
                                    </p:cTn>
                                  </p:par>
                                  <p:par>
                                    <p:cTn id="26" presetID="2" presetClass="entr" presetSubtype="2" fill="hold" nodeType="withEffect">
                                      <p:stCondLst>
                                        <p:cond delay="750"/>
                                      </p:stCondLst>
                                      <p:childTnLst>
                                        <p:set>
                                          <p:cBhvr>
                                            <p:cTn id="27" dur="1" fill="hold">
                                              <p:stCondLst>
                                                <p:cond delay="0"/>
                                              </p:stCondLst>
                                            </p:cTn>
                                            <p:tgtEl>
                                              <p:spTgt spid="38"/>
                                            </p:tgtEl>
                                            <p:attrNameLst>
                                              <p:attrName>style.visibility</p:attrName>
                                            </p:attrNameLst>
                                          </p:cBhvr>
                                          <p:to>
                                            <p:strVal val="visible"/>
                                          </p:to>
                                        </p:set>
                                        <p:anim calcmode="lin" valueType="num">
                                          <p:cBhvr additive="base">
                                            <p:cTn id="28" dur="1250" fill="hold"/>
                                            <p:tgtEl>
                                              <p:spTgt spid="38"/>
                                            </p:tgtEl>
                                            <p:attrNameLst>
                                              <p:attrName>ppt_x</p:attrName>
                                            </p:attrNameLst>
                                          </p:cBhvr>
                                          <p:tavLst>
                                            <p:tav tm="0">
                                              <p:val>
                                                <p:strVal val="1+#ppt_w/2"/>
                                              </p:val>
                                            </p:tav>
                                            <p:tav tm="100000">
                                              <p:val>
                                                <p:strVal val="#ppt_x"/>
                                              </p:val>
                                            </p:tav>
                                          </p:tavLst>
                                        </p:anim>
                                        <p:anim calcmode="lin" valueType="num">
                                          <p:cBhvr additive="base">
                                            <p:cTn id="29" dur="1250" fill="hold"/>
                                            <p:tgtEl>
                                              <p:spTgt spid="38"/>
                                            </p:tgtEl>
                                            <p:attrNameLst>
                                              <p:attrName>ppt_y</p:attrName>
                                            </p:attrNameLst>
                                          </p:cBhvr>
                                          <p:tavLst>
                                            <p:tav tm="0">
                                              <p:val>
                                                <p:strVal val="#ppt_y"/>
                                              </p:val>
                                            </p:tav>
                                            <p:tav tm="100000">
                                              <p:val>
                                                <p:strVal val="#ppt_y"/>
                                              </p:val>
                                            </p:tav>
                                          </p:tavLst>
                                        </p:anim>
                                      </p:childTnLst>
                                    </p:cTn>
                                  </p:par>
                                  <p:par>
                                    <p:cTn id="30" presetID="22" presetClass="entr" presetSubtype="8" fill="hold" nodeType="withEffect">
                                      <p:stCondLst>
                                        <p:cond delay="100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F83ED8-D363-1322-D30A-9BE70E5468FB}"/>
            </a:ext>
          </a:extLst>
        </p:cNvPr>
        <p:cNvGrpSpPr/>
        <p:nvPr/>
      </p:nvGrpSpPr>
      <p:grpSpPr>
        <a:xfrm>
          <a:off x="0" y="0"/>
          <a:ext cx="0" cy="0"/>
          <a:chOff x="0" y="0"/>
          <a:chExt cx="0" cy="0"/>
        </a:xfrm>
      </p:grpSpPr>
      <p:pic>
        <p:nvPicPr>
          <p:cNvPr id="5" name="Picture 4" descr="A person standing in front of a display&#10;&#10;AI-generated content may be incorrect.">
            <a:extLst>
              <a:ext uri="{FF2B5EF4-FFF2-40B4-BE49-F238E27FC236}">
                <a16:creationId xmlns:a16="http://schemas.microsoft.com/office/drawing/2014/main" id="{B115B31C-02E2-394F-F7FF-C8578C34F6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2058" y="-53380"/>
            <a:ext cx="3774440" cy="6919807"/>
          </a:xfrm>
          <a:prstGeom prst="rect">
            <a:avLst/>
          </a:prstGeom>
        </p:spPr>
      </p:pic>
      <p:sp>
        <p:nvSpPr>
          <p:cNvPr id="20" name="!!MM">
            <a:extLst>
              <a:ext uri="{FF2B5EF4-FFF2-40B4-BE49-F238E27FC236}">
                <a16:creationId xmlns:a16="http://schemas.microsoft.com/office/drawing/2014/main" id="{A79ECD91-BF6D-B2A0-E5A1-6DA557C502BB}"/>
              </a:ext>
            </a:extLst>
          </p:cNvPr>
          <p:cNvSpPr/>
          <p:nvPr/>
        </p:nvSpPr>
        <p:spPr>
          <a:xfrm rot="10800000">
            <a:off x="11401960" y="1927623"/>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 name="!!S2">
            <a:extLst>
              <a:ext uri="{FF2B5EF4-FFF2-40B4-BE49-F238E27FC236}">
                <a16:creationId xmlns:a16="http://schemas.microsoft.com/office/drawing/2014/main" id="{0B984C78-FE98-220C-E102-700DCAEDEF04}"/>
              </a:ext>
            </a:extLst>
          </p:cNvPr>
          <p:cNvCxnSpPr>
            <a:cxnSpLocks/>
          </p:cNvCxnSpPr>
          <p:nvPr/>
        </p:nvCxnSpPr>
        <p:spPr>
          <a:xfrm flipH="1">
            <a:off x="10445610"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7EF0543A-17DB-611E-6AA7-898CC6301360}"/>
              </a:ext>
            </a:extLst>
          </p:cNvPr>
          <p:cNvCxnSpPr>
            <a:cxnSpLocks/>
          </p:cNvCxnSpPr>
          <p:nvPr/>
        </p:nvCxnSpPr>
        <p:spPr>
          <a:xfrm>
            <a:off x="10032515" y="6345251"/>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877459F5-9F02-C4B1-D840-D50407534C25}"/>
              </a:ext>
            </a:extLst>
          </p:cNvPr>
          <p:cNvCxnSpPr>
            <a:cxnSpLocks/>
          </p:cNvCxnSpPr>
          <p:nvPr/>
        </p:nvCxnSpPr>
        <p:spPr>
          <a:xfrm flipH="1">
            <a:off x="-4025752"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40E25F80-183F-6049-41EB-DD8D997B3265}"/>
              </a:ext>
            </a:extLst>
          </p:cNvPr>
          <p:cNvSpPr/>
          <p:nvPr/>
        </p:nvSpPr>
        <p:spPr>
          <a:xfrm>
            <a:off x="402368" y="6012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C4EA390F-4181-C5A2-4084-8DBDAB9F2206}"/>
              </a:ext>
            </a:extLst>
          </p:cNvPr>
          <p:cNvSpPr/>
          <p:nvPr/>
        </p:nvSpPr>
        <p:spPr>
          <a:xfrm>
            <a:off x="9729942" y="6007401"/>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8B855762-8C0F-6169-9219-42E4AE396A9C}"/>
              </a:ext>
            </a:extLst>
          </p:cNvPr>
          <p:cNvSpPr/>
          <p:nvPr/>
        </p:nvSpPr>
        <p:spPr>
          <a:xfrm>
            <a:off x="10191054"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A7753B6A-A61F-8EFD-95B6-CF4AF0C835C7}"/>
              </a:ext>
            </a:extLst>
          </p:cNvPr>
          <p:cNvSpPr/>
          <p:nvPr/>
        </p:nvSpPr>
        <p:spPr>
          <a:xfrm>
            <a:off x="257753" y="67384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9337D7A2-5536-8961-620D-6D5FBABCCB26}"/>
              </a:ext>
            </a:extLst>
          </p:cNvPr>
          <p:cNvSpPr/>
          <p:nvPr/>
        </p:nvSpPr>
        <p:spPr>
          <a:xfrm rot="10406589">
            <a:off x="4004657" y="-1771236"/>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42EC6E31-C08F-28FD-D1C5-0718D528EA69}"/>
              </a:ext>
            </a:extLst>
          </p:cNvPr>
          <p:cNvCxnSpPr>
            <a:cxnSpLocks/>
          </p:cNvCxnSpPr>
          <p:nvPr/>
        </p:nvCxnSpPr>
        <p:spPr>
          <a:xfrm>
            <a:off x="555347" y="-99770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25D9BC60-4755-7501-051D-B5CD93A7DA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grpSp>
        <p:nvGrpSpPr>
          <p:cNvPr id="67" name="Group 66">
            <a:extLst>
              <a:ext uri="{FF2B5EF4-FFF2-40B4-BE49-F238E27FC236}">
                <a16:creationId xmlns:a16="http://schemas.microsoft.com/office/drawing/2014/main" id="{0F7DC8B0-357B-EE10-7961-A13CCE688F4B}"/>
              </a:ext>
            </a:extLst>
          </p:cNvPr>
          <p:cNvGrpSpPr/>
          <p:nvPr/>
        </p:nvGrpSpPr>
        <p:grpSpPr>
          <a:xfrm>
            <a:off x="1" y="1207748"/>
            <a:ext cx="7663260" cy="4667934"/>
            <a:chOff x="1" y="1207748"/>
            <a:chExt cx="7663260" cy="4667934"/>
          </a:xfrm>
        </p:grpSpPr>
        <p:sp>
          <p:nvSpPr>
            <p:cNvPr id="6" name="Rectangle 5">
              <a:extLst>
                <a:ext uri="{FF2B5EF4-FFF2-40B4-BE49-F238E27FC236}">
                  <a16:creationId xmlns:a16="http://schemas.microsoft.com/office/drawing/2014/main" id="{570B3C50-FDA0-E2F5-AF4D-FA8B5069B732}"/>
                </a:ext>
              </a:extLst>
            </p:cNvPr>
            <p:cNvSpPr/>
            <p:nvPr/>
          </p:nvSpPr>
          <p:spPr>
            <a:xfrm>
              <a:off x="1" y="1207748"/>
              <a:ext cx="7663260" cy="46679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08D77A-00CD-15D0-331F-75E5B9C44C74}"/>
                </a:ext>
              </a:extLst>
            </p:cNvPr>
            <p:cNvSpPr txBox="1"/>
            <p:nvPr/>
          </p:nvSpPr>
          <p:spPr>
            <a:xfrm>
              <a:off x="425367" y="1703548"/>
              <a:ext cx="6668089" cy="584775"/>
            </a:xfrm>
            <a:prstGeom prst="rect">
              <a:avLst/>
            </a:prstGeom>
            <a:noFill/>
          </p:spPr>
          <p:txBody>
            <a:bodyPr wrap="square" anchor="ctr">
              <a:spAutoFit/>
            </a:bodyPr>
            <a:lstStyle/>
            <a:p>
              <a:pPr lvl="0">
                <a:defRPr/>
              </a:pPr>
              <a:r>
                <a:rPr lang="en-US" sz="3200" b="1" spc="300" dirty="0">
                  <a:solidFill>
                    <a:srgbClr val="192821"/>
                  </a:solidFill>
                  <a:latin typeface="Plus Jakarta Sans" pitchFamily="2" charset="77"/>
                  <a:cs typeface="Plus Jakarta Sans" pitchFamily="2" charset="77"/>
                </a:rPr>
                <a:t>Limitations</a:t>
              </a:r>
            </a:p>
          </p:txBody>
        </p:sp>
        <p:sp>
          <p:nvSpPr>
            <p:cNvPr id="23" name="TextBox 22">
              <a:extLst>
                <a:ext uri="{FF2B5EF4-FFF2-40B4-BE49-F238E27FC236}">
                  <a16:creationId xmlns:a16="http://schemas.microsoft.com/office/drawing/2014/main" id="{EE2B46E2-E60E-1715-CB5C-A6FC14733D00}"/>
                </a:ext>
              </a:extLst>
            </p:cNvPr>
            <p:cNvSpPr txBox="1"/>
            <p:nvPr/>
          </p:nvSpPr>
          <p:spPr>
            <a:xfrm>
              <a:off x="425367" y="2313153"/>
              <a:ext cx="5417922" cy="2542363"/>
            </a:xfrm>
            <a:prstGeom prst="rect">
              <a:avLst/>
            </a:prstGeom>
            <a:noFill/>
          </p:spPr>
          <p:txBody>
            <a:bodyPr wrap="square">
              <a:spAutoFit/>
            </a:bodyPr>
            <a:lstStyle/>
            <a:p>
              <a:pPr>
                <a:lnSpc>
                  <a:spcPct val="150000"/>
                </a:lnSpc>
                <a:buClr>
                  <a:srgbClr val="A3D0AF"/>
                </a:buClr>
              </a:pPr>
              <a:r>
                <a:rPr lang="en-US" dirty="0">
                  <a:solidFill>
                    <a:schemeClr val="tx1">
                      <a:lumMod val="85000"/>
                      <a:lumOff val="15000"/>
                    </a:schemeClr>
                  </a:solidFill>
                  <a:latin typeface="Plus Jakarta Sans" pitchFamily="2" charset="0"/>
                  <a:cs typeface="Plus Jakarta Sans" pitchFamily="2" charset="0"/>
                </a:rPr>
                <a:t>While our model achieves strong performance, it comes with increased complexity. The architecture includes multiple encoders, warping blocks, refinement stages, and a generator, which leads to higher memory usage and longer training time. This complexity may limit deployment or use  without further optimization.</a:t>
              </a:r>
            </a:p>
          </p:txBody>
        </p:sp>
      </p:grpSp>
      <p:sp>
        <p:nvSpPr>
          <p:cNvPr id="8" name="Rectangle 7">
            <a:extLst>
              <a:ext uri="{FF2B5EF4-FFF2-40B4-BE49-F238E27FC236}">
                <a16:creationId xmlns:a16="http://schemas.microsoft.com/office/drawing/2014/main" id="{678C9973-75AC-BBF7-AA1D-3A43DCD5105F}"/>
              </a:ext>
            </a:extLst>
          </p:cNvPr>
          <p:cNvSpPr/>
          <p:nvPr/>
        </p:nvSpPr>
        <p:spPr>
          <a:xfrm>
            <a:off x="10122442" y="-239838"/>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02F5EF0B-B58C-ED5E-8C3D-092BF468B43B}"/>
              </a:ext>
            </a:extLst>
          </p:cNvPr>
          <p:cNvGrpSpPr/>
          <p:nvPr/>
        </p:nvGrpSpPr>
        <p:grpSpPr>
          <a:xfrm>
            <a:off x="486003" y="9812104"/>
            <a:ext cx="3112776" cy="2092301"/>
            <a:chOff x="1366215" y="2902909"/>
            <a:chExt cx="3112776" cy="2092301"/>
          </a:xfrm>
        </p:grpSpPr>
        <p:sp>
          <p:nvSpPr>
            <p:cNvPr id="52" name="TextBox 51">
              <a:extLst>
                <a:ext uri="{FF2B5EF4-FFF2-40B4-BE49-F238E27FC236}">
                  <a16:creationId xmlns:a16="http://schemas.microsoft.com/office/drawing/2014/main" id="{9C1E8EF2-7992-CB79-790D-8C5ED8ED0C14}"/>
                </a:ext>
              </a:extLst>
            </p:cNvPr>
            <p:cNvSpPr txBox="1"/>
            <p:nvPr/>
          </p:nvSpPr>
          <p:spPr>
            <a:xfrm>
              <a:off x="1374028" y="2902909"/>
              <a:ext cx="3104963" cy="400110"/>
            </a:xfrm>
            <a:prstGeom prst="rect">
              <a:avLst/>
            </a:prstGeom>
            <a:noFill/>
          </p:spPr>
          <p:txBody>
            <a:bodyPr wrap="square">
              <a:spAutoFit/>
            </a:bodyPr>
            <a:lstStyle/>
            <a:p>
              <a:r>
                <a:rPr lang="en-US" sz="2000" b="1" dirty="0">
                  <a:solidFill>
                    <a:srgbClr val="A3D0AF"/>
                  </a:solidFill>
                  <a:latin typeface="Plus Jakarta Sans" pitchFamily="2" charset="0"/>
                  <a:cs typeface="Plus Jakarta Sans" pitchFamily="2" charset="0"/>
                </a:rPr>
                <a:t>Perceptual Loss </a:t>
              </a:r>
              <a:r>
                <a:rPr lang="en-US" sz="2000" b="1" dirty="0" err="1">
                  <a:solidFill>
                    <a:srgbClr val="A3D0AF"/>
                  </a:solidFill>
                  <a:latin typeface="Plus Jakarta Sans" pitchFamily="2" charset="0"/>
                  <a:cs typeface="Plus Jakarta Sans" pitchFamily="2" charset="0"/>
                </a:rPr>
                <a:t>Lp</a:t>
              </a:r>
              <a:r>
                <a:rPr lang="en-US" sz="2000" b="1" dirty="0">
                  <a:solidFill>
                    <a:srgbClr val="A3D0AF"/>
                  </a:solidFill>
                  <a:latin typeface="Plus Jakarta Sans" pitchFamily="2" charset="0"/>
                  <a:cs typeface="Plus Jakarta Sans" pitchFamily="2" charset="0"/>
                </a:rPr>
                <a:t>:</a:t>
              </a:r>
            </a:p>
          </p:txBody>
        </p:sp>
        <p:sp>
          <p:nvSpPr>
            <p:cNvPr id="53" name="TextBox 52">
              <a:extLst>
                <a:ext uri="{FF2B5EF4-FFF2-40B4-BE49-F238E27FC236}">
                  <a16:creationId xmlns:a16="http://schemas.microsoft.com/office/drawing/2014/main" id="{C159C6C1-D99D-18C6-BDE5-6496F1BD00FB}"/>
                </a:ext>
              </a:extLst>
            </p:cNvPr>
            <p:cNvSpPr txBox="1"/>
            <p:nvPr/>
          </p:nvSpPr>
          <p:spPr>
            <a:xfrm>
              <a:off x="1366215" y="3425550"/>
              <a:ext cx="2473182" cy="1569660"/>
            </a:xfrm>
            <a:prstGeom prst="rect">
              <a:avLst/>
            </a:prstGeom>
            <a:noFill/>
          </p:spPr>
          <p:txBody>
            <a:bodyPr wrap="square">
              <a:spAutoFit/>
            </a:bodyPr>
            <a:lstStyle/>
            <a:p>
              <a:r>
                <a:rPr lang="en-US" sz="1600" dirty="0">
                  <a:latin typeface="Plus Jakarta Sans"/>
                </a:rPr>
                <a:t> It ensures the generated image looks visually similar to the real one. It compares deep features of the generated and real images using a pretrained network. </a:t>
              </a:r>
            </a:p>
          </p:txBody>
        </p:sp>
      </p:grpSp>
      <p:graphicFrame>
        <p:nvGraphicFramePr>
          <p:cNvPr id="54" name="Table 53">
            <a:extLst>
              <a:ext uri="{FF2B5EF4-FFF2-40B4-BE49-F238E27FC236}">
                <a16:creationId xmlns:a16="http://schemas.microsoft.com/office/drawing/2014/main" id="{09396861-A5AC-7B98-BE05-57D2AE0C32A4}"/>
              </a:ext>
            </a:extLst>
          </p:cNvPr>
          <p:cNvGraphicFramePr>
            <a:graphicFrameLocks noGrp="1"/>
          </p:cNvGraphicFramePr>
          <p:nvPr>
            <p:extLst>
              <p:ext uri="{D42A27DB-BD31-4B8C-83A1-F6EECF244321}">
                <p14:modId xmlns:p14="http://schemas.microsoft.com/office/powerpoint/2010/main" val="3981843908"/>
              </p:ext>
            </p:extLst>
          </p:nvPr>
        </p:nvGraphicFramePr>
        <p:xfrm>
          <a:off x="493816" y="11870033"/>
          <a:ext cx="1684576" cy="365760"/>
        </p:xfrm>
        <a:graphic>
          <a:graphicData uri="http://schemas.openxmlformats.org/drawingml/2006/table">
            <a:tbl>
              <a:tblPr/>
              <a:tblGrid>
                <a:gridCol w="1684576">
                  <a:extLst>
                    <a:ext uri="{9D8B030D-6E8A-4147-A177-3AD203B41FA5}">
                      <a16:colId xmlns:a16="http://schemas.microsoft.com/office/drawing/2014/main" val="2121237918"/>
                    </a:ext>
                  </a:extLst>
                </a:gridCol>
              </a:tblGrid>
              <a:tr h="0">
                <a:tc>
                  <a:txBody>
                    <a:bodyPr/>
                    <a:lstStyle/>
                    <a:p>
                      <a:r>
                        <a:rPr lang="el-GR" dirty="0"/>
                        <a:t>∥ϕ(</a:t>
                      </a:r>
                      <a:r>
                        <a:rPr lang="en-US" dirty="0">
                          <a:latin typeface="Plus Jakarta Sans"/>
                        </a:rPr>
                        <a:t>t)−</a:t>
                      </a:r>
                      <a:r>
                        <a:rPr lang="el-GR" dirty="0"/>
                        <a:t>ϕ(</a:t>
                      </a:r>
                      <a:r>
                        <a:rPr lang="en-US" dirty="0">
                          <a:latin typeface="Plus Jakarta Sans"/>
                        </a:rPr>
                        <a:t>t∗)∥1​</a:t>
                      </a:r>
                    </a:p>
                  </a:txBody>
                  <a:tcPr anchor="ctr">
                    <a:lnL>
                      <a:noFill/>
                    </a:lnL>
                    <a:lnR>
                      <a:noFill/>
                    </a:lnR>
                    <a:lnT>
                      <a:noFill/>
                    </a:lnT>
                    <a:lnB>
                      <a:noFill/>
                    </a:lnB>
                    <a:noFill/>
                  </a:tcPr>
                </a:tc>
                <a:extLst>
                  <a:ext uri="{0D108BD9-81ED-4DB2-BD59-A6C34878D82A}">
                    <a16:rowId xmlns:a16="http://schemas.microsoft.com/office/drawing/2014/main" val="3143152468"/>
                  </a:ext>
                </a:extLst>
              </a:tr>
            </a:tbl>
          </a:graphicData>
        </a:graphic>
      </p:graphicFrame>
      <p:grpSp>
        <p:nvGrpSpPr>
          <p:cNvPr id="55" name="Group 54">
            <a:extLst>
              <a:ext uri="{FF2B5EF4-FFF2-40B4-BE49-F238E27FC236}">
                <a16:creationId xmlns:a16="http://schemas.microsoft.com/office/drawing/2014/main" id="{91F1B909-CDCC-4171-488D-F8C5983FF054}"/>
              </a:ext>
            </a:extLst>
          </p:cNvPr>
          <p:cNvGrpSpPr/>
          <p:nvPr/>
        </p:nvGrpSpPr>
        <p:grpSpPr>
          <a:xfrm>
            <a:off x="3491239" y="9773407"/>
            <a:ext cx="3112777" cy="2092301"/>
            <a:chOff x="1366214" y="2902909"/>
            <a:chExt cx="3112777" cy="2092301"/>
          </a:xfrm>
        </p:grpSpPr>
        <p:sp>
          <p:nvSpPr>
            <p:cNvPr id="56" name="TextBox 55">
              <a:extLst>
                <a:ext uri="{FF2B5EF4-FFF2-40B4-BE49-F238E27FC236}">
                  <a16:creationId xmlns:a16="http://schemas.microsoft.com/office/drawing/2014/main" id="{269A563E-C68A-EFC5-DD71-D46C067242AA}"/>
                </a:ext>
              </a:extLst>
            </p:cNvPr>
            <p:cNvSpPr txBox="1"/>
            <p:nvPr/>
          </p:nvSpPr>
          <p:spPr>
            <a:xfrm>
              <a:off x="1374028" y="2902909"/>
              <a:ext cx="3104963" cy="400110"/>
            </a:xfrm>
            <a:prstGeom prst="rect">
              <a:avLst/>
            </a:prstGeom>
            <a:noFill/>
          </p:spPr>
          <p:txBody>
            <a:bodyPr wrap="square">
              <a:spAutoFit/>
            </a:bodyPr>
            <a:lstStyle/>
            <a:p>
              <a:r>
                <a:rPr lang="en-US" sz="2000" b="1" dirty="0">
                  <a:solidFill>
                    <a:srgbClr val="A3D0AF"/>
                  </a:solidFill>
                  <a:latin typeface="Plus Jakarta Sans" pitchFamily="2" charset="0"/>
                  <a:cs typeface="Plus Jakarta Sans" pitchFamily="2" charset="0"/>
                </a:rPr>
                <a:t>Garment Loss Lg:</a:t>
              </a:r>
            </a:p>
          </p:txBody>
        </p:sp>
        <p:sp>
          <p:nvSpPr>
            <p:cNvPr id="57" name="TextBox 56">
              <a:extLst>
                <a:ext uri="{FF2B5EF4-FFF2-40B4-BE49-F238E27FC236}">
                  <a16:creationId xmlns:a16="http://schemas.microsoft.com/office/drawing/2014/main" id="{9B12855F-2E3B-B770-9D73-2A4FD57BE104}"/>
                </a:ext>
              </a:extLst>
            </p:cNvPr>
            <p:cNvSpPr txBox="1"/>
            <p:nvPr/>
          </p:nvSpPr>
          <p:spPr>
            <a:xfrm>
              <a:off x="1366214" y="3425550"/>
              <a:ext cx="2510179" cy="1569660"/>
            </a:xfrm>
            <a:prstGeom prst="rect">
              <a:avLst/>
            </a:prstGeom>
            <a:noFill/>
          </p:spPr>
          <p:txBody>
            <a:bodyPr wrap="square">
              <a:spAutoFit/>
            </a:bodyPr>
            <a:lstStyle/>
            <a:p>
              <a:r>
                <a:rPr lang="en-US" sz="1600" dirty="0">
                  <a:latin typeface="Plus Jakarta Sans"/>
                </a:rPr>
                <a:t>It preserves garment texture and shape accuracy. It compares garment regions in the generated image and ground truth using a binary mask.</a:t>
              </a:r>
            </a:p>
          </p:txBody>
        </p:sp>
      </p:grpSp>
      <p:graphicFrame>
        <p:nvGraphicFramePr>
          <p:cNvPr id="58" name="Table 57">
            <a:extLst>
              <a:ext uri="{FF2B5EF4-FFF2-40B4-BE49-F238E27FC236}">
                <a16:creationId xmlns:a16="http://schemas.microsoft.com/office/drawing/2014/main" id="{4586094C-690A-2FB1-E923-9A1B10508BF9}"/>
              </a:ext>
            </a:extLst>
          </p:cNvPr>
          <p:cNvGraphicFramePr>
            <a:graphicFrameLocks noGrp="1"/>
          </p:cNvGraphicFramePr>
          <p:nvPr>
            <p:extLst>
              <p:ext uri="{D42A27DB-BD31-4B8C-83A1-F6EECF244321}">
                <p14:modId xmlns:p14="http://schemas.microsoft.com/office/powerpoint/2010/main" val="481823278"/>
              </p:ext>
            </p:extLst>
          </p:nvPr>
        </p:nvGraphicFramePr>
        <p:xfrm>
          <a:off x="3513582" y="11827450"/>
          <a:ext cx="2473182" cy="365760"/>
        </p:xfrm>
        <a:graphic>
          <a:graphicData uri="http://schemas.openxmlformats.org/drawingml/2006/table">
            <a:tbl>
              <a:tblPr/>
              <a:tblGrid>
                <a:gridCol w="2473182">
                  <a:extLst>
                    <a:ext uri="{9D8B030D-6E8A-4147-A177-3AD203B41FA5}">
                      <a16:colId xmlns:a16="http://schemas.microsoft.com/office/drawing/2014/main" val="2121237918"/>
                    </a:ext>
                  </a:extLst>
                </a:gridCol>
              </a:tblGrid>
              <a:tr h="0">
                <a:tc>
                  <a:txBody>
                    <a:bodyPr/>
                    <a:lstStyle/>
                    <a:p>
                      <a:r>
                        <a:rPr lang="en-US" dirty="0">
                          <a:latin typeface="Plus Jakarta Sans"/>
                        </a:rPr>
                        <a:t>∥</a:t>
                      </a:r>
                      <a:r>
                        <a:rPr lang="en-US" dirty="0" err="1">
                          <a:latin typeface="Plus Jakarta Sans"/>
                        </a:rPr>
                        <a:t>M⊙t−M⊙t</a:t>
                      </a:r>
                      <a:r>
                        <a:rPr lang="en-US" dirty="0">
                          <a:latin typeface="Plus Jakarta Sans"/>
                        </a:rPr>
                        <a:t>∗∥1​</a:t>
                      </a:r>
                    </a:p>
                  </a:txBody>
                  <a:tcPr anchor="ctr">
                    <a:lnL>
                      <a:noFill/>
                    </a:lnL>
                    <a:lnR>
                      <a:noFill/>
                    </a:lnR>
                    <a:lnT>
                      <a:noFill/>
                    </a:lnT>
                    <a:lnB>
                      <a:noFill/>
                    </a:lnB>
                    <a:noFill/>
                  </a:tcPr>
                </a:tc>
                <a:extLst>
                  <a:ext uri="{0D108BD9-81ED-4DB2-BD59-A6C34878D82A}">
                    <a16:rowId xmlns:a16="http://schemas.microsoft.com/office/drawing/2014/main" val="3143152468"/>
                  </a:ext>
                </a:extLst>
              </a:tr>
            </a:tbl>
          </a:graphicData>
        </a:graphic>
      </p:graphicFrame>
      <p:grpSp>
        <p:nvGrpSpPr>
          <p:cNvPr id="59" name="Group 58">
            <a:extLst>
              <a:ext uri="{FF2B5EF4-FFF2-40B4-BE49-F238E27FC236}">
                <a16:creationId xmlns:a16="http://schemas.microsoft.com/office/drawing/2014/main" id="{8A8A59B3-C98A-6553-7D53-6E61B2A2B2DA}"/>
              </a:ext>
            </a:extLst>
          </p:cNvPr>
          <p:cNvGrpSpPr/>
          <p:nvPr/>
        </p:nvGrpSpPr>
        <p:grpSpPr>
          <a:xfrm>
            <a:off x="6283360" y="9810075"/>
            <a:ext cx="3112776" cy="1846080"/>
            <a:chOff x="1366215" y="2902909"/>
            <a:chExt cx="3112776" cy="1846080"/>
          </a:xfrm>
        </p:grpSpPr>
        <p:sp>
          <p:nvSpPr>
            <p:cNvPr id="60" name="TextBox 59">
              <a:extLst>
                <a:ext uri="{FF2B5EF4-FFF2-40B4-BE49-F238E27FC236}">
                  <a16:creationId xmlns:a16="http://schemas.microsoft.com/office/drawing/2014/main" id="{4ECA4596-B1E4-3090-F3F4-9BDBDB71C790}"/>
                </a:ext>
              </a:extLst>
            </p:cNvPr>
            <p:cNvSpPr txBox="1"/>
            <p:nvPr/>
          </p:nvSpPr>
          <p:spPr>
            <a:xfrm>
              <a:off x="1374028" y="2902909"/>
              <a:ext cx="3104963" cy="400110"/>
            </a:xfrm>
            <a:prstGeom prst="rect">
              <a:avLst/>
            </a:prstGeom>
            <a:noFill/>
          </p:spPr>
          <p:txBody>
            <a:bodyPr wrap="square">
              <a:spAutoFit/>
            </a:bodyPr>
            <a:lstStyle/>
            <a:p>
              <a:r>
                <a:rPr lang="en-US" sz="2000" b="1" dirty="0">
                  <a:solidFill>
                    <a:srgbClr val="A3D0AF"/>
                  </a:solidFill>
                  <a:latin typeface="Plus Jakarta Sans" pitchFamily="2" charset="0"/>
                  <a:cs typeface="Plus Jakarta Sans" pitchFamily="2" charset="0"/>
                </a:rPr>
                <a:t>Flow Smoothness LR:</a:t>
              </a:r>
            </a:p>
          </p:txBody>
        </p:sp>
        <p:sp>
          <p:nvSpPr>
            <p:cNvPr id="61" name="TextBox 60">
              <a:extLst>
                <a:ext uri="{FF2B5EF4-FFF2-40B4-BE49-F238E27FC236}">
                  <a16:creationId xmlns:a16="http://schemas.microsoft.com/office/drawing/2014/main" id="{D178262A-E928-8719-16E3-C36971489982}"/>
                </a:ext>
              </a:extLst>
            </p:cNvPr>
            <p:cNvSpPr txBox="1"/>
            <p:nvPr/>
          </p:nvSpPr>
          <p:spPr>
            <a:xfrm>
              <a:off x="1366215" y="3425550"/>
              <a:ext cx="2362856" cy="1323439"/>
            </a:xfrm>
            <a:prstGeom prst="rect">
              <a:avLst/>
            </a:prstGeom>
            <a:noFill/>
          </p:spPr>
          <p:txBody>
            <a:bodyPr wrap="square">
              <a:spAutoFit/>
            </a:bodyPr>
            <a:lstStyle/>
            <a:p>
              <a:r>
                <a:rPr lang="en-US" sz="1600" dirty="0">
                  <a:latin typeface="Plus Jakarta Sans"/>
                </a:rPr>
                <a:t>It encourages smooth, natural warping. It penalizes abrupt changes in the flow field to avoid sharp distortions.</a:t>
              </a:r>
            </a:p>
          </p:txBody>
        </p:sp>
      </p:grpSp>
      <p:graphicFrame>
        <p:nvGraphicFramePr>
          <p:cNvPr id="62" name="Table 61">
            <a:extLst>
              <a:ext uri="{FF2B5EF4-FFF2-40B4-BE49-F238E27FC236}">
                <a16:creationId xmlns:a16="http://schemas.microsoft.com/office/drawing/2014/main" id="{BC6046EB-EE7D-BBBE-5E0D-B76A461686D0}"/>
              </a:ext>
            </a:extLst>
          </p:cNvPr>
          <p:cNvGraphicFramePr>
            <a:graphicFrameLocks noGrp="1"/>
          </p:cNvGraphicFramePr>
          <p:nvPr>
            <p:extLst>
              <p:ext uri="{D42A27DB-BD31-4B8C-83A1-F6EECF244321}">
                <p14:modId xmlns:p14="http://schemas.microsoft.com/office/powerpoint/2010/main" val="2402130597"/>
              </p:ext>
            </p:extLst>
          </p:nvPr>
        </p:nvGraphicFramePr>
        <p:xfrm>
          <a:off x="6355871" y="11865708"/>
          <a:ext cx="2473182" cy="365760"/>
        </p:xfrm>
        <a:graphic>
          <a:graphicData uri="http://schemas.openxmlformats.org/drawingml/2006/table">
            <a:tbl>
              <a:tblPr/>
              <a:tblGrid>
                <a:gridCol w="2473182">
                  <a:extLst>
                    <a:ext uri="{9D8B030D-6E8A-4147-A177-3AD203B41FA5}">
                      <a16:colId xmlns:a16="http://schemas.microsoft.com/office/drawing/2014/main" val="2121237918"/>
                    </a:ext>
                  </a:extLst>
                </a:gridCol>
              </a:tblGrid>
              <a:tr h="0">
                <a:tc>
                  <a:txBody>
                    <a:bodyPr/>
                    <a:lstStyle/>
                    <a:p>
                      <a:r>
                        <a:rPr lang="en-US" dirty="0">
                          <a:latin typeface="Plus Jakarta Sans"/>
                        </a:rPr>
                        <a:t>∥∇f∥1​</a:t>
                      </a:r>
                    </a:p>
                  </a:txBody>
                  <a:tcPr anchor="ctr">
                    <a:lnL>
                      <a:noFill/>
                    </a:lnL>
                    <a:lnR>
                      <a:noFill/>
                    </a:lnR>
                    <a:lnT>
                      <a:noFill/>
                    </a:lnT>
                    <a:lnB>
                      <a:noFill/>
                    </a:lnB>
                    <a:noFill/>
                  </a:tcPr>
                </a:tc>
                <a:extLst>
                  <a:ext uri="{0D108BD9-81ED-4DB2-BD59-A6C34878D82A}">
                    <a16:rowId xmlns:a16="http://schemas.microsoft.com/office/drawing/2014/main" val="3143152468"/>
                  </a:ext>
                </a:extLst>
              </a:tr>
            </a:tbl>
          </a:graphicData>
        </a:graphic>
      </p:graphicFrame>
      <p:grpSp>
        <p:nvGrpSpPr>
          <p:cNvPr id="63" name="Group 62">
            <a:extLst>
              <a:ext uri="{FF2B5EF4-FFF2-40B4-BE49-F238E27FC236}">
                <a16:creationId xmlns:a16="http://schemas.microsoft.com/office/drawing/2014/main" id="{D8ED15CD-3DAF-888B-4DB1-5B5347629CF2}"/>
              </a:ext>
            </a:extLst>
          </p:cNvPr>
          <p:cNvGrpSpPr/>
          <p:nvPr/>
        </p:nvGrpSpPr>
        <p:grpSpPr>
          <a:xfrm>
            <a:off x="9051854" y="9778430"/>
            <a:ext cx="3112777" cy="2092301"/>
            <a:chOff x="1366214" y="2902909"/>
            <a:chExt cx="3112777" cy="2092301"/>
          </a:xfrm>
        </p:grpSpPr>
        <p:sp>
          <p:nvSpPr>
            <p:cNvPr id="64" name="TextBox 63">
              <a:extLst>
                <a:ext uri="{FF2B5EF4-FFF2-40B4-BE49-F238E27FC236}">
                  <a16:creationId xmlns:a16="http://schemas.microsoft.com/office/drawing/2014/main" id="{04A4E3A3-C028-6CA0-89E4-F6B2656B72A0}"/>
                </a:ext>
              </a:extLst>
            </p:cNvPr>
            <p:cNvSpPr txBox="1"/>
            <p:nvPr/>
          </p:nvSpPr>
          <p:spPr>
            <a:xfrm>
              <a:off x="1374028" y="2902909"/>
              <a:ext cx="3104963" cy="400110"/>
            </a:xfrm>
            <a:prstGeom prst="rect">
              <a:avLst/>
            </a:prstGeom>
            <a:noFill/>
          </p:spPr>
          <p:txBody>
            <a:bodyPr wrap="square">
              <a:spAutoFit/>
            </a:bodyPr>
            <a:lstStyle/>
            <a:p>
              <a:r>
                <a:rPr lang="en-US" sz="2000" b="1" dirty="0">
                  <a:solidFill>
                    <a:srgbClr val="A3D0AF"/>
                  </a:solidFill>
                  <a:latin typeface="Plus Jakarta Sans" pitchFamily="2" charset="0"/>
                  <a:cs typeface="Plus Jakarta Sans" pitchFamily="2" charset="0"/>
                </a:rPr>
                <a:t>Distillation Loss LD:</a:t>
              </a:r>
            </a:p>
          </p:txBody>
        </p:sp>
        <p:sp>
          <p:nvSpPr>
            <p:cNvPr id="65" name="TextBox 64">
              <a:extLst>
                <a:ext uri="{FF2B5EF4-FFF2-40B4-BE49-F238E27FC236}">
                  <a16:creationId xmlns:a16="http://schemas.microsoft.com/office/drawing/2014/main" id="{BE248028-932A-E831-23D7-153772C25AE7}"/>
                </a:ext>
              </a:extLst>
            </p:cNvPr>
            <p:cNvSpPr txBox="1"/>
            <p:nvPr/>
          </p:nvSpPr>
          <p:spPr>
            <a:xfrm>
              <a:off x="1366214" y="3425550"/>
              <a:ext cx="2545693" cy="1569660"/>
            </a:xfrm>
            <a:prstGeom prst="rect">
              <a:avLst/>
            </a:prstGeom>
            <a:noFill/>
          </p:spPr>
          <p:txBody>
            <a:bodyPr wrap="square">
              <a:spAutoFit/>
            </a:bodyPr>
            <a:lstStyle/>
            <a:p>
              <a:r>
                <a:rPr lang="en-US" sz="1600" dirty="0">
                  <a:latin typeface="Plus Jakarta Sans"/>
                </a:rPr>
                <a:t>It teaches the student model to behave like the teacher. It minimizes the difference between student and teacher feature maps at multiple levels.</a:t>
              </a:r>
            </a:p>
          </p:txBody>
        </p:sp>
      </p:grpSp>
      <p:graphicFrame>
        <p:nvGraphicFramePr>
          <p:cNvPr id="66" name="Table 65">
            <a:extLst>
              <a:ext uri="{FF2B5EF4-FFF2-40B4-BE49-F238E27FC236}">
                <a16:creationId xmlns:a16="http://schemas.microsoft.com/office/drawing/2014/main" id="{914D7006-6909-3215-5C98-EDB822373AD3}"/>
              </a:ext>
            </a:extLst>
          </p:cNvPr>
          <p:cNvGraphicFramePr>
            <a:graphicFrameLocks noGrp="1"/>
          </p:cNvGraphicFramePr>
          <p:nvPr>
            <p:extLst>
              <p:ext uri="{D42A27DB-BD31-4B8C-83A1-F6EECF244321}">
                <p14:modId xmlns:p14="http://schemas.microsoft.com/office/powerpoint/2010/main" val="889089982"/>
              </p:ext>
            </p:extLst>
          </p:nvPr>
        </p:nvGraphicFramePr>
        <p:xfrm>
          <a:off x="9039435" y="11827450"/>
          <a:ext cx="1865726" cy="365760"/>
        </p:xfrm>
        <a:graphic>
          <a:graphicData uri="http://schemas.openxmlformats.org/drawingml/2006/table">
            <a:tbl>
              <a:tblPr/>
              <a:tblGrid>
                <a:gridCol w="1865726">
                  <a:extLst>
                    <a:ext uri="{9D8B030D-6E8A-4147-A177-3AD203B41FA5}">
                      <a16:colId xmlns:a16="http://schemas.microsoft.com/office/drawing/2014/main" val="2121237918"/>
                    </a:ext>
                  </a:extLst>
                </a:gridCol>
              </a:tblGrid>
              <a:tr h="0">
                <a:tc>
                  <a:txBody>
                    <a:bodyPr/>
                    <a:lstStyle/>
                    <a:p>
                      <a:r>
                        <a:rPr lang="en-US" dirty="0">
                          <a:latin typeface="Plus Jakarta Sans"/>
                        </a:rPr>
                        <a:t>∑</a:t>
                      </a:r>
                      <a:r>
                        <a:rPr lang="en-US" dirty="0" err="1">
                          <a:latin typeface="Plus Jakarta Sans"/>
                        </a:rPr>
                        <a:t>i</a:t>
                      </a:r>
                      <a:r>
                        <a:rPr lang="en-US" dirty="0">
                          <a:latin typeface="Plus Jakarta Sans"/>
                        </a:rPr>
                        <a:t>​∥EiT​−</a:t>
                      </a:r>
                      <a:r>
                        <a:rPr lang="en-US" dirty="0" err="1">
                          <a:latin typeface="Plus Jakarta Sans"/>
                        </a:rPr>
                        <a:t>EiS</a:t>
                      </a:r>
                      <a:r>
                        <a:rPr lang="en-US" dirty="0">
                          <a:latin typeface="Plus Jakarta Sans"/>
                        </a:rPr>
                        <a:t>​∥1​</a:t>
                      </a:r>
                    </a:p>
                  </a:txBody>
                  <a:tcPr anchor="ctr">
                    <a:lnL>
                      <a:noFill/>
                    </a:lnL>
                    <a:lnR>
                      <a:noFill/>
                    </a:lnR>
                    <a:lnT>
                      <a:noFill/>
                    </a:lnT>
                    <a:lnB>
                      <a:noFill/>
                    </a:lnB>
                    <a:noFill/>
                  </a:tcPr>
                </a:tc>
                <a:extLst>
                  <a:ext uri="{0D108BD9-81ED-4DB2-BD59-A6C34878D82A}">
                    <a16:rowId xmlns:a16="http://schemas.microsoft.com/office/drawing/2014/main" val="3143152468"/>
                  </a:ext>
                </a:extLst>
              </a:tr>
            </a:tbl>
          </a:graphicData>
        </a:graphic>
      </p:graphicFrame>
      <p:sp>
        <p:nvSpPr>
          <p:cNvPr id="68" name="TextBox 67">
            <a:extLst>
              <a:ext uri="{FF2B5EF4-FFF2-40B4-BE49-F238E27FC236}">
                <a16:creationId xmlns:a16="http://schemas.microsoft.com/office/drawing/2014/main" id="{0946F57F-4ED1-6D98-D4F3-099F166218F8}"/>
              </a:ext>
            </a:extLst>
          </p:cNvPr>
          <p:cNvSpPr txBox="1"/>
          <p:nvPr/>
        </p:nvSpPr>
        <p:spPr>
          <a:xfrm>
            <a:off x="132080" y="-2823066"/>
            <a:ext cx="7377882" cy="642612"/>
          </a:xfrm>
          <a:prstGeom prst="rect">
            <a:avLst/>
          </a:prstGeom>
          <a:noFill/>
        </p:spPr>
        <p:txBody>
          <a:bodyPr wrap="square" anchor="ctr">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Loss functions</a:t>
            </a:r>
          </a:p>
        </p:txBody>
      </p:sp>
      <p:grpSp>
        <p:nvGrpSpPr>
          <p:cNvPr id="2" name="Group 1">
            <a:extLst>
              <a:ext uri="{FF2B5EF4-FFF2-40B4-BE49-F238E27FC236}">
                <a16:creationId xmlns:a16="http://schemas.microsoft.com/office/drawing/2014/main" id="{337EE5A5-92DE-ED5E-60BE-FBF3AC9977E1}"/>
              </a:ext>
            </a:extLst>
          </p:cNvPr>
          <p:cNvGrpSpPr/>
          <p:nvPr/>
        </p:nvGrpSpPr>
        <p:grpSpPr>
          <a:xfrm>
            <a:off x="-2848001" y="2589761"/>
            <a:ext cx="2013489" cy="995294"/>
            <a:chOff x="257753" y="2750868"/>
            <a:chExt cx="2013489" cy="995294"/>
          </a:xfrm>
        </p:grpSpPr>
        <p:sp>
          <p:nvSpPr>
            <p:cNvPr id="3" name="TextBox 2">
              <a:extLst>
                <a:ext uri="{FF2B5EF4-FFF2-40B4-BE49-F238E27FC236}">
                  <a16:creationId xmlns:a16="http://schemas.microsoft.com/office/drawing/2014/main" id="{69DB55A0-F5EF-6ABA-7CAB-8DDEE9886D21}"/>
                </a:ext>
              </a:extLst>
            </p:cNvPr>
            <p:cNvSpPr txBox="1"/>
            <p:nvPr/>
          </p:nvSpPr>
          <p:spPr>
            <a:xfrm>
              <a:off x="257753" y="3346052"/>
              <a:ext cx="2013489" cy="400110"/>
            </a:xfrm>
            <a:prstGeom prst="rect">
              <a:avLst/>
            </a:prstGeom>
            <a:noFill/>
          </p:spPr>
          <p:txBody>
            <a:bodyPr wrap="square" anchor="ctr">
              <a:spAutoFit/>
            </a:bodyPr>
            <a:lstStyle/>
            <a:p>
              <a:pPr lvl="0" algn="ctr">
                <a:defRPr/>
              </a:pPr>
              <a:r>
                <a:rPr lang="en-US" sz="2000" b="1" spc="300" dirty="0">
                  <a:solidFill>
                    <a:srgbClr val="192821"/>
                  </a:solidFill>
                  <a:latin typeface="Plus Jakarta Sans" pitchFamily="2" charset="77"/>
                  <a:cs typeface="Plus Jakarta Sans" pitchFamily="2" charset="77"/>
                </a:rPr>
                <a:t>Description</a:t>
              </a:r>
              <a:endParaRPr lang="en-US" sz="2000" b="1" spc="300" dirty="0">
                <a:solidFill>
                  <a:srgbClr val="A3D0AF"/>
                </a:solidFill>
                <a:latin typeface="Plus Jakarta Sans" pitchFamily="2" charset="77"/>
                <a:cs typeface="Plus Jakarta Sans" pitchFamily="2" charset="77"/>
              </a:endParaRPr>
            </a:p>
          </p:txBody>
        </p:sp>
        <p:pic>
          <p:nvPicPr>
            <p:cNvPr id="4" name="Graphic 3">
              <a:extLst>
                <a:ext uri="{FF2B5EF4-FFF2-40B4-BE49-F238E27FC236}">
                  <a16:creationId xmlns:a16="http://schemas.microsoft.com/office/drawing/2014/main" id="{8F79B2CD-4EFD-3956-85CA-4EFE96BFAE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869" y="2750868"/>
              <a:ext cx="595184" cy="595184"/>
            </a:xfrm>
            <a:prstGeom prst="rect">
              <a:avLst/>
            </a:prstGeom>
          </p:spPr>
        </p:pic>
      </p:grpSp>
      <p:sp>
        <p:nvSpPr>
          <p:cNvPr id="9" name="TextBox 8">
            <a:extLst>
              <a:ext uri="{FF2B5EF4-FFF2-40B4-BE49-F238E27FC236}">
                <a16:creationId xmlns:a16="http://schemas.microsoft.com/office/drawing/2014/main" id="{DC56E604-5F72-75D4-8BE2-47CDD6F270F7}"/>
              </a:ext>
            </a:extLst>
          </p:cNvPr>
          <p:cNvSpPr txBox="1"/>
          <p:nvPr/>
        </p:nvSpPr>
        <p:spPr>
          <a:xfrm>
            <a:off x="-2866447" y="4717877"/>
            <a:ext cx="2013489" cy="707886"/>
          </a:xfrm>
          <a:prstGeom prst="rect">
            <a:avLst/>
          </a:prstGeom>
          <a:noFill/>
        </p:spPr>
        <p:txBody>
          <a:bodyPr wrap="square" anchor="ctr">
            <a:spAutoFit/>
          </a:bodyPr>
          <a:lstStyle/>
          <a:p>
            <a:pPr lvl="0" algn="ctr">
              <a:defRPr/>
            </a:pPr>
            <a:r>
              <a:rPr lang="en-US" sz="2000" b="1" spc="300" dirty="0">
                <a:solidFill>
                  <a:srgbClr val="192821"/>
                </a:solidFill>
                <a:latin typeface="Plus Jakarta Sans" pitchFamily="2" charset="77"/>
                <a:cs typeface="Plus Jakarta Sans" pitchFamily="2" charset="77"/>
              </a:rPr>
              <a:t>Used By (Module)</a:t>
            </a:r>
            <a:endParaRPr lang="en-US" sz="2000" b="1" spc="300" dirty="0">
              <a:solidFill>
                <a:srgbClr val="A3D0AF"/>
              </a:solidFill>
              <a:latin typeface="Plus Jakarta Sans" pitchFamily="2" charset="77"/>
              <a:cs typeface="Plus Jakarta Sans" pitchFamily="2" charset="77"/>
            </a:endParaRPr>
          </a:p>
        </p:txBody>
      </p:sp>
      <p:sp>
        <p:nvSpPr>
          <p:cNvPr id="16" name="TextBox 15">
            <a:extLst>
              <a:ext uri="{FF2B5EF4-FFF2-40B4-BE49-F238E27FC236}">
                <a16:creationId xmlns:a16="http://schemas.microsoft.com/office/drawing/2014/main" id="{B864AF7C-F1DD-647E-1828-CAF82FDE2E66}"/>
              </a:ext>
            </a:extLst>
          </p:cNvPr>
          <p:cNvSpPr txBox="1"/>
          <p:nvPr/>
        </p:nvSpPr>
        <p:spPr>
          <a:xfrm>
            <a:off x="-2724911" y="2016240"/>
            <a:ext cx="2013489" cy="400110"/>
          </a:xfrm>
          <a:prstGeom prst="rect">
            <a:avLst/>
          </a:prstGeom>
          <a:noFill/>
        </p:spPr>
        <p:txBody>
          <a:bodyPr wrap="square" anchor="ctr">
            <a:spAutoFit/>
          </a:bodyPr>
          <a:lstStyle/>
          <a:p>
            <a:pPr lvl="0">
              <a:defRPr/>
            </a:pPr>
            <a:r>
              <a:rPr lang="en-US" sz="2000" b="1" spc="300" dirty="0">
                <a:solidFill>
                  <a:srgbClr val="192821"/>
                </a:solidFill>
                <a:latin typeface="Plus Jakarta Sans" pitchFamily="2" charset="77"/>
                <a:cs typeface="Plus Jakarta Sans" pitchFamily="2" charset="77"/>
              </a:rPr>
              <a:t>Component</a:t>
            </a:r>
            <a:endParaRPr lang="en-US" sz="2000" b="1" spc="300" dirty="0">
              <a:solidFill>
                <a:srgbClr val="A3D0AF"/>
              </a:solidFill>
              <a:latin typeface="Plus Jakarta Sans" pitchFamily="2" charset="77"/>
              <a:cs typeface="Plus Jakarta Sans" pitchFamily="2" charset="77"/>
            </a:endParaRPr>
          </a:p>
        </p:txBody>
      </p:sp>
    </p:spTree>
    <p:extLst>
      <p:ext uri="{BB962C8B-B14F-4D97-AF65-F5344CB8AC3E}">
        <p14:creationId xmlns:p14="http://schemas.microsoft.com/office/powerpoint/2010/main" val="3542545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B6D21F-9171-D38B-2C62-50FC31A22236}"/>
            </a:ext>
          </a:extLst>
        </p:cNvPr>
        <p:cNvGrpSpPr/>
        <p:nvPr/>
      </p:nvGrpSpPr>
      <p:grpSpPr>
        <a:xfrm>
          <a:off x="0" y="0"/>
          <a:ext cx="0" cy="0"/>
          <a:chOff x="0" y="0"/>
          <a:chExt cx="0" cy="0"/>
        </a:xfrm>
      </p:grpSpPr>
      <p:cxnSp>
        <p:nvCxnSpPr>
          <p:cNvPr id="10" name="!!S2">
            <a:extLst>
              <a:ext uri="{FF2B5EF4-FFF2-40B4-BE49-F238E27FC236}">
                <a16:creationId xmlns:a16="http://schemas.microsoft.com/office/drawing/2014/main" id="{4797EEB5-7DB5-09B1-C137-E0BD76DE877F}"/>
              </a:ext>
            </a:extLst>
          </p:cNvPr>
          <p:cNvCxnSpPr>
            <a:cxnSpLocks/>
          </p:cNvCxnSpPr>
          <p:nvPr/>
        </p:nvCxnSpPr>
        <p:spPr>
          <a:xfrm flipH="1">
            <a:off x="9044827"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506EBBBA-9A61-6133-982C-C4204076BBF4}"/>
              </a:ext>
            </a:extLst>
          </p:cNvPr>
          <p:cNvCxnSpPr>
            <a:cxnSpLocks/>
          </p:cNvCxnSpPr>
          <p:nvPr/>
        </p:nvCxnSpPr>
        <p:spPr>
          <a:xfrm>
            <a:off x="10422402" y="6642210"/>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2AA0FE12-0870-6C9C-827A-3232D3A2EFE3}"/>
              </a:ext>
            </a:extLst>
          </p:cNvPr>
          <p:cNvCxnSpPr>
            <a:cxnSpLocks/>
          </p:cNvCxnSpPr>
          <p:nvPr/>
        </p:nvCxnSpPr>
        <p:spPr>
          <a:xfrm flipH="1">
            <a:off x="-92538" y="6644391"/>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95612A0D-7BFB-8DD5-77F2-A0902FBBD1BE}"/>
              </a:ext>
            </a:extLst>
          </p:cNvPr>
          <p:cNvSpPr/>
          <p:nvPr/>
        </p:nvSpPr>
        <p:spPr>
          <a:xfrm>
            <a:off x="4285699" y="6344705"/>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798C43EB-A904-6EF0-58B6-9097C81B19F0}"/>
              </a:ext>
            </a:extLst>
          </p:cNvPr>
          <p:cNvSpPr/>
          <p:nvPr/>
        </p:nvSpPr>
        <p:spPr>
          <a:xfrm>
            <a:off x="10124810" y="634461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7509D62B-ACC5-E4C3-D6C2-367E9267BBEE}"/>
              </a:ext>
            </a:extLst>
          </p:cNvPr>
          <p:cNvSpPr/>
          <p:nvPr/>
        </p:nvSpPr>
        <p:spPr>
          <a:xfrm>
            <a:off x="8790271"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B72020E3-D3D8-483B-13EC-201E181BF32C}"/>
              </a:ext>
            </a:extLst>
          </p:cNvPr>
          <p:cNvSpPr/>
          <p:nvPr/>
        </p:nvSpPr>
        <p:spPr>
          <a:xfrm>
            <a:off x="276199" y="-143189"/>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0671EB65-B97B-18DB-E7E0-FD97193471D4}"/>
              </a:ext>
            </a:extLst>
          </p:cNvPr>
          <p:cNvSpPr/>
          <p:nvPr/>
        </p:nvSpPr>
        <p:spPr>
          <a:xfrm rot="6458386">
            <a:off x="9850272" y="-1887837"/>
            <a:ext cx="4785461" cy="458326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B7BAB10E-93EB-AEA0-E5F7-5805A3C10F01}"/>
              </a:ext>
            </a:extLst>
          </p:cNvPr>
          <p:cNvCxnSpPr>
            <a:cxnSpLocks/>
          </p:cNvCxnSpPr>
          <p:nvPr/>
        </p:nvCxnSpPr>
        <p:spPr>
          <a:xfrm>
            <a:off x="555345" y="-1751921"/>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EBAD4B4B-67EE-615C-2D29-20D02AD3461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8" name="Rectangle 7">
            <a:extLst>
              <a:ext uri="{FF2B5EF4-FFF2-40B4-BE49-F238E27FC236}">
                <a16:creationId xmlns:a16="http://schemas.microsoft.com/office/drawing/2014/main" id="{3792178F-734C-64E7-F060-43B2183CD848}"/>
              </a:ext>
            </a:extLst>
          </p:cNvPr>
          <p:cNvSpPr/>
          <p:nvPr/>
        </p:nvSpPr>
        <p:spPr>
          <a:xfrm>
            <a:off x="18010952" y="0"/>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M">
            <a:extLst>
              <a:ext uri="{FF2B5EF4-FFF2-40B4-BE49-F238E27FC236}">
                <a16:creationId xmlns:a16="http://schemas.microsoft.com/office/drawing/2014/main" id="{92C81017-199E-5E05-F3FD-6DE78049FFE1}"/>
              </a:ext>
            </a:extLst>
          </p:cNvPr>
          <p:cNvSpPr/>
          <p:nvPr/>
        </p:nvSpPr>
        <p:spPr>
          <a:xfrm rot="10800000">
            <a:off x="8357137" y="4406481"/>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descr="A screenshot of a color palette&#10;&#10;AI-generated content may be incorrect.">
            <a:extLst>
              <a:ext uri="{FF2B5EF4-FFF2-40B4-BE49-F238E27FC236}">
                <a16:creationId xmlns:a16="http://schemas.microsoft.com/office/drawing/2014/main" id="{AA76A68E-B0BD-07A0-9D86-63B249912F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0484" y="33394"/>
            <a:ext cx="9144000" cy="6858000"/>
          </a:xfrm>
          <a:prstGeom prst="rect">
            <a:avLst/>
          </a:prstGeom>
        </p:spPr>
      </p:pic>
      <p:graphicFrame>
        <p:nvGraphicFramePr>
          <p:cNvPr id="2" name="Table 1">
            <a:extLst>
              <a:ext uri="{FF2B5EF4-FFF2-40B4-BE49-F238E27FC236}">
                <a16:creationId xmlns:a16="http://schemas.microsoft.com/office/drawing/2014/main" id="{C32A8637-F24F-51DE-3AAD-98CBA6EA1ED8}"/>
              </a:ext>
            </a:extLst>
          </p:cNvPr>
          <p:cNvGraphicFramePr>
            <a:graphicFrameLocks noGrp="1"/>
          </p:cNvGraphicFramePr>
          <p:nvPr>
            <p:extLst>
              <p:ext uri="{D42A27DB-BD31-4B8C-83A1-F6EECF244321}">
                <p14:modId xmlns:p14="http://schemas.microsoft.com/office/powerpoint/2010/main" val="2964903931"/>
              </p:ext>
            </p:extLst>
          </p:nvPr>
        </p:nvGraphicFramePr>
        <p:xfrm>
          <a:off x="13759473" y="952219"/>
          <a:ext cx="7578531" cy="4447106"/>
        </p:xfrm>
        <a:graphic>
          <a:graphicData uri="http://schemas.openxmlformats.org/drawingml/2006/table">
            <a:tbl>
              <a:tblPr firstRow="1" firstCol="1" bandRow="1">
                <a:tableStyleId>{5C22544A-7EE6-4342-B048-85BDC9FD1C3A}</a:tableStyleId>
              </a:tblPr>
              <a:tblGrid>
                <a:gridCol w="1886895">
                  <a:extLst>
                    <a:ext uri="{9D8B030D-6E8A-4147-A177-3AD203B41FA5}">
                      <a16:colId xmlns:a16="http://schemas.microsoft.com/office/drawing/2014/main" val="4138544234"/>
                    </a:ext>
                  </a:extLst>
                </a:gridCol>
                <a:gridCol w="5691636">
                  <a:extLst>
                    <a:ext uri="{9D8B030D-6E8A-4147-A177-3AD203B41FA5}">
                      <a16:colId xmlns:a16="http://schemas.microsoft.com/office/drawing/2014/main" val="4105131515"/>
                    </a:ext>
                  </a:extLst>
                </a:gridCol>
              </a:tblGrid>
              <a:tr h="415076">
                <a:tc>
                  <a:txBody>
                    <a:bodyPr/>
                    <a:lstStyle/>
                    <a:p>
                      <a:pPr marL="0" marR="0" algn="ctr">
                        <a:lnSpc>
                          <a:spcPct val="107000"/>
                        </a:lnSpc>
                        <a:spcAft>
                          <a:spcPts val="800"/>
                        </a:spcAft>
                        <a:buNone/>
                      </a:pPr>
                      <a:r>
                        <a:rPr lang="en-US" sz="1400" dirty="0">
                          <a:solidFill>
                            <a:srgbClr val="192821"/>
                          </a:solidFill>
                          <a:effectLst/>
                          <a:latin typeface="Plus Jakarta Sans"/>
                        </a:rPr>
                        <a:t>Dataset Limitation</a:t>
                      </a:r>
                      <a:endParaRPr lang="en-US" sz="12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mpd="sng">
                      <a:noFill/>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dirty="0">
                          <a:solidFill>
                            <a:srgbClr val="192821"/>
                          </a:solidFill>
                          <a:effectLst/>
                          <a:latin typeface="Plus Jakarta Sans"/>
                        </a:rPr>
                        <a:t>How Your Test-Time Modifications Help Address It</a:t>
                      </a:r>
                      <a:endParaRPr lang="en-US" sz="12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mpd="sng">
                      <a:noFill/>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1740103"/>
                  </a:ext>
                </a:extLst>
              </a:tr>
              <a:tr h="806406">
                <a:tc>
                  <a:txBody>
                    <a:bodyPr/>
                    <a:lstStyle/>
                    <a:p>
                      <a:pPr marL="0" marR="0" algn="ctr">
                        <a:lnSpc>
                          <a:spcPct val="107000"/>
                        </a:lnSpc>
                        <a:spcAft>
                          <a:spcPts val="800"/>
                        </a:spcAft>
                        <a:buNone/>
                      </a:pPr>
                      <a:r>
                        <a:rPr lang="en-US" sz="1200" dirty="0">
                          <a:solidFill>
                            <a:srgbClr val="192821"/>
                          </a:solidFill>
                          <a:effectLst/>
                          <a:latin typeface="Plus Jakarta Sans"/>
                        </a:rPr>
                        <a:t>Low diversity</a:t>
                      </a:r>
                      <a:endParaRPr lang="en-US" sz="11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200" dirty="0">
                          <a:solidFill>
                            <a:srgbClr val="192821"/>
                          </a:solidFill>
                          <a:effectLst/>
                          <a:latin typeface="Plus Jakarta Sans"/>
                        </a:rPr>
                        <a:t>Test-Time Augmentation (TTA) simulates different viewing conditions (flips, brightness), making the model more general to left- and right-facing poses or asymmetric body clothing alignment.</a:t>
                      </a:r>
                      <a:endParaRPr lang="en-US" sz="11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6172219"/>
                  </a:ext>
                </a:extLst>
              </a:tr>
              <a:tr h="806406">
                <a:tc>
                  <a:txBody>
                    <a:bodyPr/>
                    <a:lstStyle/>
                    <a:p>
                      <a:pPr marL="0" marR="0" algn="ctr">
                        <a:lnSpc>
                          <a:spcPct val="107000"/>
                        </a:lnSpc>
                        <a:spcAft>
                          <a:spcPts val="800"/>
                        </a:spcAft>
                        <a:buNone/>
                      </a:pPr>
                      <a:r>
                        <a:rPr lang="en-US" sz="1200" dirty="0">
                          <a:solidFill>
                            <a:srgbClr val="192821"/>
                          </a:solidFill>
                          <a:effectLst/>
                          <a:latin typeface="Plus Jakarta Sans"/>
                        </a:rPr>
                        <a:t>Synthetic structure</a:t>
                      </a:r>
                      <a:endParaRPr lang="en-US" sz="11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200" dirty="0">
                          <a:solidFill>
                            <a:srgbClr val="192821"/>
                          </a:solidFill>
                          <a:effectLst/>
                          <a:latin typeface="Plus Jakarta Sans"/>
                        </a:rPr>
                        <a:t>Edge-aware Filtering &amp; Segmentation Refinement smooth unnatural garment edges and reduce visual artifacts — compensating for the clean studio-like setting of VITON.</a:t>
                      </a:r>
                      <a:endParaRPr lang="en-US" sz="11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5618476"/>
                  </a:ext>
                </a:extLst>
              </a:tr>
              <a:tr h="806406">
                <a:tc>
                  <a:txBody>
                    <a:bodyPr/>
                    <a:lstStyle/>
                    <a:p>
                      <a:pPr marL="0" marR="0" algn="ctr">
                        <a:lnSpc>
                          <a:spcPct val="107000"/>
                        </a:lnSpc>
                        <a:spcAft>
                          <a:spcPts val="800"/>
                        </a:spcAft>
                        <a:buNone/>
                      </a:pPr>
                      <a:r>
                        <a:rPr lang="en-US" sz="1200" dirty="0">
                          <a:solidFill>
                            <a:srgbClr val="192821"/>
                          </a:solidFill>
                          <a:effectLst/>
                          <a:latin typeface="Plus Jakarta Sans"/>
                        </a:rPr>
                        <a:t>Small size</a:t>
                      </a:r>
                      <a:endParaRPr lang="en-US" sz="11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200" dirty="0">
                          <a:solidFill>
                            <a:srgbClr val="192821"/>
                          </a:solidFill>
                          <a:effectLst/>
                          <a:latin typeface="Plus Jakarta Sans"/>
                        </a:rPr>
                        <a:t>TTA acts like pseudo-ensemble learning, making each test image act like multiple pseudo-samples (via flipping), giving you “more data per sample” without needing a bigger dataset.</a:t>
                      </a:r>
                      <a:endParaRPr lang="en-US" sz="11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5120098"/>
                  </a:ext>
                </a:extLst>
              </a:tr>
              <a:tr h="806406">
                <a:tc>
                  <a:txBody>
                    <a:bodyPr/>
                    <a:lstStyle/>
                    <a:p>
                      <a:pPr marL="0" marR="0" algn="ctr">
                        <a:lnSpc>
                          <a:spcPct val="107000"/>
                        </a:lnSpc>
                        <a:spcAft>
                          <a:spcPts val="800"/>
                        </a:spcAft>
                        <a:buNone/>
                      </a:pPr>
                      <a:r>
                        <a:rPr lang="en-US" sz="1200" dirty="0">
                          <a:solidFill>
                            <a:srgbClr val="192821"/>
                          </a:solidFill>
                          <a:effectLst/>
                          <a:latin typeface="Plus Jakarta Sans"/>
                        </a:rPr>
                        <a:t>Outdated resolution</a:t>
                      </a:r>
                      <a:endParaRPr lang="en-US" sz="11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200" dirty="0">
                          <a:solidFill>
                            <a:srgbClr val="192821"/>
                          </a:solidFill>
                          <a:effectLst/>
                          <a:latin typeface="Plus Jakarta Sans"/>
                        </a:rPr>
                        <a:t>Sharpening Filter and Gamma Correction enhance fine details, making low-res outputs more crisp and visually appealing, closing the gap with higher-res datasets.</a:t>
                      </a:r>
                      <a:endParaRPr lang="en-US" sz="11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6139568"/>
                  </a:ext>
                </a:extLst>
              </a:tr>
              <a:tr h="806406">
                <a:tc>
                  <a:txBody>
                    <a:bodyPr/>
                    <a:lstStyle/>
                    <a:p>
                      <a:pPr marL="0" marR="0" algn="ctr">
                        <a:lnSpc>
                          <a:spcPct val="107000"/>
                        </a:lnSpc>
                        <a:spcAft>
                          <a:spcPts val="800"/>
                        </a:spcAft>
                        <a:buNone/>
                      </a:pPr>
                      <a:r>
                        <a:rPr lang="en-US" sz="1200" dirty="0">
                          <a:solidFill>
                            <a:srgbClr val="192821"/>
                          </a:solidFill>
                          <a:effectLst/>
                          <a:latin typeface="Plus Jakarta Sans"/>
                        </a:rPr>
                        <a:t>Static poses only</a:t>
                      </a:r>
                      <a:endParaRPr lang="en-US" sz="11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200" dirty="0">
                          <a:solidFill>
                            <a:srgbClr val="192821"/>
                          </a:solidFill>
                          <a:effectLst/>
                          <a:latin typeface="Plus Jakarta Sans"/>
                        </a:rPr>
                        <a:t>Augmented VITON test set (zoom, shift) simulates body misalignment and perspective variation, which imitates real-world motion or misplacement in the absence of dynamic data.</a:t>
                      </a:r>
                      <a:endParaRPr lang="en-US" sz="11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87082321"/>
                  </a:ext>
                </a:extLst>
              </a:tr>
            </a:tbl>
          </a:graphicData>
        </a:graphic>
      </p:graphicFrame>
      <p:sp>
        <p:nvSpPr>
          <p:cNvPr id="4" name="TextBox 3">
            <a:extLst>
              <a:ext uri="{FF2B5EF4-FFF2-40B4-BE49-F238E27FC236}">
                <a16:creationId xmlns:a16="http://schemas.microsoft.com/office/drawing/2014/main" id="{17F61E8D-6041-C04A-C0CB-F4D6D587437B}"/>
              </a:ext>
            </a:extLst>
          </p:cNvPr>
          <p:cNvSpPr txBox="1"/>
          <p:nvPr/>
        </p:nvSpPr>
        <p:spPr>
          <a:xfrm>
            <a:off x="573791" y="1345855"/>
            <a:ext cx="6892340" cy="584775"/>
          </a:xfrm>
          <a:prstGeom prst="rect">
            <a:avLst/>
          </a:prstGeom>
          <a:noFill/>
        </p:spPr>
        <p:txBody>
          <a:bodyPr wrap="square" anchor="ctr">
            <a:spAutoFit/>
          </a:bodyPr>
          <a:lstStyle/>
          <a:p>
            <a:pPr lvl="0">
              <a:defRPr/>
            </a:pPr>
            <a:r>
              <a:rPr lang="en-US" sz="3200" b="1" spc="300" dirty="0">
                <a:solidFill>
                  <a:srgbClr val="192821"/>
                </a:solidFill>
                <a:latin typeface="Plus Jakarta Sans" pitchFamily="2" charset="77"/>
                <a:cs typeface="Plus Jakarta Sans" pitchFamily="2" charset="77"/>
              </a:rPr>
              <a:t>Modifications</a:t>
            </a:r>
            <a:endParaRPr lang="en-US" sz="3200" b="1" spc="300" dirty="0">
              <a:solidFill>
                <a:srgbClr val="A3D0AF"/>
              </a:solidFill>
              <a:latin typeface="Plus Jakarta Sans" pitchFamily="2" charset="77"/>
              <a:cs typeface="Plus Jakarta Sans" pitchFamily="2" charset="77"/>
            </a:endParaRPr>
          </a:p>
        </p:txBody>
      </p:sp>
      <p:sp>
        <p:nvSpPr>
          <p:cNvPr id="5" name="TextBox 4">
            <a:extLst>
              <a:ext uri="{FF2B5EF4-FFF2-40B4-BE49-F238E27FC236}">
                <a16:creationId xmlns:a16="http://schemas.microsoft.com/office/drawing/2014/main" id="{ECEB7735-8164-F8B0-32E5-882956A89125}"/>
              </a:ext>
            </a:extLst>
          </p:cNvPr>
          <p:cNvSpPr txBox="1"/>
          <p:nvPr/>
        </p:nvSpPr>
        <p:spPr>
          <a:xfrm>
            <a:off x="1536970" y="2002874"/>
            <a:ext cx="10233498" cy="2308324"/>
          </a:xfrm>
          <a:prstGeom prst="rect">
            <a:avLst/>
          </a:prstGeom>
          <a:noFill/>
        </p:spPr>
        <p:txBody>
          <a:bodyPr wrap="square" anchor="ctr">
            <a:spAutoFit/>
          </a:bodyPr>
          <a:lstStyle/>
          <a:p>
            <a:pPr lvl="0">
              <a:defRPr/>
            </a:pPr>
            <a:r>
              <a:rPr lang="en-US" sz="2400" b="1" spc="300" dirty="0">
                <a:solidFill>
                  <a:srgbClr val="3D7B45"/>
                </a:solidFill>
                <a:latin typeface="Plus Jakarta Sans" pitchFamily="2" charset="77"/>
                <a:cs typeface="Plus Jakarta Sans" pitchFamily="2" charset="77"/>
              </a:rPr>
              <a:t>1.Test-Time Augmentation (TTA):</a:t>
            </a:r>
            <a:r>
              <a:rPr lang="en-US" sz="2400" spc="300" dirty="0">
                <a:solidFill>
                  <a:srgbClr val="192821"/>
                </a:solidFill>
                <a:latin typeface="Plus Jakarta Sans" pitchFamily="2" charset="77"/>
                <a:cs typeface="Plus Jakarta Sans" pitchFamily="2" charset="77"/>
              </a:rPr>
              <a:t>Apply transformations (Brightness Adjustment, horizontal flip) to the input, pass them through the model, and average the outputs averaging them pixel-wise way </a:t>
            </a:r>
            <a:r>
              <a:rPr lang="en-US" sz="2400" b="1" spc="300" dirty="0">
                <a:solidFill>
                  <a:srgbClr val="192821"/>
                </a:solidFill>
                <a:latin typeface="Plus Jakarta Sans" pitchFamily="2" charset="77"/>
                <a:cs typeface="Plus Jakarta Sans" pitchFamily="2" charset="77"/>
              </a:rPr>
              <a:t>.</a:t>
            </a:r>
            <a:endParaRPr lang="ar-EG" sz="2400" b="1" spc="300" dirty="0">
              <a:solidFill>
                <a:srgbClr val="192821"/>
              </a:solidFill>
              <a:latin typeface="Plus Jakarta Sans" pitchFamily="2" charset="77"/>
              <a:cs typeface="Plus Jakarta Sans" pitchFamily="2" charset="77"/>
            </a:endParaRPr>
          </a:p>
          <a:p>
            <a:pPr lvl="0">
              <a:defRPr/>
            </a:pPr>
            <a:r>
              <a:rPr lang="en-US" sz="2400" b="1" spc="300" dirty="0">
                <a:solidFill>
                  <a:srgbClr val="A3D0AF"/>
                </a:solidFill>
                <a:latin typeface="Plus Jakarta Sans" pitchFamily="2" charset="77"/>
                <a:cs typeface="Plus Jakarta Sans" pitchFamily="2" charset="77"/>
              </a:rPr>
              <a:t>It reduces noise and artifacts by leveraging ensemble-like behavior.</a:t>
            </a:r>
          </a:p>
        </p:txBody>
      </p:sp>
      <p:pic>
        <p:nvPicPr>
          <p:cNvPr id="7" name="Graphic 6">
            <a:extLst>
              <a:ext uri="{FF2B5EF4-FFF2-40B4-BE49-F238E27FC236}">
                <a16:creationId xmlns:a16="http://schemas.microsoft.com/office/drawing/2014/main" id="{E695A0B8-4E47-7B31-545A-867543AAD2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3550" y="2134200"/>
            <a:ext cx="838372" cy="838372"/>
          </a:xfrm>
          <a:prstGeom prst="rect">
            <a:avLst/>
          </a:prstGeom>
        </p:spPr>
      </p:pic>
      <p:sp>
        <p:nvSpPr>
          <p:cNvPr id="9" name="TextBox 8">
            <a:extLst>
              <a:ext uri="{FF2B5EF4-FFF2-40B4-BE49-F238E27FC236}">
                <a16:creationId xmlns:a16="http://schemas.microsoft.com/office/drawing/2014/main" id="{5F50EBCD-992D-1B4B-503F-207CA2784275}"/>
              </a:ext>
            </a:extLst>
          </p:cNvPr>
          <p:cNvSpPr txBox="1"/>
          <p:nvPr/>
        </p:nvSpPr>
        <p:spPr>
          <a:xfrm>
            <a:off x="1540513" y="4566455"/>
            <a:ext cx="10233498" cy="1938992"/>
          </a:xfrm>
          <a:prstGeom prst="rect">
            <a:avLst/>
          </a:prstGeom>
          <a:noFill/>
        </p:spPr>
        <p:txBody>
          <a:bodyPr wrap="square" anchor="ctr">
            <a:spAutoFit/>
          </a:bodyPr>
          <a:lstStyle/>
          <a:p>
            <a:pPr lvl="0">
              <a:defRPr/>
            </a:pPr>
            <a:r>
              <a:rPr lang="en-US" sz="2400" b="1" spc="300" dirty="0">
                <a:solidFill>
                  <a:srgbClr val="3D7B45"/>
                </a:solidFill>
                <a:latin typeface="Plus Jakarta Sans" pitchFamily="2" charset="77"/>
                <a:cs typeface="Plus Jakarta Sans" pitchFamily="2" charset="77"/>
              </a:rPr>
              <a:t>2.Post-Processing: </a:t>
            </a:r>
            <a:r>
              <a:rPr lang="en-US" sz="2400" spc="300" dirty="0">
                <a:latin typeface="Plus Jakarta Sans" pitchFamily="2" charset="77"/>
                <a:cs typeface="Plus Jakarta Sans" pitchFamily="2" charset="77"/>
              </a:rPr>
              <a:t>Guided Filtering / Smoothing: Smooth the output try-on image and blend the warped garment better with the person image using edge-aware filters.</a:t>
            </a:r>
            <a:endParaRPr lang="ar-EG" sz="2400" spc="300" dirty="0">
              <a:latin typeface="Plus Jakarta Sans" pitchFamily="2" charset="77"/>
              <a:cs typeface="Plus Jakarta Sans" pitchFamily="2" charset="77"/>
            </a:endParaRPr>
          </a:p>
          <a:p>
            <a:pPr>
              <a:defRPr/>
            </a:pPr>
            <a:r>
              <a:rPr lang="en-US" sz="2400" b="1" spc="300" dirty="0">
                <a:solidFill>
                  <a:srgbClr val="A3D0AF"/>
                </a:solidFill>
                <a:latin typeface="Plus Jakarta Sans"/>
              </a:rPr>
              <a:t>Improves garment-to-skin blending quality.</a:t>
            </a:r>
          </a:p>
          <a:p>
            <a:pPr lvl="0">
              <a:defRPr/>
            </a:pPr>
            <a:endParaRPr lang="en-US" sz="2400" spc="300" dirty="0">
              <a:latin typeface="Plus Jakarta Sans" pitchFamily="2" charset="77"/>
              <a:cs typeface="Plus Jakarta Sans" pitchFamily="2" charset="77"/>
            </a:endParaRPr>
          </a:p>
        </p:txBody>
      </p:sp>
      <p:pic>
        <p:nvPicPr>
          <p:cNvPr id="21" name="Graphic 20">
            <a:extLst>
              <a:ext uri="{FF2B5EF4-FFF2-40B4-BE49-F238E27FC236}">
                <a16:creationId xmlns:a16="http://schemas.microsoft.com/office/drawing/2014/main" id="{78B9909E-E885-4AEE-6CFA-3FE6DD2DB9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1406" y="4927371"/>
            <a:ext cx="810774" cy="810774"/>
          </a:xfrm>
          <a:prstGeom prst="rect">
            <a:avLst/>
          </a:prstGeom>
        </p:spPr>
      </p:pic>
      <p:sp>
        <p:nvSpPr>
          <p:cNvPr id="24" name="TextBox 23">
            <a:extLst>
              <a:ext uri="{FF2B5EF4-FFF2-40B4-BE49-F238E27FC236}">
                <a16:creationId xmlns:a16="http://schemas.microsoft.com/office/drawing/2014/main" id="{0DB124AD-E9B3-FFBD-2675-D4CBD17324A3}"/>
              </a:ext>
            </a:extLst>
          </p:cNvPr>
          <p:cNvSpPr txBox="1"/>
          <p:nvPr/>
        </p:nvSpPr>
        <p:spPr>
          <a:xfrm>
            <a:off x="1109198" y="-3096499"/>
            <a:ext cx="6892340" cy="646331"/>
          </a:xfrm>
          <a:prstGeom prst="rect">
            <a:avLst/>
          </a:prstGeom>
          <a:noFill/>
        </p:spPr>
        <p:txBody>
          <a:bodyPr wrap="square" anchor="ctr">
            <a:spAutoFit/>
          </a:bodyPr>
          <a:lstStyle/>
          <a:p>
            <a:pPr lvl="0">
              <a:defRPr/>
            </a:pPr>
            <a:r>
              <a:rPr lang="en-US" sz="3600" b="1" spc="300" dirty="0">
                <a:solidFill>
                  <a:srgbClr val="A3D0AF"/>
                </a:solidFill>
                <a:latin typeface="Plus Jakarta Sans" pitchFamily="2" charset="77"/>
                <a:cs typeface="Plus Jakarta Sans" pitchFamily="2" charset="77"/>
              </a:rPr>
              <a:t>3.Mask-Based Refinement</a:t>
            </a:r>
          </a:p>
        </p:txBody>
      </p:sp>
      <p:sp>
        <p:nvSpPr>
          <p:cNvPr id="25" name="TextBox 24">
            <a:extLst>
              <a:ext uri="{FF2B5EF4-FFF2-40B4-BE49-F238E27FC236}">
                <a16:creationId xmlns:a16="http://schemas.microsoft.com/office/drawing/2014/main" id="{04B2477E-05FB-75B7-C6D9-62125322C860}"/>
              </a:ext>
            </a:extLst>
          </p:cNvPr>
          <p:cNvSpPr txBox="1"/>
          <p:nvPr/>
        </p:nvSpPr>
        <p:spPr>
          <a:xfrm>
            <a:off x="1535514" y="-2001746"/>
            <a:ext cx="5845125" cy="1200329"/>
          </a:xfrm>
          <a:prstGeom prst="rect">
            <a:avLst/>
          </a:prstGeom>
          <a:noFill/>
        </p:spPr>
        <p:txBody>
          <a:bodyPr wrap="square" anchor="ctr">
            <a:spAutoFit/>
          </a:bodyPr>
          <a:lstStyle/>
          <a:p>
            <a:pPr lvl="0">
              <a:defRPr/>
            </a:pPr>
            <a:r>
              <a:rPr lang="en-US" sz="2400" dirty="0">
                <a:solidFill>
                  <a:srgbClr val="192821"/>
                </a:solidFill>
                <a:latin typeface="Plus Jakarta Sans" pitchFamily="2" charset="77"/>
                <a:cs typeface="Plus Jakarta Sans" pitchFamily="2" charset="77"/>
              </a:rPr>
              <a:t>Use a body mask to blend the warped garment more precisely into the person image.</a:t>
            </a:r>
            <a:endParaRPr lang="ar-EG" sz="2400" b="1" dirty="0">
              <a:solidFill>
                <a:srgbClr val="192821"/>
              </a:solidFill>
              <a:latin typeface="Plus Jakarta Sans" pitchFamily="2" charset="77"/>
              <a:cs typeface="Plus Jakarta Sans" pitchFamily="2" charset="77"/>
            </a:endParaRPr>
          </a:p>
        </p:txBody>
      </p:sp>
      <p:pic>
        <p:nvPicPr>
          <p:cNvPr id="27" name="Picture 26">
            <a:extLst>
              <a:ext uri="{FF2B5EF4-FFF2-40B4-BE49-F238E27FC236}">
                <a16:creationId xmlns:a16="http://schemas.microsoft.com/office/drawing/2014/main" id="{D61550A4-35DE-DEF7-4E14-BAA135AA9020}"/>
              </a:ext>
            </a:extLst>
          </p:cNvPr>
          <p:cNvPicPr>
            <a:picLocks noChangeAspect="1"/>
          </p:cNvPicPr>
          <p:nvPr/>
        </p:nvPicPr>
        <p:blipFill>
          <a:blip r:embed="rId9"/>
          <a:stretch>
            <a:fillRect/>
          </a:stretch>
        </p:blipFill>
        <p:spPr>
          <a:xfrm>
            <a:off x="13357220" y="3285925"/>
            <a:ext cx="3877310" cy="3237230"/>
          </a:xfrm>
          <a:prstGeom prst="rect">
            <a:avLst/>
          </a:prstGeom>
          <a:noFill/>
          <a:ln>
            <a:noFill/>
          </a:ln>
        </p:spPr>
      </p:pic>
      <p:sp>
        <p:nvSpPr>
          <p:cNvPr id="28" name="TextBox 27">
            <a:extLst>
              <a:ext uri="{FF2B5EF4-FFF2-40B4-BE49-F238E27FC236}">
                <a16:creationId xmlns:a16="http://schemas.microsoft.com/office/drawing/2014/main" id="{77E80C86-C177-450C-235C-6FC4F7511CEF}"/>
              </a:ext>
            </a:extLst>
          </p:cNvPr>
          <p:cNvSpPr txBox="1"/>
          <p:nvPr/>
        </p:nvSpPr>
        <p:spPr>
          <a:xfrm>
            <a:off x="-8111002" y="2938555"/>
            <a:ext cx="6892340" cy="646331"/>
          </a:xfrm>
          <a:prstGeom prst="rect">
            <a:avLst/>
          </a:prstGeom>
          <a:noFill/>
        </p:spPr>
        <p:txBody>
          <a:bodyPr wrap="square" anchor="ctr">
            <a:spAutoFit/>
          </a:bodyPr>
          <a:lstStyle/>
          <a:p>
            <a:pPr lvl="0">
              <a:defRPr/>
            </a:pPr>
            <a:r>
              <a:rPr lang="en-US" sz="3600" b="1" spc="300" dirty="0">
                <a:solidFill>
                  <a:srgbClr val="A3D0AF"/>
                </a:solidFill>
                <a:latin typeface="Plus Jakarta Sans" pitchFamily="2" charset="77"/>
                <a:cs typeface="Plus Jakarta Sans" pitchFamily="2" charset="77"/>
              </a:rPr>
              <a:t>Approach</a:t>
            </a:r>
          </a:p>
        </p:txBody>
      </p:sp>
      <p:sp>
        <p:nvSpPr>
          <p:cNvPr id="31" name="TextBox 30">
            <a:extLst>
              <a:ext uri="{FF2B5EF4-FFF2-40B4-BE49-F238E27FC236}">
                <a16:creationId xmlns:a16="http://schemas.microsoft.com/office/drawing/2014/main" id="{14F8625C-9D96-C9EC-8AAA-71011A3B455E}"/>
              </a:ext>
            </a:extLst>
          </p:cNvPr>
          <p:cNvSpPr txBox="1"/>
          <p:nvPr/>
        </p:nvSpPr>
        <p:spPr>
          <a:xfrm>
            <a:off x="-8911986" y="3626504"/>
            <a:ext cx="4725714" cy="707886"/>
          </a:xfrm>
          <a:prstGeom prst="rect">
            <a:avLst/>
          </a:prstGeom>
          <a:noFill/>
        </p:spPr>
        <p:txBody>
          <a:bodyPr wrap="square" anchor="ctr">
            <a:spAutoFit/>
          </a:bodyPr>
          <a:lstStyle/>
          <a:p>
            <a:pPr marL="342900" lvl="0" indent="-342900">
              <a:buClr>
                <a:srgbClr val="F8C9C9"/>
              </a:buClr>
              <a:buFont typeface="Arial" panose="020B0604020202020204" pitchFamily="34" charset="0"/>
              <a:buChar char="•"/>
              <a:defRPr/>
            </a:pPr>
            <a:r>
              <a:rPr lang="en-US" sz="2000" dirty="0">
                <a:solidFill>
                  <a:srgbClr val="192821"/>
                </a:solidFill>
                <a:latin typeface="Plus Jakarta Sans" pitchFamily="2" charset="77"/>
                <a:cs typeface="Plus Jakarta Sans" pitchFamily="2" charset="77"/>
              </a:rPr>
              <a:t>Use pre-existing  human segmentation model ( </a:t>
            </a:r>
            <a:r>
              <a:rPr lang="en-US" sz="2000" dirty="0" err="1">
                <a:solidFill>
                  <a:srgbClr val="192821"/>
                </a:solidFill>
                <a:latin typeface="Plus Jakarta Sans" pitchFamily="2" charset="77"/>
                <a:cs typeface="Plus Jakarta Sans" pitchFamily="2" charset="77"/>
              </a:rPr>
              <a:t>MODNet</a:t>
            </a:r>
            <a:r>
              <a:rPr lang="en-US" sz="2000" dirty="0">
                <a:solidFill>
                  <a:srgbClr val="192821"/>
                </a:solidFill>
                <a:latin typeface="Plus Jakarta Sans" pitchFamily="2" charset="77"/>
                <a:cs typeface="Plus Jakarta Sans" pitchFamily="2" charset="77"/>
              </a:rPr>
              <a:t>).</a:t>
            </a:r>
            <a:endParaRPr lang="ar-EG" sz="2000" b="1" dirty="0">
              <a:solidFill>
                <a:srgbClr val="192821"/>
              </a:solidFill>
              <a:latin typeface="Plus Jakarta Sans" pitchFamily="2" charset="77"/>
              <a:cs typeface="Plus Jakarta Sans" pitchFamily="2" charset="77"/>
            </a:endParaRPr>
          </a:p>
        </p:txBody>
      </p:sp>
      <p:sp>
        <p:nvSpPr>
          <p:cNvPr id="32" name="TextBox 31">
            <a:extLst>
              <a:ext uri="{FF2B5EF4-FFF2-40B4-BE49-F238E27FC236}">
                <a16:creationId xmlns:a16="http://schemas.microsoft.com/office/drawing/2014/main" id="{130312E2-AC12-575F-78A8-9E543E0B3D6C}"/>
              </a:ext>
            </a:extLst>
          </p:cNvPr>
          <p:cNvSpPr txBox="1"/>
          <p:nvPr/>
        </p:nvSpPr>
        <p:spPr>
          <a:xfrm>
            <a:off x="-8911986" y="4331318"/>
            <a:ext cx="4918449" cy="707886"/>
          </a:xfrm>
          <a:prstGeom prst="rect">
            <a:avLst/>
          </a:prstGeom>
          <a:noFill/>
        </p:spPr>
        <p:txBody>
          <a:bodyPr wrap="square" anchor="ctr">
            <a:spAutoFit/>
          </a:bodyPr>
          <a:lstStyle/>
          <a:p>
            <a:pPr marL="342900" lvl="0" indent="-342900">
              <a:buClr>
                <a:srgbClr val="F8C9C9"/>
              </a:buClr>
              <a:buFont typeface="Arial" panose="020B0604020202020204" pitchFamily="34" charset="0"/>
              <a:buChar char="•"/>
              <a:defRPr/>
            </a:pPr>
            <a:r>
              <a:rPr lang="en-US" sz="2000" dirty="0">
                <a:solidFill>
                  <a:srgbClr val="192821"/>
                </a:solidFill>
                <a:latin typeface="Plus Jakarta Sans" pitchFamily="2" charset="77"/>
                <a:cs typeface="Plus Jakarta Sans" pitchFamily="2" charset="77"/>
              </a:rPr>
              <a:t>Blend only garment regions from the output onto the original person image.</a:t>
            </a:r>
            <a:endParaRPr lang="ar-EG" sz="2000" b="1" dirty="0">
              <a:solidFill>
                <a:srgbClr val="192821"/>
              </a:solidFill>
              <a:latin typeface="Plus Jakarta Sans" pitchFamily="2" charset="77"/>
              <a:cs typeface="Plus Jakarta Sans" pitchFamily="2" charset="77"/>
            </a:endParaRPr>
          </a:p>
        </p:txBody>
      </p:sp>
      <p:sp>
        <p:nvSpPr>
          <p:cNvPr id="33" name="TextBox 32">
            <a:extLst>
              <a:ext uri="{FF2B5EF4-FFF2-40B4-BE49-F238E27FC236}">
                <a16:creationId xmlns:a16="http://schemas.microsoft.com/office/drawing/2014/main" id="{54CECC72-2828-7B2A-82B9-CFD833F0DB93}"/>
              </a:ext>
            </a:extLst>
          </p:cNvPr>
          <p:cNvSpPr txBox="1"/>
          <p:nvPr/>
        </p:nvSpPr>
        <p:spPr>
          <a:xfrm>
            <a:off x="-8511681" y="4995396"/>
            <a:ext cx="4100824" cy="646331"/>
          </a:xfrm>
          <a:prstGeom prst="rect">
            <a:avLst/>
          </a:prstGeom>
          <a:noFill/>
        </p:spPr>
        <p:txBody>
          <a:bodyPr wrap="square" anchor="ctr">
            <a:spAutoFit/>
          </a:bodyPr>
          <a:lstStyle/>
          <a:p>
            <a:pPr lvl="0">
              <a:buClr>
                <a:srgbClr val="F8C9C9"/>
              </a:buClr>
              <a:defRPr/>
            </a:pPr>
            <a:r>
              <a:rPr lang="en-US" dirty="0">
                <a:solidFill>
                  <a:srgbClr val="A3D0AF"/>
                </a:solidFill>
                <a:latin typeface="Plus Jakarta Sans" pitchFamily="2" charset="77"/>
                <a:cs typeface="Plus Jakarta Sans" pitchFamily="2" charset="77"/>
              </a:rPr>
              <a:t>Preserves face, background, and non-garment areas untouched</a:t>
            </a:r>
            <a:endParaRPr lang="ar-EG" b="1" dirty="0">
              <a:solidFill>
                <a:srgbClr val="A3D0AF"/>
              </a:solidFill>
              <a:latin typeface="Plus Jakarta Sans" pitchFamily="2" charset="77"/>
              <a:cs typeface="Plus Jakarta Sans" pitchFamily="2" charset="77"/>
            </a:endParaRPr>
          </a:p>
        </p:txBody>
      </p:sp>
      <p:sp>
        <p:nvSpPr>
          <p:cNvPr id="34" name="TextBox 33">
            <a:extLst>
              <a:ext uri="{FF2B5EF4-FFF2-40B4-BE49-F238E27FC236}">
                <a16:creationId xmlns:a16="http://schemas.microsoft.com/office/drawing/2014/main" id="{059005B8-4E82-6D20-0757-E16BD9A03753}"/>
              </a:ext>
            </a:extLst>
          </p:cNvPr>
          <p:cNvSpPr txBox="1"/>
          <p:nvPr/>
        </p:nvSpPr>
        <p:spPr>
          <a:xfrm>
            <a:off x="-8511681" y="5718134"/>
            <a:ext cx="4100824" cy="646331"/>
          </a:xfrm>
          <a:prstGeom prst="rect">
            <a:avLst/>
          </a:prstGeom>
          <a:noFill/>
        </p:spPr>
        <p:txBody>
          <a:bodyPr wrap="square" anchor="ctr">
            <a:spAutoFit/>
          </a:bodyPr>
          <a:lstStyle/>
          <a:p>
            <a:pPr lvl="0">
              <a:buClr>
                <a:srgbClr val="F8C9C9"/>
              </a:buClr>
              <a:defRPr/>
            </a:pPr>
            <a:r>
              <a:rPr lang="en-US" dirty="0">
                <a:solidFill>
                  <a:srgbClr val="A3D0AF"/>
                </a:solidFill>
                <a:latin typeface="Plus Jakarta Sans" pitchFamily="2" charset="77"/>
                <a:cs typeface="Plus Jakarta Sans" pitchFamily="2" charset="77"/>
              </a:rPr>
              <a:t>Prevents over-smoothing or warping artifacts outside clothing</a:t>
            </a:r>
            <a:endParaRPr lang="ar-EG" b="1" dirty="0">
              <a:solidFill>
                <a:srgbClr val="A3D0AF"/>
              </a:solidFill>
              <a:latin typeface="Plus Jakarta Sans" pitchFamily="2" charset="77"/>
              <a:cs typeface="Plus Jakarta Sans" pitchFamily="2" charset="77"/>
            </a:endParaRPr>
          </a:p>
        </p:txBody>
      </p:sp>
    </p:spTree>
    <p:extLst>
      <p:ext uri="{BB962C8B-B14F-4D97-AF65-F5344CB8AC3E}">
        <p14:creationId xmlns:p14="http://schemas.microsoft.com/office/powerpoint/2010/main" val="4055627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8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80000">
                                          <p:cBhvr additive="base">
                                            <p:cTn id="7" dur="1000" fill="hold"/>
                                            <p:tgtEl>
                                              <p:spTgt spid="7"/>
                                            </p:tgtEl>
                                            <p:attrNameLst>
                                              <p:attrName>ppt_x</p:attrName>
                                            </p:attrNameLst>
                                          </p:cBhvr>
                                          <p:tavLst>
                                            <p:tav tm="0">
                                              <p:val>
                                                <p:strVal val="#ppt_x"/>
                                              </p:val>
                                            </p:tav>
                                            <p:tav tm="100000">
                                              <p:val>
                                                <p:strVal val="#ppt_x"/>
                                              </p:val>
                                            </p:tav>
                                          </p:tavLst>
                                        </p:anim>
                                        <p:anim calcmode="lin" valueType="num" p14:bounceEnd="80000">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750"/>
                                </p:stCondLst>
                                <p:childTnLst>
                                  <p:par>
                                    <p:cTn id="15" presetID="2" presetClass="entr" presetSubtype="4" fill="hold" nodeType="afterEffect" p14:presetBounceEnd="80000">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14:bounceEnd="80000">
                                          <p:cBhvr additive="base">
                                            <p:cTn id="17" dur="1000" fill="hold"/>
                                            <p:tgtEl>
                                              <p:spTgt spid="21"/>
                                            </p:tgtEl>
                                            <p:attrNameLst>
                                              <p:attrName>ppt_x</p:attrName>
                                            </p:attrNameLst>
                                          </p:cBhvr>
                                          <p:tavLst>
                                            <p:tav tm="0">
                                              <p:val>
                                                <p:strVal val="#ppt_x"/>
                                              </p:val>
                                            </p:tav>
                                            <p:tav tm="100000">
                                              <p:val>
                                                <p:strVal val="#ppt_x"/>
                                              </p:val>
                                            </p:tav>
                                          </p:tavLst>
                                        </p:anim>
                                        <p:anim calcmode="lin" valueType="num" p14:bounceEnd="80000">
                                          <p:cBhvr additive="base">
                                            <p:cTn id="18" dur="1000" fill="hold"/>
                                            <p:tgtEl>
                                              <p:spTgt spid="21"/>
                                            </p:tgtEl>
                                            <p:attrNameLst>
                                              <p:attrName>ppt_y</p:attrName>
                                            </p:attrNameLst>
                                          </p:cBhvr>
                                          <p:tavLst>
                                            <p:tav tm="0">
                                              <p:val>
                                                <p:strVal val="1+#ppt_h/2"/>
                                              </p:val>
                                            </p:tav>
                                            <p:tav tm="100000">
                                              <p:val>
                                                <p:strVal val="#ppt_y"/>
                                              </p:val>
                                            </p:tav>
                                          </p:tavLst>
                                        </p:anim>
                                      </p:childTnLst>
                                    </p:cTn>
                                  </p:par>
                                  <p:par>
                                    <p:cTn id="19" presetID="42" presetClass="entr" presetSubtype="0" fill="hold" grpId="0" nodeType="withEffect">
                                      <p:stCondLst>
                                        <p:cond delay="7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750"/>
                                </p:stCondLst>
                                <p:childTnLst>
                                  <p:par>
                                    <p:cTn id="15" presetID="2" presetClass="entr" presetSubtype="4"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1000" fill="hold"/>
                                            <p:tgtEl>
                                              <p:spTgt spid="21"/>
                                            </p:tgtEl>
                                            <p:attrNameLst>
                                              <p:attrName>ppt_x</p:attrName>
                                            </p:attrNameLst>
                                          </p:cBhvr>
                                          <p:tavLst>
                                            <p:tav tm="0">
                                              <p:val>
                                                <p:strVal val="#ppt_x"/>
                                              </p:val>
                                            </p:tav>
                                            <p:tav tm="100000">
                                              <p:val>
                                                <p:strVal val="#ppt_x"/>
                                              </p:val>
                                            </p:tav>
                                          </p:tavLst>
                                        </p:anim>
                                        <p:anim calcmode="lin" valueType="num">
                                          <p:cBhvr additive="base">
                                            <p:cTn id="18" dur="1000" fill="hold"/>
                                            <p:tgtEl>
                                              <p:spTgt spid="21"/>
                                            </p:tgtEl>
                                            <p:attrNameLst>
                                              <p:attrName>ppt_y</p:attrName>
                                            </p:attrNameLst>
                                          </p:cBhvr>
                                          <p:tavLst>
                                            <p:tav tm="0">
                                              <p:val>
                                                <p:strVal val="1+#ppt_h/2"/>
                                              </p:val>
                                            </p:tav>
                                            <p:tav tm="100000">
                                              <p:val>
                                                <p:strVal val="#ppt_y"/>
                                              </p:val>
                                            </p:tav>
                                          </p:tavLst>
                                        </p:anim>
                                      </p:childTnLst>
                                    </p:cTn>
                                  </p:par>
                                  <p:par>
                                    <p:cTn id="19" presetID="42" presetClass="entr" presetSubtype="0" fill="hold" grpId="0" nodeType="withEffect">
                                      <p:stCondLst>
                                        <p:cond delay="7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512B548-DCAE-A936-603B-EC50774B12D6}"/>
            </a:ext>
          </a:extLst>
        </p:cNvPr>
        <p:cNvGrpSpPr/>
        <p:nvPr/>
      </p:nvGrpSpPr>
      <p:grpSpPr>
        <a:xfrm>
          <a:off x="0" y="0"/>
          <a:ext cx="0" cy="0"/>
          <a:chOff x="0" y="0"/>
          <a:chExt cx="0" cy="0"/>
        </a:xfrm>
      </p:grpSpPr>
      <p:cxnSp>
        <p:nvCxnSpPr>
          <p:cNvPr id="10" name="!!S2">
            <a:extLst>
              <a:ext uri="{FF2B5EF4-FFF2-40B4-BE49-F238E27FC236}">
                <a16:creationId xmlns:a16="http://schemas.microsoft.com/office/drawing/2014/main" id="{4AD36A61-DFF3-9D34-A078-684A4278447D}"/>
              </a:ext>
            </a:extLst>
          </p:cNvPr>
          <p:cNvCxnSpPr>
            <a:cxnSpLocks/>
          </p:cNvCxnSpPr>
          <p:nvPr/>
        </p:nvCxnSpPr>
        <p:spPr>
          <a:xfrm flipH="1">
            <a:off x="7571627"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090B85C9-61B1-284E-E142-34D81C8BA93D}"/>
              </a:ext>
            </a:extLst>
          </p:cNvPr>
          <p:cNvCxnSpPr>
            <a:cxnSpLocks/>
          </p:cNvCxnSpPr>
          <p:nvPr/>
        </p:nvCxnSpPr>
        <p:spPr>
          <a:xfrm>
            <a:off x="11426159" y="3019647"/>
            <a:ext cx="0" cy="3944439"/>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74A6CCBF-34B6-425B-31D0-DFA90973C823}"/>
              </a:ext>
            </a:extLst>
          </p:cNvPr>
          <p:cNvCxnSpPr>
            <a:cxnSpLocks/>
          </p:cNvCxnSpPr>
          <p:nvPr/>
        </p:nvCxnSpPr>
        <p:spPr>
          <a:xfrm flipH="1">
            <a:off x="-3546938" y="6593591"/>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262D994F-328D-CC62-ECAA-15D3481DAF3D}"/>
              </a:ext>
            </a:extLst>
          </p:cNvPr>
          <p:cNvSpPr/>
          <p:nvPr/>
        </p:nvSpPr>
        <p:spPr>
          <a:xfrm>
            <a:off x="831299" y="6293905"/>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5D226D61-B069-E158-7DF5-DE3D5FCA0706}"/>
              </a:ext>
            </a:extLst>
          </p:cNvPr>
          <p:cNvSpPr/>
          <p:nvPr/>
        </p:nvSpPr>
        <p:spPr>
          <a:xfrm>
            <a:off x="11128567" y="25702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A53E90EE-FFAC-4B1B-79C8-B393C084009C}"/>
              </a:ext>
            </a:extLst>
          </p:cNvPr>
          <p:cNvSpPr/>
          <p:nvPr/>
        </p:nvSpPr>
        <p:spPr>
          <a:xfrm>
            <a:off x="7317071"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4DA20902-4333-63B5-0B2A-F1F89AECF1ED}"/>
              </a:ext>
            </a:extLst>
          </p:cNvPr>
          <p:cNvSpPr/>
          <p:nvPr/>
        </p:nvSpPr>
        <p:spPr>
          <a:xfrm>
            <a:off x="286275" y="150345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D168BF31-259F-3AA4-E792-67303435BDF7}"/>
              </a:ext>
            </a:extLst>
          </p:cNvPr>
          <p:cNvSpPr/>
          <p:nvPr/>
        </p:nvSpPr>
        <p:spPr>
          <a:xfrm rot="6458386">
            <a:off x="9850272" y="-1887837"/>
            <a:ext cx="4785461" cy="458326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1FE8895B-D102-602C-5034-0093ADEDFED1}"/>
              </a:ext>
            </a:extLst>
          </p:cNvPr>
          <p:cNvCxnSpPr>
            <a:cxnSpLocks/>
          </p:cNvCxnSpPr>
          <p:nvPr/>
        </p:nvCxnSpPr>
        <p:spPr>
          <a:xfrm>
            <a:off x="565421" y="-105278"/>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0955CAB0-0B3F-05FC-FE78-645DC4772C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8" name="Rectangle 7">
            <a:extLst>
              <a:ext uri="{FF2B5EF4-FFF2-40B4-BE49-F238E27FC236}">
                <a16:creationId xmlns:a16="http://schemas.microsoft.com/office/drawing/2014/main" id="{CA85EB84-FD2E-E39A-9F3E-1B94FD188852}"/>
              </a:ext>
            </a:extLst>
          </p:cNvPr>
          <p:cNvSpPr/>
          <p:nvPr/>
        </p:nvSpPr>
        <p:spPr>
          <a:xfrm>
            <a:off x="18010952" y="0"/>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M">
            <a:extLst>
              <a:ext uri="{FF2B5EF4-FFF2-40B4-BE49-F238E27FC236}">
                <a16:creationId xmlns:a16="http://schemas.microsoft.com/office/drawing/2014/main" id="{3FEFDCC6-9677-0301-E766-17BECDB32B39}"/>
              </a:ext>
            </a:extLst>
          </p:cNvPr>
          <p:cNvSpPr/>
          <p:nvPr/>
        </p:nvSpPr>
        <p:spPr>
          <a:xfrm rot="10800000">
            <a:off x="8357137" y="4406481"/>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descr="A screenshot of a color palette&#10;&#10;AI-generated content may be incorrect.">
            <a:extLst>
              <a:ext uri="{FF2B5EF4-FFF2-40B4-BE49-F238E27FC236}">
                <a16:creationId xmlns:a16="http://schemas.microsoft.com/office/drawing/2014/main" id="{668725D6-ADAC-F07E-E511-FF2848AED1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0484" y="33394"/>
            <a:ext cx="9144000" cy="6858000"/>
          </a:xfrm>
          <a:prstGeom prst="rect">
            <a:avLst/>
          </a:prstGeom>
        </p:spPr>
      </p:pic>
      <p:sp>
        <p:nvSpPr>
          <p:cNvPr id="4" name="TextBox 3">
            <a:extLst>
              <a:ext uri="{FF2B5EF4-FFF2-40B4-BE49-F238E27FC236}">
                <a16:creationId xmlns:a16="http://schemas.microsoft.com/office/drawing/2014/main" id="{50057047-B8F5-1781-3241-9B21DC637C5D}"/>
              </a:ext>
            </a:extLst>
          </p:cNvPr>
          <p:cNvSpPr txBox="1"/>
          <p:nvPr/>
        </p:nvSpPr>
        <p:spPr>
          <a:xfrm>
            <a:off x="573791" y="-2616545"/>
            <a:ext cx="6892340" cy="584775"/>
          </a:xfrm>
          <a:prstGeom prst="rect">
            <a:avLst/>
          </a:prstGeom>
          <a:noFill/>
        </p:spPr>
        <p:txBody>
          <a:bodyPr wrap="square" anchor="ctr">
            <a:spAutoFit/>
          </a:bodyPr>
          <a:lstStyle/>
          <a:p>
            <a:pPr lvl="0">
              <a:defRPr/>
            </a:pPr>
            <a:r>
              <a:rPr lang="en-US" sz="3200" b="1" spc="300" dirty="0">
                <a:solidFill>
                  <a:srgbClr val="192821"/>
                </a:solidFill>
                <a:latin typeface="Plus Jakarta Sans" pitchFamily="2" charset="77"/>
                <a:cs typeface="Plus Jakarta Sans" pitchFamily="2" charset="77"/>
              </a:rPr>
              <a:t>Modifications</a:t>
            </a:r>
            <a:endParaRPr lang="en-US" sz="3200" b="1" spc="300" dirty="0">
              <a:solidFill>
                <a:srgbClr val="A3D0AF"/>
              </a:solidFill>
              <a:latin typeface="Plus Jakarta Sans" pitchFamily="2" charset="77"/>
              <a:cs typeface="Plus Jakarta Sans" pitchFamily="2" charset="77"/>
            </a:endParaRPr>
          </a:p>
        </p:txBody>
      </p:sp>
      <p:sp>
        <p:nvSpPr>
          <p:cNvPr id="5" name="TextBox 4">
            <a:extLst>
              <a:ext uri="{FF2B5EF4-FFF2-40B4-BE49-F238E27FC236}">
                <a16:creationId xmlns:a16="http://schemas.microsoft.com/office/drawing/2014/main" id="{68DA3CB2-5BDE-1247-4754-014EED1AC671}"/>
              </a:ext>
            </a:extLst>
          </p:cNvPr>
          <p:cNvSpPr txBox="1"/>
          <p:nvPr/>
        </p:nvSpPr>
        <p:spPr>
          <a:xfrm>
            <a:off x="1536970" y="7997274"/>
            <a:ext cx="10233498" cy="2308324"/>
          </a:xfrm>
          <a:prstGeom prst="rect">
            <a:avLst/>
          </a:prstGeom>
          <a:noFill/>
        </p:spPr>
        <p:txBody>
          <a:bodyPr wrap="square" anchor="ctr">
            <a:spAutoFit/>
          </a:bodyPr>
          <a:lstStyle/>
          <a:p>
            <a:pPr lvl="0">
              <a:defRPr/>
            </a:pPr>
            <a:r>
              <a:rPr lang="en-US" sz="2400" b="1" spc="300" dirty="0">
                <a:solidFill>
                  <a:srgbClr val="3D7B45"/>
                </a:solidFill>
                <a:latin typeface="Plus Jakarta Sans" pitchFamily="2" charset="77"/>
                <a:cs typeface="Plus Jakarta Sans" pitchFamily="2" charset="77"/>
              </a:rPr>
              <a:t>1.Test-Time Augmentation (TTA):</a:t>
            </a:r>
            <a:r>
              <a:rPr lang="en-US" sz="2400" spc="300" dirty="0">
                <a:solidFill>
                  <a:srgbClr val="192821"/>
                </a:solidFill>
                <a:latin typeface="Plus Jakarta Sans" pitchFamily="2" charset="77"/>
                <a:cs typeface="Plus Jakarta Sans" pitchFamily="2" charset="77"/>
              </a:rPr>
              <a:t>Apply transformations (Brightness Adjustment, horizontal flip) to the input, pass them through the model, and average the outputs averaging them pixel-wise way </a:t>
            </a:r>
            <a:r>
              <a:rPr lang="en-US" sz="2400" b="1" spc="300" dirty="0">
                <a:solidFill>
                  <a:srgbClr val="192821"/>
                </a:solidFill>
                <a:latin typeface="Plus Jakarta Sans" pitchFamily="2" charset="77"/>
                <a:cs typeface="Plus Jakarta Sans" pitchFamily="2" charset="77"/>
              </a:rPr>
              <a:t>.</a:t>
            </a:r>
            <a:endParaRPr lang="ar-EG" sz="2400" b="1" spc="300" dirty="0">
              <a:solidFill>
                <a:srgbClr val="192821"/>
              </a:solidFill>
              <a:latin typeface="Plus Jakarta Sans" pitchFamily="2" charset="77"/>
              <a:cs typeface="Plus Jakarta Sans" pitchFamily="2" charset="77"/>
            </a:endParaRPr>
          </a:p>
          <a:p>
            <a:pPr lvl="0">
              <a:defRPr/>
            </a:pPr>
            <a:r>
              <a:rPr lang="en-US" sz="2400" b="1" spc="300" dirty="0">
                <a:solidFill>
                  <a:srgbClr val="A3D0AF"/>
                </a:solidFill>
                <a:latin typeface="Plus Jakarta Sans" pitchFamily="2" charset="77"/>
                <a:cs typeface="Plus Jakarta Sans" pitchFamily="2" charset="77"/>
              </a:rPr>
              <a:t>It reduces noise and artifacts by leveraging ensemble-like behavior.</a:t>
            </a:r>
          </a:p>
        </p:txBody>
      </p:sp>
      <p:pic>
        <p:nvPicPr>
          <p:cNvPr id="7" name="Graphic 6">
            <a:extLst>
              <a:ext uri="{FF2B5EF4-FFF2-40B4-BE49-F238E27FC236}">
                <a16:creationId xmlns:a16="http://schemas.microsoft.com/office/drawing/2014/main" id="{74D34CF4-4BEE-07BA-A27E-FAF2A949C0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3550" y="8128600"/>
            <a:ext cx="838372" cy="838372"/>
          </a:xfrm>
          <a:prstGeom prst="rect">
            <a:avLst/>
          </a:prstGeom>
        </p:spPr>
      </p:pic>
      <p:sp>
        <p:nvSpPr>
          <p:cNvPr id="9" name="TextBox 8">
            <a:extLst>
              <a:ext uri="{FF2B5EF4-FFF2-40B4-BE49-F238E27FC236}">
                <a16:creationId xmlns:a16="http://schemas.microsoft.com/office/drawing/2014/main" id="{64C90DDC-C84F-8181-5EE2-F2800F2AFE80}"/>
              </a:ext>
            </a:extLst>
          </p:cNvPr>
          <p:cNvSpPr txBox="1"/>
          <p:nvPr/>
        </p:nvSpPr>
        <p:spPr>
          <a:xfrm>
            <a:off x="1540513" y="10560855"/>
            <a:ext cx="10233498" cy="1938992"/>
          </a:xfrm>
          <a:prstGeom prst="rect">
            <a:avLst/>
          </a:prstGeom>
          <a:noFill/>
        </p:spPr>
        <p:txBody>
          <a:bodyPr wrap="square" anchor="ctr">
            <a:spAutoFit/>
          </a:bodyPr>
          <a:lstStyle/>
          <a:p>
            <a:pPr lvl="0">
              <a:defRPr/>
            </a:pPr>
            <a:r>
              <a:rPr lang="en-US" sz="2400" b="1" spc="300" dirty="0">
                <a:solidFill>
                  <a:srgbClr val="3D7B45"/>
                </a:solidFill>
                <a:latin typeface="Plus Jakarta Sans" pitchFamily="2" charset="77"/>
                <a:cs typeface="Plus Jakarta Sans" pitchFamily="2" charset="77"/>
              </a:rPr>
              <a:t>2.Post-Processing: </a:t>
            </a:r>
            <a:r>
              <a:rPr lang="en-US" sz="2400" spc="300" dirty="0">
                <a:latin typeface="Plus Jakarta Sans" pitchFamily="2" charset="77"/>
                <a:cs typeface="Plus Jakarta Sans" pitchFamily="2" charset="77"/>
              </a:rPr>
              <a:t>Guided Filtering / Smoothing: Smooth the output try-on image and blend the warped garment better with the person image using edge-aware filters.</a:t>
            </a:r>
            <a:endParaRPr lang="ar-EG" sz="2400" spc="300" dirty="0">
              <a:latin typeface="Plus Jakarta Sans" pitchFamily="2" charset="77"/>
              <a:cs typeface="Plus Jakarta Sans" pitchFamily="2" charset="77"/>
            </a:endParaRPr>
          </a:p>
          <a:p>
            <a:pPr>
              <a:defRPr/>
            </a:pPr>
            <a:r>
              <a:rPr lang="en-US" sz="2400" b="1" spc="300" dirty="0">
                <a:solidFill>
                  <a:srgbClr val="A3D0AF"/>
                </a:solidFill>
                <a:latin typeface="Plus Jakarta Sans"/>
              </a:rPr>
              <a:t>Improves garment-to-skin blending quality.</a:t>
            </a:r>
          </a:p>
          <a:p>
            <a:pPr lvl="0">
              <a:defRPr/>
            </a:pPr>
            <a:endParaRPr lang="en-US" sz="2400" spc="300" dirty="0">
              <a:latin typeface="Plus Jakarta Sans" pitchFamily="2" charset="77"/>
              <a:cs typeface="Plus Jakarta Sans" pitchFamily="2" charset="77"/>
            </a:endParaRPr>
          </a:p>
        </p:txBody>
      </p:sp>
      <p:pic>
        <p:nvPicPr>
          <p:cNvPr id="21" name="Graphic 20">
            <a:extLst>
              <a:ext uri="{FF2B5EF4-FFF2-40B4-BE49-F238E27FC236}">
                <a16:creationId xmlns:a16="http://schemas.microsoft.com/office/drawing/2014/main" id="{0801D834-61C9-15F6-9756-55749B2BFF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1406" y="10921771"/>
            <a:ext cx="810774" cy="810774"/>
          </a:xfrm>
          <a:prstGeom prst="rect">
            <a:avLst/>
          </a:prstGeom>
        </p:spPr>
      </p:pic>
      <p:sp>
        <p:nvSpPr>
          <p:cNvPr id="3" name="TextBox 2">
            <a:extLst>
              <a:ext uri="{FF2B5EF4-FFF2-40B4-BE49-F238E27FC236}">
                <a16:creationId xmlns:a16="http://schemas.microsoft.com/office/drawing/2014/main" id="{CF44A023-F4B3-18A4-6F32-B52E7F8FEEE7}"/>
              </a:ext>
            </a:extLst>
          </p:cNvPr>
          <p:cNvSpPr txBox="1"/>
          <p:nvPr/>
        </p:nvSpPr>
        <p:spPr>
          <a:xfrm>
            <a:off x="1109198" y="408701"/>
            <a:ext cx="6892340" cy="646331"/>
          </a:xfrm>
          <a:prstGeom prst="rect">
            <a:avLst/>
          </a:prstGeom>
          <a:noFill/>
        </p:spPr>
        <p:txBody>
          <a:bodyPr wrap="square" anchor="ctr">
            <a:spAutoFit/>
          </a:bodyPr>
          <a:lstStyle/>
          <a:p>
            <a:pPr lvl="0">
              <a:defRPr/>
            </a:pPr>
            <a:r>
              <a:rPr lang="en-US" sz="3600" b="1" spc="300" dirty="0">
                <a:solidFill>
                  <a:srgbClr val="A3D0AF"/>
                </a:solidFill>
                <a:latin typeface="Plus Jakarta Sans" pitchFamily="2" charset="77"/>
                <a:cs typeface="Plus Jakarta Sans" pitchFamily="2" charset="77"/>
              </a:rPr>
              <a:t>3.Mask-Based Refinement</a:t>
            </a:r>
          </a:p>
        </p:txBody>
      </p:sp>
      <p:sp>
        <p:nvSpPr>
          <p:cNvPr id="16" name="TextBox 15">
            <a:extLst>
              <a:ext uri="{FF2B5EF4-FFF2-40B4-BE49-F238E27FC236}">
                <a16:creationId xmlns:a16="http://schemas.microsoft.com/office/drawing/2014/main" id="{5B983953-09DE-D1D3-47FE-7E8AAE01FDAC}"/>
              </a:ext>
            </a:extLst>
          </p:cNvPr>
          <p:cNvSpPr txBox="1"/>
          <p:nvPr/>
        </p:nvSpPr>
        <p:spPr>
          <a:xfrm>
            <a:off x="1535514" y="1503454"/>
            <a:ext cx="5845125" cy="1200329"/>
          </a:xfrm>
          <a:prstGeom prst="rect">
            <a:avLst/>
          </a:prstGeom>
          <a:noFill/>
        </p:spPr>
        <p:txBody>
          <a:bodyPr wrap="square" anchor="ctr">
            <a:spAutoFit/>
          </a:bodyPr>
          <a:lstStyle/>
          <a:p>
            <a:pPr lvl="0">
              <a:defRPr/>
            </a:pPr>
            <a:r>
              <a:rPr lang="en-US" sz="2400" dirty="0">
                <a:solidFill>
                  <a:srgbClr val="192821"/>
                </a:solidFill>
                <a:latin typeface="Plus Jakarta Sans" pitchFamily="2" charset="77"/>
                <a:cs typeface="Plus Jakarta Sans" pitchFamily="2" charset="77"/>
              </a:rPr>
              <a:t>Use a body mask to blend the warped garment more precisely into the person image.</a:t>
            </a:r>
            <a:endParaRPr lang="ar-EG" sz="2400" b="1" dirty="0">
              <a:solidFill>
                <a:srgbClr val="192821"/>
              </a:solidFill>
              <a:latin typeface="Plus Jakarta Sans" pitchFamily="2" charset="77"/>
              <a:cs typeface="Plus Jakarta Sans" pitchFamily="2" charset="77"/>
            </a:endParaRPr>
          </a:p>
        </p:txBody>
      </p:sp>
      <p:sp>
        <p:nvSpPr>
          <p:cNvPr id="22" name="TextBox 21">
            <a:extLst>
              <a:ext uri="{FF2B5EF4-FFF2-40B4-BE49-F238E27FC236}">
                <a16:creationId xmlns:a16="http://schemas.microsoft.com/office/drawing/2014/main" id="{0798032A-CE39-03F7-C2C0-3E10E230662A}"/>
              </a:ext>
            </a:extLst>
          </p:cNvPr>
          <p:cNvSpPr txBox="1"/>
          <p:nvPr/>
        </p:nvSpPr>
        <p:spPr>
          <a:xfrm>
            <a:off x="1109198" y="2938555"/>
            <a:ext cx="6892340" cy="646331"/>
          </a:xfrm>
          <a:prstGeom prst="rect">
            <a:avLst/>
          </a:prstGeom>
          <a:noFill/>
        </p:spPr>
        <p:txBody>
          <a:bodyPr wrap="square" anchor="ctr">
            <a:spAutoFit/>
          </a:bodyPr>
          <a:lstStyle/>
          <a:p>
            <a:pPr lvl="0">
              <a:defRPr/>
            </a:pPr>
            <a:r>
              <a:rPr lang="en-US" sz="3600" b="1" spc="300" dirty="0">
                <a:solidFill>
                  <a:srgbClr val="A3D0AF"/>
                </a:solidFill>
                <a:latin typeface="Plus Jakarta Sans" pitchFamily="2" charset="77"/>
                <a:cs typeface="Plus Jakarta Sans" pitchFamily="2" charset="77"/>
              </a:rPr>
              <a:t>Approach</a:t>
            </a:r>
          </a:p>
        </p:txBody>
      </p:sp>
      <p:sp>
        <p:nvSpPr>
          <p:cNvPr id="23" name="TextBox 22">
            <a:extLst>
              <a:ext uri="{FF2B5EF4-FFF2-40B4-BE49-F238E27FC236}">
                <a16:creationId xmlns:a16="http://schemas.microsoft.com/office/drawing/2014/main" id="{A46CB5A0-BE1C-4508-74AF-FCC763E67E6D}"/>
              </a:ext>
            </a:extLst>
          </p:cNvPr>
          <p:cNvSpPr txBox="1"/>
          <p:nvPr/>
        </p:nvSpPr>
        <p:spPr>
          <a:xfrm>
            <a:off x="1535514" y="3626504"/>
            <a:ext cx="4725714" cy="707886"/>
          </a:xfrm>
          <a:prstGeom prst="rect">
            <a:avLst/>
          </a:prstGeom>
          <a:noFill/>
        </p:spPr>
        <p:txBody>
          <a:bodyPr wrap="square" anchor="ctr">
            <a:spAutoFit/>
          </a:bodyPr>
          <a:lstStyle/>
          <a:p>
            <a:pPr marL="342900" lvl="0" indent="-342900">
              <a:buClr>
                <a:srgbClr val="F8C9C9"/>
              </a:buClr>
              <a:buFont typeface="Arial" panose="020B0604020202020204" pitchFamily="34" charset="0"/>
              <a:buChar char="•"/>
              <a:defRPr/>
            </a:pPr>
            <a:r>
              <a:rPr lang="en-US" sz="2000" dirty="0">
                <a:solidFill>
                  <a:srgbClr val="192821"/>
                </a:solidFill>
                <a:latin typeface="Plus Jakarta Sans" pitchFamily="2" charset="77"/>
                <a:cs typeface="Plus Jakarta Sans" pitchFamily="2" charset="77"/>
              </a:rPr>
              <a:t>Use pre-existing  human segmentation model ( </a:t>
            </a:r>
            <a:r>
              <a:rPr lang="en-US" sz="2000" dirty="0" err="1">
                <a:solidFill>
                  <a:srgbClr val="192821"/>
                </a:solidFill>
                <a:latin typeface="Plus Jakarta Sans" pitchFamily="2" charset="77"/>
                <a:cs typeface="Plus Jakarta Sans" pitchFamily="2" charset="77"/>
              </a:rPr>
              <a:t>MODNet</a:t>
            </a:r>
            <a:r>
              <a:rPr lang="en-US" sz="2000" dirty="0">
                <a:solidFill>
                  <a:srgbClr val="192821"/>
                </a:solidFill>
                <a:latin typeface="Plus Jakarta Sans" pitchFamily="2" charset="77"/>
                <a:cs typeface="Plus Jakarta Sans" pitchFamily="2" charset="77"/>
              </a:rPr>
              <a:t>).</a:t>
            </a:r>
            <a:endParaRPr lang="ar-EG" sz="2000" b="1" dirty="0">
              <a:solidFill>
                <a:srgbClr val="192821"/>
              </a:solidFill>
              <a:latin typeface="Plus Jakarta Sans" pitchFamily="2" charset="77"/>
              <a:cs typeface="Plus Jakarta Sans" pitchFamily="2" charset="77"/>
            </a:endParaRPr>
          </a:p>
        </p:txBody>
      </p:sp>
      <p:sp>
        <p:nvSpPr>
          <p:cNvPr id="24" name="TextBox 23">
            <a:extLst>
              <a:ext uri="{FF2B5EF4-FFF2-40B4-BE49-F238E27FC236}">
                <a16:creationId xmlns:a16="http://schemas.microsoft.com/office/drawing/2014/main" id="{A59B2FA9-624A-FC0C-EE23-55D2A0A4A4AD}"/>
              </a:ext>
            </a:extLst>
          </p:cNvPr>
          <p:cNvSpPr txBox="1"/>
          <p:nvPr/>
        </p:nvSpPr>
        <p:spPr>
          <a:xfrm>
            <a:off x="1535514" y="4331318"/>
            <a:ext cx="4918449" cy="707886"/>
          </a:xfrm>
          <a:prstGeom prst="rect">
            <a:avLst/>
          </a:prstGeom>
          <a:noFill/>
        </p:spPr>
        <p:txBody>
          <a:bodyPr wrap="square" anchor="ctr">
            <a:spAutoFit/>
          </a:bodyPr>
          <a:lstStyle/>
          <a:p>
            <a:pPr marL="342900" lvl="0" indent="-342900">
              <a:buClr>
                <a:srgbClr val="F8C9C9"/>
              </a:buClr>
              <a:buFont typeface="Arial" panose="020B0604020202020204" pitchFamily="34" charset="0"/>
              <a:buChar char="•"/>
              <a:defRPr/>
            </a:pPr>
            <a:r>
              <a:rPr lang="en-US" sz="2000" dirty="0">
                <a:solidFill>
                  <a:srgbClr val="192821"/>
                </a:solidFill>
                <a:latin typeface="Plus Jakarta Sans" pitchFamily="2" charset="77"/>
                <a:cs typeface="Plus Jakarta Sans" pitchFamily="2" charset="77"/>
              </a:rPr>
              <a:t>Blend only garment regions from the output onto the original person image.</a:t>
            </a:r>
            <a:endParaRPr lang="ar-EG" sz="2000" b="1" dirty="0">
              <a:solidFill>
                <a:srgbClr val="192821"/>
              </a:solidFill>
              <a:latin typeface="Plus Jakarta Sans" pitchFamily="2" charset="77"/>
              <a:cs typeface="Plus Jakarta Sans" pitchFamily="2" charset="77"/>
            </a:endParaRPr>
          </a:p>
        </p:txBody>
      </p:sp>
      <p:pic>
        <p:nvPicPr>
          <p:cNvPr id="25" name="Picture 24">
            <a:extLst>
              <a:ext uri="{FF2B5EF4-FFF2-40B4-BE49-F238E27FC236}">
                <a16:creationId xmlns:a16="http://schemas.microsoft.com/office/drawing/2014/main" id="{C24C5E28-F0E6-02CF-9DD9-19E8EDA701B8}"/>
              </a:ext>
            </a:extLst>
          </p:cNvPr>
          <p:cNvPicPr>
            <a:picLocks noChangeAspect="1"/>
          </p:cNvPicPr>
          <p:nvPr/>
        </p:nvPicPr>
        <p:blipFill>
          <a:blip r:embed="rId9"/>
          <a:stretch>
            <a:fillRect/>
          </a:stretch>
        </p:blipFill>
        <p:spPr>
          <a:xfrm>
            <a:off x="7312020" y="3285925"/>
            <a:ext cx="3877310" cy="3237230"/>
          </a:xfrm>
          <a:prstGeom prst="rect">
            <a:avLst/>
          </a:prstGeom>
          <a:noFill/>
          <a:ln>
            <a:noFill/>
          </a:ln>
        </p:spPr>
      </p:pic>
      <p:sp>
        <p:nvSpPr>
          <p:cNvPr id="28" name="TextBox 27">
            <a:extLst>
              <a:ext uri="{FF2B5EF4-FFF2-40B4-BE49-F238E27FC236}">
                <a16:creationId xmlns:a16="http://schemas.microsoft.com/office/drawing/2014/main" id="{6D84E347-1642-046D-DB20-740B1DA8B668}"/>
              </a:ext>
            </a:extLst>
          </p:cNvPr>
          <p:cNvSpPr txBox="1"/>
          <p:nvPr/>
        </p:nvSpPr>
        <p:spPr>
          <a:xfrm>
            <a:off x="1935819" y="4995396"/>
            <a:ext cx="4100824" cy="646331"/>
          </a:xfrm>
          <a:prstGeom prst="rect">
            <a:avLst/>
          </a:prstGeom>
          <a:noFill/>
        </p:spPr>
        <p:txBody>
          <a:bodyPr wrap="square" anchor="ctr">
            <a:spAutoFit/>
          </a:bodyPr>
          <a:lstStyle/>
          <a:p>
            <a:pPr lvl="0">
              <a:buClr>
                <a:srgbClr val="F8C9C9"/>
              </a:buClr>
              <a:defRPr/>
            </a:pPr>
            <a:r>
              <a:rPr lang="en-US" dirty="0">
                <a:solidFill>
                  <a:srgbClr val="A3D0AF"/>
                </a:solidFill>
                <a:latin typeface="Plus Jakarta Sans" pitchFamily="2" charset="77"/>
                <a:cs typeface="Plus Jakarta Sans" pitchFamily="2" charset="77"/>
              </a:rPr>
              <a:t>Preserves face, background, and non-garment areas untouched</a:t>
            </a:r>
            <a:endParaRPr lang="ar-EG" b="1" dirty="0">
              <a:solidFill>
                <a:srgbClr val="A3D0AF"/>
              </a:solidFill>
              <a:latin typeface="Plus Jakarta Sans" pitchFamily="2" charset="77"/>
              <a:cs typeface="Plus Jakarta Sans" pitchFamily="2" charset="77"/>
            </a:endParaRPr>
          </a:p>
        </p:txBody>
      </p:sp>
      <p:sp>
        <p:nvSpPr>
          <p:cNvPr id="29" name="TextBox 28">
            <a:extLst>
              <a:ext uri="{FF2B5EF4-FFF2-40B4-BE49-F238E27FC236}">
                <a16:creationId xmlns:a16="http://schemas.microsoft.com/office/drawing/2014/main" id="{3D745D96-E719-21EC-042E-37E20A8410DD}"/>
              </a:ext>
            </a:extLst>
          </p:cNvPr>
          <p:cNvSpPr txBox="1"/>
          <p:nvPr/>
        </p:nvSpPr>
        <p:spPr>
          <a:xfrm>
            <a:off x="1935819" y="5718134"/>
            <a:ext cx="4100824" cy="646331"/>
          </a:xfrm>
          <a:prstGeom prst="rect">
            <a:avLst/>
          </a:prstGeom>
          <a:noFill/>
        </p:spPr>
        <p:txBody>
          <a:bodyPr wrap="square" anchor="ctr">
            <a:spAutoFit/>
          </a:bodyPr>
          <a:lstStyle/>
          <a:p>
            <a:pPr lvl="0">
              <a:buClr>
                <a:srgbClr val="F8C9C9"/>
              </a:buClr>
              <a:defRPr/>
            </a:pPr>
            <a:r>
              <a:rPr lang="en-US" dirty="0">
                <a:solidFill>
                  <a:srgbClr val="A3D0AF"/>
                </a:solidFill>
                <a:latin typeface="Plus Jakarta Sans" pitchFamily="2" charset="77"/>
                <a:cs typeface="Plus Jakarta Sans" pitchFamily="2" charset="77"/>
              </a:rPr>
              <a:t>Prevents over-smoothing or warping artifacts outside clothing</a:t>
            </a:r>
            <a:endParaRPr lang="ar-EG" b="1" dirty="0">
              <a:solidFill>
                <a:srgbClr val="A3D0AF"/>
              </a:solidFill>
              <a:latin typeface="Plus Jakarta Sans" pitchFamily="2" charset="77"/>
              <a:cs typeface="Plus Jakarta Sans" pitchFamily="2" charset="77"/>
            </a:endParaRPr>
          </a:p>
        </p:txBody>
      </p:sp>
      <p:sp>
        <p:nvSpPr>
          <p:cNvPr id="30" name="TextBox 29">
            <a:extLst>
              <a:ext uri="{FF2B5EF4-FFF2-40B4-BE49-F238E27FC236}">
                <a16:creationId xmlns:a16="http://schemas.microsoft.com/office/drawing/2014/main" id="{6A9376AC-8FA4-B472-C957-CC92A9BD4B1E}"/>
              </a:ext>
            </a:extLst>
          </p:cNvPr>
          <p:cNvSpPr txBox="1"/>
          <p:nvPr/>
        </p:nvSpPr>
        <p:spPr>
          <a:xfrm>
            <a:off x="300945" y="-2837557"/>
            <a:ext cx="6892340" cy="1200329"/>
          </a:xfrm>
          <a:prstGeom prst="rect">
            <a:avLst/>
          </a:prstGeom>
          <a:noFill/>
        </p:spPr>
        <p:txBody>
          <a:bodyPr wrap="square" anchor="ctr">
            <a:spAutoFit/>
          </a:bodyPr>
          <a:lstStyle/>
          <a:p>
            <a:pPr lvl="0">
              <a:defRPr/>
            </a:pPr>
            <a:r>
              <a:rPr lang="en-US" sz="3600" b="1" spc="300" dirty="0">
                <a:solidFill>
                  <a:srgbClr val="A3D0AF"/>
                </a:solidFill>
                <a:latin typeface="Plus Jakarta Sans" pitchFamily="2" charset="77"/>
                <a:cs typeface="Plus Jakarta Sans" pitchFamily="2" charset="77"/>
              </a:rPr>
              <a:t>4.Exposure Correction (Gamma Adjustment) </a:t>
            </a:r>
          </a:p>
        </p:txBody>
      </p:sp>
      <p:sp>
        <p:nvSpPr>
          <p:cNvPr id="31" name="TextBox 30">
            <a:extLst>
              <a:ext uri="{FF2B5EF4-FFF2-40B4-BE49-F238E27FC236}">
                <a16:creationId xmlns:a16="http://schemas.microsoft.com/office/drawing/2014/main" id="{644E40B4-C467-5711-4111-983A84DBF323}"/>
              </a:ext>
            </a:extLst>
          </p:cNvPr>
          <p:cNvSpPr txBox="1"/>
          <p:nvPr/>
        </p:nvSpPr>
        <p:spPr>
          <a:xfrm>
            <a:off x="13669911" y="2035743"/>
            <a:ext cx="9456045" cy="830997"/>
          </a:xfrm>
          <a:prstGeom prst="rect">
            <a:avLst/>
          </a:prstGeom>
          <a:noFill/>
        </p:spPr>
        <p:txBody>
          <a:bodyPr wrap="square" anchor="ctr">
            <a:spAutoFit/>
          </a:bodyPr>
          <a:lstStyle/>
          <a:p>
            <a:pPr lvl="0">
              <a:defRPr/>
            </a:pPr>
            <a:r>
              <a:rPr lang="en-US" sz="2400" dirty="0">
                <a:solidFill>
                  <a:srgbClr val="192821"/>
                </a:solidFill>
                <a:latin typeface="Plus Jakarta Sans" pitchFamily="2" charset="77"/>
                <a:cs typeface="Plus Jakarta Sans" pitchFamily="2" charset="77"/>
              </a:rPr>
              <a:t>Dynamically correct image brightness and contrast post-generation, especially for dark or flat images.</a:t>
            </a:r>
            <a:endParaRPr lang="ar-EG" sz="2400" b="1" dirty="0">
              <a:solidFill>
                <a:srgbClr val="192821"/>
              </a:solidFill>
              <a:latin typeface="Plus Jakarta Sans" pitchFamily="2" charset="77"/>
              <a:cs typeface="Plus Jakarta Sans" pitchFamily="2" charset="77"/>
            </a:endParaRPr>
          </a:p>
        </p:txBody>
      </p:sp>
      <p:sp>
        <p:nvSpPr>
          <p:cNvPr id="32" name="TextBox 31">
            <a:extLst>
              <a:ext uri="{FF2B5EF4-FFF2-40B4-BE49-F238E27FC236}">
                <a16:creationId xmlns:a16="http://schemas.microsoft.com/office/drawing/2014/main" id="{023729B4-9701-AD6F-B2FA-278DE10311BA}"/>
              </a:ext>
            </a:extLst>
          </p:cNvPr>
          <p:cNvSpPr txBox="1"/>
          <p:nvPr/>
        </p:nvSpPr>
        <p:spPr>
          <a:xfrm>
            <a:off x="300944" y="14537232"/>
            <a:ext cx="10223509" cy="646331"/>
          </a:xfrm>
          <a:prstGeom prst="rect">
            <a:avLst/>
          </a:prstGeom>
          <a:noFill/>
        </p:spPr>
        <p:txBody>
          <a:bodyPr wrap="square" anchor="ctr">
            <a:spAutoFit/>
          </a:bodyPr>
          <a:lstStyle/>
          <a:p>
            <a:pPr lvl="0">
              <a:defRPr/>
            </a:pPr>
            <a:r>
              <a:rPr lang="en-US" sz="3600" b="1" spc="300" dirty="0">
                <a:solidFill>
                  <a:srgbClr val="A3D0AF"/>
                </a:solidFill>
                <a:latin typeface="Plus Jakarta Sans" pitchFamily="2" charset="77"/>
                <a:cs typeface="Plus Jakarta Sans" pitchFamily="2" charset="77"/>
              </a:rPr>
              <a:t>5.Color Correction (Histogram Matching)</a:t>
            </a:r>
          </a:p>
        </p:txBody>
      </p:sp>
      <p:sp>
        <p:nvSpPr>
          <p:cNvPr id="33" name="TextBox 32">
            <a:extLst>
              <a:ext uri="{FF2B5EF4-FFF2-40B4-BE49-F238E27FC236}">
                <a16:creationId xmlns:a16="http://schemas.microsoft.com/office/drawing/2014/main" id="{9569D1AA-43D1-900D-0F60-78CFFC3887F2}"/>
              </a:ext>
            </a:extLst>
          </p:cNvPr>
          <p:cNvSpPr txBox="1"/>
          <p:nvPr/>
        </p:nvSpPr>
        <p:spPr>
          <a:xfrm>
            <a:off x="424100" y="15263257"/>
            <a:ext cx="9456045" cy="830997"/>
          </a:xfrm>
          <a:prstGeom prst="rect">
            <a:avLst/>
          </a:prstGeom>
          <a:noFill/>
        </p:spPr>
        <p:txBody>
          <a:bodyPr wrap="square" anchor="ctr">
            <a:spAutoFit/>
          </a:bodyPr>
          <a:lstStyle/>
          <a:p>
            <a:pPr lvl="0">
              <a:defRPr/>
            </a:pPr>
            <a:r>
              <a:rPr lang="en-US" sz="2400" dirty="0">
                <a:solidFill>
                  <a:srgbClr val="192821"/>
                </a:solidFill>
                <a:latin typeface="Plus Jakarta Sans" pitchFamily="2" charset="77"/>
                <a:cs typeface="Plus Jakarta Sans" pitchFamily="2" charset="77"/>
              </a:rPr>
              <a:t>Make the warped garment color look more natural by aligning its distribution with the original garment.</a:t>
            </a:r>
            <a:endParaRPr lang="ar-EG" sz="2400" b="1" dirty="0">
              <a:solidFill>
                <a:srgbClr val="192821"/>
              </a:solidFill>
              <a:latin typeface="Plus Jakarta Sans" pitchFamily="2" charset="77"/>
              <a:cs typeface="Plus Jakarta Sans" pitchFamily="2" charset="77"/>
            </a:endParaRPr>
          </a:p>
        </p:txBody>
      </p:sp>
      <p:sp>
        <p:nvSpPr>
          <p:cNvPr id="34" name="TextBox 33">
            <a:extLst>
              <a:ext uri="{FF2B5EF4-FFF2-40B4-BE49-F238E27FC236}">
                <a16:creationId xmlns:a16="http://schemas.microsoft.com/office/drawing/2014/main" id="{B544A8CE-EA4C-8BCD-95DD-E572897386CD}"/>
              </a:ext>
            </a:extLst>
          </p:cNvPr>
          <p:cNvSpPr txBox="1"/>
          <p:nvPr/>
        </p:nvSpPr>
        <p:spPr>
          <a:xfrm>
            <a:off x="1215813" y="16392132"/>
            <a:ext cx="4375093" cy="646331"/>
          </a:xfrm>
          <a:prstGeom prst="rect">
            <a:avLst/>
          </a:prstGeom>
          <a:noFill/>
        </p:spPr>
        <p:txBody>
          <a:bodyPr wrap="square" anchor="ctr">
            <a:spAutoFit/>
          </a:bodyPr>
          <a:lstStyle/>
          <a:p>
            <a:pPr marL="285750" lvl="0" indent="-285750">
              <a:buClr>
                <a:srgbClr val="A3D0AF"/>
              </a:buClr>
              <a:buFont typeface="Arial" panose="020B0604020202020204" pitchFamily="34" charset="0"/>
              <a:buChar char="•"/>
              <a:defRPr/>
            </a:pPr>
            <a:r>
              <a:rPr lang="en-US" dirty="0">
                <a:solidFill>
                  <a:srgbClr val="192821"/>
                </a:solidFill>
                <a:latin typeface="Plus Jakarta Sans" pitchFamily="2" charset="77"/>
                <a:cs typeface="Plus Jakarta Sans" pitchFamily="2" charset="77"/>
              </a:rPr>
              <a:t>Compare color histograms between the warped garment and the original cloth</a:t>
            </a:r>
            <a:r>
              <a:rPr lang="ar-EG" dirty="0">
                <a:solidFill>
                  <a:srgbClr val="192821"/>
                </a:solidFill>
                <a:latin typeface="Plus Jakarta Sans" pitchFamily="2" charset="77"/>
                <a:cs typeface="Plus Jakarta Sans" pitchFamily="2" charset="77"/>
              </a:rPr>
              <a:t>.</a:t>
            </a:r>
          </a:p>
        </p:txBody>
      </p:sp>
      <p:sp>
        <p:nvSpPr>
          <p:cNvPr id="35" name="TextBox 34">
            <a:extLst>
              <a:ext uri="{FF2B5EF4-FFF2-40B4-BE49-F238E27FC236}">
                <a16:creationId xmlns:a16="http://schemas.microsoft.com/office/drawing/2014/main" id="{A9569143-1092-2FCC-A346-28C6EB204079}"/>
              </a:ext>
            </a:extLst>
          </p:cNvPr>
          <p:cNvSpPr txBox="1"/>
          <p:nvPr/>
        </p:nvSpPr>
        <p:spPr>
          <a:xfrm>
            <a:off x="6453963" y="16390345"/>
            <a:ext cx="4375093" cy="646331"/>
          </a:xfrm>
          <a:prstGeom prst="rect">
            <a:avLst/>
          </a:prstGeom>
          <a:noFill/>
        </p:spPr>
        <p:txBody>
          <a:bodyPr wrap="square" anchor="ctr">
            <a:spAutoFit/>
          </a:bodyPr>
          <a:lstStyle/>
          <a:p>
            <a:pPr marL="285750" lvl="0" indent="-285750">
              <a:buClr>
                <a:srgbClr val="A3D0AF"/>
              </a:buClr>
              <a:buFont typeface="Arial" panose="020B0604020202020204" pitchFamily="34" charset="0"/>
              <a:buChar char="•"/>
              <a:defRPr/>
            </a:pPr>
            <a:r>
              <a:rPr lang="en-US" dirty="0">
                <a:solidFill>
                  <a:srgbClr val="192821"/>
                </a:solidFill>
                <a:latin typeface="Plus Jakarta Sans" pitchFamily="2" charset="77"/>
                <a:cs typeface="Plus Jakarta Sans" pitchFamily="2" charset="77"/>
              </a:rPr>
              <a:t>Match the color distribution from the original garment</a:t>
            </a:r>
            <a:r>
              <a:rPr lang="ar-EG" dirty="0">
                <a:solidFill>
                  <a:srgbClr val="192821"/>
                </a:solidFill>
                <a:latin typeface="Plus Jakarta Sans" pitchFamily="2" charset="77"/>
                <a:cs typeface="Plus Jakarta Sans" pitchFamily="2" charset="77"/>
              </a:rPr>
              <a:t>.</a:t>
            </a:r>
          </a:p>
        </p:txBody>
      </p:sp>
      <p:pic>
        <p:nvPicPr>
          <p:cNvPr id="36" name="Picture 35">
            <a:extLst>
              <a:ext uri="{FF2B5EF4-FFF2-40B4-BE49-F238E27FC236}">
                <a16:creationId xmlns:a16="http://schemas.microsoft.com/office/drawing/2014/main" id="{0207C85D-3041-3D9B-2B7D-5F3B363CFDAC}"/>
              </a:ext>
            </a:extLst>
          </p:cNvPr>
          <p:cNvPicPr>
            <a:picLocks noChangeAspect="1"/>
          </p:cNvPicPr>
          <p:nvPr/>
        </p:nvPicPr>
        <p:blipFill>
          <a:blip r:embed="rId10"/>
          <a:stretch>
            <a:fillRect/>
          </a:stretch>
        </p:blipFill>
        <p:spPr>
          <a:xfrm>
            <a:off x="13289490" y="454655"/>
            <a:ext cx="1736658" cy="805372"/>
          </a:xfrm>
          <a:prstGeom prst="rect">
            <a:avLst/>
          </a:prstGeom>
          <a:noFill/>
          <a:ln>
            <a:noFill/>
          </a:ln>
        </p:spPr>
      </p:pic>
    </p:spTree>
    <p:extLst>
      <p:ext uri="{BB962C8B-B14F-4D97-AF65-F5344CB8AC3E}">
        <p14:creationId xmlns:p14="http://schemas.microsoft.com/office/powerpoint/2010/main" val="2270789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F06266-D428-DB16-ECA6-753444C1940C}"/>
            </a:ext>
          </a:extLst>
        </p:cNvPr>
        <p:cNvGrpSpPr/>
        <p:nvPr/>
      </p:nvGrpSpPr>
      <p:grpSpPr>
        <a:xfrm>
          <a:off x="0" y="0"/>
          <a:ext cx="0" cy="0"/>
          <a:chOff x="0" y="0"/>
          <a:chExt cx="0" cy="0"/>
        </a:xfrm>
      </p:grpSpPr>
      <p:cxnSp>
        <p:nvCxnSpPr>
          <p:cNvPr id="10" name="!!S2">
            <a:extLst>
              <a:ext uri="{FF2B5EF4-FFF2-40B4-BE49-F238E27FC236}">
                <a16:creationId xmlns:a16="http://schemas.microsoft.com/office/drawing/2014/main" id="{2F19DA42-3C84-43E3-43E2-64388AFFDD52}"/>
              </a:ext>
            </a:extLst>
          </p:cNvPr>
          <p:cNvCxnSpPr>
            <a:cxnSpLocks/>
          </p:cNvCxnSpPr>
          <p:nvPr/>
        </p:nvCxnSpPr>
        <p:spPr>
          <a:xfrm flipH="1">
            <a:off x="-632573"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58968B64-AEB4-B3D3-F380-58AA8D33223C}"/>
              </a:ext>
            </a:extLst>
          </p:cNvPr>
          <p:cNvCxnSpPr>
            <a:cxnSpLocks/>
          </p:cNvCxnSpPr>
          <p:nvPr/>
        </p:nvCxnSpPr>
        <p:spPr>
          <a:xfrm>
            <a:off x="10524459" y="-487306"/>
            <a:ext cx="0" cy="3944439"/>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1D5ED983-5C78-9842-C5FA-6060FED81983}"/>
              </a:ext>
            </a:extLst>
          </p:cNvPr>
          <p:cNvCxnSpPr>
            <a:cxnSpLocks/>
          </p:cNvCxnSpPr>
          <p:nvPr/>
        </p:nvCxnSpPr>
        <p:spPr>
          <a:xfrm flipH="1">
            <a:off x="7667162" y="6593591"/>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8C9556A6-51FC-4E24-65E6-1D8AB6029494}"/>
              </a:ext>
            </a:extLst>
          </p:cNvPr>
          <p:cNvSpPr/>
          <p:nvPr/>
        </p:nvSpPr>
        <p:spPr>
          <a:xfrm>
            <a:off x="7308299" y="6293905"/>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97A2C584-DF4F-D6F8-F3B1-724CD9AB7537}"/>
              </a:ext>
            </a:extLst>
          </p:cNvPr>
          <p:cNvSpPr/>
          <p:nvPr/>
        </p:nvSpPr>
        <p:spPr>
          <a:xfrm>
            <a:off x="10239567" y="2873285"/>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FB98B110-28D6-CD14-C012-AC11643B0A65}"/>
              </a:ext>
            </a:extLst>
          </p:cNvPr>
          <p:cNvSpPr/>
          <p:nvPr/>
        </p:nvSpPr>
        <p:spPr>
          <a:xfrm>
            <a:off x="3964271"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59BC725D-1DCD-127B-6DAF-71C11AC11C52}"/>
              </a:ext>
            </a:extLst>
          </p:cNvPr>
          <p:cNvSpPr/>
          <p:nvPr/>
        </p:nvSpPr>
        <p:spPr>
          <a:xfrm>
            <a:off x="286275" y="511025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EF72D93E-A651-895E-D597-CDF6D0988A56}"/>
              </a:ext>
            </a:extLst>
          </p:cNvPr>
          <p:cNvSpPr/>
          <p:nvPr/>
        </p:nvSpPr>
        <p:spPr>
          <a:xfrm rot="6910309">
            <a:off x="3703269" y="1306486"/>
            <a:ext cx="4785461" cy="458326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DCF2A2E4-E904-C6F4-46FF-6CA74458253A}"/>
              </a:ext>
            </a:extLst>
          </p:cNvPr>
          <p:cNvCxnSpPr>
            <a:cxnSpLocks/>
          </p:cNvCxnSpPr>
          <p:nvPr/>
        </p:nvCxnSpPr>
        <p:spPr>
          <a:xfrm>
            <a:off x="565421" y="5533522"/>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A07E17E4-2AB0-1A12-FAD4-C1425A4DAA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8" name="Rectangle 7">
            <a:extLst>
              <a:ext uri="{FF2B5EF4-FFF2-40B4-BE49-F238E27FC236}">
                <a16:creationId xmlns:a16="http://schemas.microsoft.com/office/drawing/2014/main" id="{54854E78-7992-5632-07EC-2E7FCD4C4A88}"/>
              </a:ext>
            </a:extLst>
          </p:cNvPr>
          <p:cNvSpPr/>
          <p:nvPr/>
        </p:nvSpPr>
        <p:spPr>
          <a:xfrm>
            <a:off x="18010952" y="0"/>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M">
            <a:extLst>
              <a:ext uri="{FF2B5EF4-FFF2-40B4-BE49-F238E27FC236}">
                <a16:creationId xmlns:a16="http://schemas.microsoft.com/office/drawing/2014/main" id="{BDB5361D-AE45-7FA5-B4F3-D423F3AE139D}"/>
              </a:ext>
            </a:extLst>
          </p:cNvPr>
          <p:cNvSpPr/>
          <p:nvPr/>
        </p:nvSpPr>
        <p:spPr>
          <a:xfrm rot="10800000">
            <a:off x="9880145" y="-2141499"/>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descr="A screenshot of a color palette&#10;&#10;AI-generated content may be incorrect.">
            <a:extLst>
              <a:ext uri="{FF2B5EF4-FFF2-40B4-BE49-F238E27FC236}">
                <a16:creationId xmlns:a16="http://schemas.microsoft.com/office/drawing/2014/main" id="{2177A960-6387-7679-4CE8-8D1BD35FA5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0484" y="33394"/>
            <a:ext cx="9144000" cy="6858000"/>
          </a:xfrm>
          <a:prstGeom prst="rect">
            <a:avLst/>
          </a:prstGeom>
        </p:spPr>
      </p:pic>
      <p:sp>
        <p:nvSpPr>
          <p:cNvPr id="3" name="TextBox 2">
            <a:extLst>
              <a:ext uri="{FF2B5EF4-FFF2-40B4-BE49-F238E27FC236}">
                <a16:creationId xmlns:a16="http://schemas.microsoft.com/office/drawing/2014/main" id="{76F1FA81-5C42-24D3-AED8-880377A8A1F6}"/>
              </a:ext>
            </a:extLst>
          </p:cNvPr>
          <p:cNvSpPr txBox="1"/>
          <p:nvPr/>
        </p:nvSpPr>
        <p:spPr>
          <a:xfrm>
            <a:off x="1109198" y="-3299699"/>
            <a:ext cx="6892340" cy="646331"/>
          </a:xfrm>
          <a:prstGeom prst="rect">
            <a:avLst/>
          </a:prstGeom>
          <a:noFill/>
        </p:spPr>
        <p:txBody>
          <a:bodyPr wrap="square" anchor="ctr">
            <a:spAutoFit/>
          </a:bodyPr>
          <a:lstStyle/>
          <a:p>
            <a:pPr lvl="0">
              <a:defRPr/>
            </a:pPr>
            <a:r>
              <a:rPr lang="en-US" sz="3600" b="1" spc="300" dirty="0">
                <a:solidFill>
                  <a:srgbClr val="A3D0AF"/>
                </a:solidFill>
                <a:latin typeface="Plus Jakarta Sans" pitchFamily="2" charset="77"/>
                <a:cs typeface="Plus Jakarta Sans" pitchFamily="2" charset="77"/>
              </a:rPr>
              <a:t>3.Mask-Based Refinement</a:t>
            </a:r>
          </a:p>
        </p:txBody>
      </p:sp>
      <p:sp>
        <p:nvSpPr>
          <p:cNvPr id="16" name="TextBox 15">
            <a:extLst>
              <a:ext uri="{FF2B5EF4-FFF2-40B4-BE49-F238E27FC236}">
                <a16:creationId xmlns:a16="http://schemas.microsoft.com/office/drawing/2014/main" id="{E770872C-1A96-5B7E-1030-6E5D312666EA}"/>
              </a:ext>
            </a:extLst>
          </p:cNvPr>
          <p:cNvSpPr txBox="1"/>
          <p:nvPr/>
        </p:nvSpPr>
        <p:spPr>
          <a:xfrm>
            <a:off x="1535514" y="-2204946"/>
            <a:ext cx="5845125" cy="1200329"/>
          </a:xfrm>
          <a:prstGeom prst="rect">
            <a:avLst/>
          </a:prstGeom>
          <a:noFill/>
        </p:spPr>
        <p:txBody>
          <a:bodyPr wrap="square" anchor="ctr">
            <a:spAutoFit/>
          </a:bodyPr>
          <a:lstStyle/>
          <a:p>
            <a:pPr lvl="0">
              <a:defRPr/>
            </a:pPr>
            <a:r>
              <a:rPr lang="en-US" sz="2400" dirty="0">
                <a:solidFill>
                  <a:srgbClr val="192821"/>
                </a:solidFill>
                <a:latin typeface="Plus Jakarta Sans" pitchFamily="2" charset="77"/>
                <a:cs typeface="Plus Jakarta Sans" pitchFamily="2" charset="77"/>
              </a:rPr>
              <a:t>Use a body mask to blend the warped garment more precisely into the person image.</a:t>
            </a:r>
            <a:endParaRPr lang="ar-EG" sz="2400" b="1" dirty="0">
              <a:solidFill>
                <a:srgbClr val="192821"/>
              </a:solidFill>
              <a:latin typeface="Plus Jakarta Sans" pitchFamily="2" charset="77"/>
              <a:cs typeface="Plus Jakarta Sans" pitchFamily="2" charset="77"/>
            </a:endParaRPr>
          </a:p>
        </p:txBody>
      </p:sp>
      <p:sp>
        <p:nvSpPr>
          <p:cNvPr id="22" name="TextBox 21">
            <a:extLst>
              <a:ext uri="{FF2B5EF4-FFF2-40B4-BE49-F238E27FC236}">
                <a16:creationId xmlns:a16="http://schemas.microsoft.com/office/drawing/2014/main" id="{BA2482C8-FCEE-91FF-D0E2-86F30E422F0D}"/>
              </a:ext>
            </a:extLst>
          </p:cNvPr>
          <p:cNvSpPr txBox="1"/>
          <p:nvPr/>
        </p:nvSpPr>
        <p:spPr>
          <a:xfrm>
            <a:off x="1109198" y="8424955"/>
            <a:ext cx="6892340" cy="646331"/>
          </a:xfrm>
          <a:prstGeom prst="rect">
            <a:avLst/>
          </a:prstGeom>
          <a:noFill/>
        </p:spPr>
        <p:txBody>
          <a:bodyPr wrap="square" anchor="ctr">
            <a:spAutoFit/>
          </a:bodyPr>
          <a:lstStyle/>
          <a:p>
            <a:pPr lvl="0">
              <a:defRPr/>
            </a:pPr>
            <a:r>
              <a:rPr lang="en-US" sz="3600" b="1" spc="300" dirty="0">
                <a:solidFill>
                  <a:srgbClr val="A3D0AF"/>
                </a:solidFill>
                <a:latin typeface="Plus Jakarta Sans" pitchFamily="2" charset="77"/>
                <a:cs typeface="Plus Jakarta Sans" pitchFamily="2" charset="77"/>
              </a:rPr>
              <a:t>Approach</a:t>
            </a:r>
          </a:p>
        </p:txBody>
      </p:sp>
      <p:sp>
        <p:nvSpPr>
          <p:cNvPr id="23" name="TextBox 22">
            <a:extLst>
              <a:ext uri="{FF2B5EF4-FFF2-40B4-BE49-F238E27FC236}">
                <a16:creationId xmlns:a16="http://schemas.microsoft.com/office/drawing/2014/main" id="{A79743AA-B93B-B97D-6504-34E2C621FB7B}"/>
              </a:ext>
            </a:extLst>
          </p:cNvPr>
          <p:cNvSpPr txBox="1"/>
          <p:nvPr/>
        </p:nvSpPr>
        <p:spPr>
          <a:xfrm>
            <a:off x="1535514" y="9112904"/>
            <a:ext cx="4725714" cy="707886"/>
          </a:xfrm>
          <a:prstGeom prst="rect">
            <a:avLst/>
          </a:prstGeom>
          <a:noFill/>
        </p:spPr>
        <p:txBody>
          <a:bodyPr wrap="square" anchor="ctr">
            <a:spAutoFit/>
          </a:bodyPr>
          <a:lstStyle/>
          <a:p>
            <a:pPr marL="342900" lvl="0" indent="-342900">
              <a:buClr>
                <a:srgbClr val="F8C9C9"/>
              </a:buClr>
              <a:buFont typeface="Arial" panose="020B0604020202020204" pitchFamily="34" charset="0"/>
              <a:buChar char="•"/>
              <a:defRPr/>
            </a:pPr>
            <a:r>
              <a:rPr lang="en-US" sz="2000" dirty="0">
                <a:solidFill>
                  <a:srgbClr val="192821"/>
                </a:solidFill>
                <a:latin typeface="Plus Jakarta Sans" pitchFamily="2" charset="77"/>
                <a:cs typeface="Plus Jakarta Sans" pitchFamily="2" charset="77"/>
              </a:rPr>
              <a:t>Use pre-existing  human segmentation model ( </a:t>
            </a:r>
            <a:r>
              <a:rPr lang="en-US" sz="2000" dirty="0" err="1">
                <a:solidFill>
                  <a:srgbClr val="192821"/>
                </a:solidFill>
                <a:latin typeface="Plus Jakarta Sans" pitchFamily="2" charset="77"/>
                <a:cs typeface="Plus Jakarta Sans" pitchFamily="2" charset="77"/>
              </a:rPr>
              <a:t>MODNet</a:t>
            </a:r>
            <a:r>
              <a:rPr lang="en-US" sz="2000" dirty="0">
                <a:solidFill>
                  <a:srgbClr val="192821"/>
                </a:solidFill>
                <a:latin typeface="Plus Jakarta Sans" pitchFamily="2" charset="77"/>
                <a:cs typeface="Plus Jakarta Sans" pitchFamily="2" charset="77"/>
              </a:rPr>
              <a:t>).</a:t>
            </a:r>
            <a:endParaRPr lang="ar-EG" sz="2000" b="1" dirty="0">
              <a:solidFill>
                <a:srgbClr val="192821"/>
              </a:solidFill>
              <a:latin typeface="Plus Jakarta Sans" pitchFamily="2" charset="77"/>
              <a:cs typeface="Plus Jakarta Sans" pitchFamily="2" charset="77"/>
            </a:endParaRPr>
          </a:p>
        </p:txBody>
      </p:sp>
      <p:sp>
        <p:nvSpPr>
          <p:cNvPr id="24" name="TextBox 23">
            <a:extLst>
              <a:ext uri="{FF2B5EF4-FFF2-40B4-BE49-F238E27FC236}">
                <a16:creationId xmlns:a16="http://schemas.microsoft.com/office/drawing/2014/main" id="{0F9A09D5-3A37-8092-CF3D-B828F2237439}"/>
              </a:ext>
            </a:extLst>
          </p:cNvPr>
          <p:cNvSpPr txBox="1"/>
          <p:nvPr/>
        </p:nvSpPr>
        <p:spPr>
          <a:xfrm>
            <a:off x="1535514" y="9817718"/>
            <a:ext cx="4918449" cy="707886"/>
          </a:xfrm>
          <a:prstGeom prst="rect">
            <a:avLst/>
          </a:prstGeom>
          <a:noFill/>
        </p:spPr>
        <p:txBody>
          <a:bodyPr wrap="square" anchor="ctr">
            <a:spAutoFit/>
          </a:bodyPr>
          <a:lstStyle/>
          <a:p>
            <a:pPr marL="342900" lvl="0" indent="-342900">
              <a:buClr>
                <a:srgbClr val="F8C9C9"/>
              </a:buClr>
              <a:buFont typeface="Arial" panose="020B0604020202020204" pitchFamily="34" charset="0"/>
              <a:buChar char="•"/>
              <a:defRPr/>
            </a:pPr>
            <a:r>
              <a:rPr lang="en-US" sz="2000" dirty="0">
                <a:solidFill>
                  <a:srgbClr val="192821"/>
                </a:solidFill>
                <a:latin typeface="Plus Jakarta Sans" pitchFamily="2" charset="77"/>
                <a:cs typeface="Plus Jakarta Sans" pitchFamily="2" charset="77"/>
              </a:rPr>
              <a:t>Blend only garment regions from the output onto the original person image.</a:t>
            </a:r>
            <a:endParaRPr lang="ar-EG" sz="2000" b="1" dirty="0">
              <a:solidFill>
                <a:srgbClr val="192821"/>
              </a:solidFill>
              <a:latin typeface="Plus Jakarta Sans" pitchFamily="2" charset="77"/>
              <a:cs typeface="Plus Jakarta Sans" pitchFamily="2" charset="77"/>
            </a:endParaRPr>
          </a:p>
        </p:txBody>
      </p:sp>
      <p:pic>
        <p:nvPicPr>
          <p:cNvPr id="25" name="Picture 24">
            <a:extLst>
              <a:ext uri="{FF2B5EF4-FFF2-40B4-BE49-F238E27FC236}">
                <a16:creationId xmlns:a16="http://schemas.microsoft.com/office/drawing/2014/main" id="{61CE4509-D086-AB12-813D-E4AF4936A357}"/>
              </a:ext>
            </a:extLst>
          </p:cNvPr>
          <p:cNvPicPr>
            <a:picLocks noChangeAspect="1"/>
          </p:cNvPicPr>
          <p:nvPr/>
        </p:nvPicPr>
        <p:blipFill>
          <a:blip r:embed="rId5"/>
          <a:stretch>
            <a:fillRect/>
          </a:stretch>
        </p:blipFill>
        <p:spPr>
          <a:xfrm>
            <a:off x="7312020" y="8772325"/>
            <a:ext cx="3877310" cy="3237230"/>
          </a:xfrm>
          <a:prstGeom prst="rect">
            <a:avLst/>
          </a:prstGeom>
          <a:noFill/>
          <a:ln>
            <a:noFill/>
          </a:ln>
        </p:spPr>
      </p:pic>
      <p:sp>
        <p:nvSpPr>
          <p:cNvPr id="28" name="TextBox 27">
            <a:extLst>
              <a:ext uri="{FF2B5EF4-FFF2-40B4-BE49-F238E27FC236}">
                <a16:creationId xmlns:a16="http://schemas.microsoft.com/office/drawing/2014/main" id="{6E7E54F3-F589-F5DD-86C8-E5DC37D5F24F}"/>
              </a:ext>
            </a:extLst>
          </p:cNvPr>
          <p:cNvSpPr txBox="1"/>
          <p:nvPr/>
        </p:nvSpPr>
        <p:spPr>
          <a:xfrm>
            <a:off x="1935819" y="10481796"/>
            <a:ext cx="4100824" cy="646331"/>
          </a:xfrm>
          <a:prstGeom prst="rect">
            <a:avLst/>
          </a:prstGeom>
          <a:noFill/>
        </p:spPr>
        <p:txBody>
          <a:bodyPr wrap="square" anchor="ctr">
            <a:spAutoFit/>
          </a:bodyPr>
          <a:lstStyle/>
          <a:p>
            <a:pPr lvl="0">
              <a:buClr>
                <a:srgbClr val="F8C9C9"/>
              </a:buClr>
              <a:defRPr/>
            </a:pPr>
            <a:r>
              <a:rPr lang="en-US" dirty="0">
                <a:solidFill>
                  <a:srgbClr val="A3D0AF"/>
                </a:solidFill>
                <a:latin typeface="Plus Jakarta Sans" pitchFamily="2" charset="77"/>
                <a:cs typeface="Plus Jakarta Sans" pitchFamily="2" charset="77"/>
              </a:rPr>
              <a:t>Preserves face, background, and non-garment areas untouched</a:t>
            </a:r>
            <a:endParaRPr lang="ar-EG" b="1" dirty="0">
              <a:solidFill>
                <a:srgbClr val="A3D0AF"/>
              </a:solidFill>
              <a:latin typeface="Plus Jakarta Sans" pitchFamily="2" charset="77"/>
              <a:cs typeface="Plus Jakarta Sans" pitchFamily="2" charset="77"/>
            </a:endParaRPr>
          </a:p>
        </p:txBody>
      </p:sp>
      <p:sp>
        <p:nvSpPr>
          <p:cNvPr id="29" name="TextBox 28">
            <a:extLst>
              <a:ext uri="{FF2B5EF4-FFF2-40B4-BE49-F238E27FC236}">
                <a16:creationId xmlns:a16="http://schemas.microsoft.com/office/drawing/2014/main" id="{8A28AB85-191B-7C05-3E8C-690BE6A5E181}"/>
              </a:ext>
            </a:extLst>
          </p:cNvPr>
          <p:cNvSpPr txBox="1"/>
          <p:nvPr/>
        </p:nvSpPr>
        <p:spPr>
          <a:xfrm>
            <a:off x="1935819" y="11204534"/>
            <a:ext cx="4100824" cy="646331"/>
          </a:xfrm>
          <a:prstGeom prst="rect">
            <a:avLst/>
          </a:prstGeom>
          <a:noFill/>
        </p:spPr>
        <p:txBody>
          <a:bodyPr wrap="square" anchor="ctr">
            <a:spAutoFit/>
          </a:bodyPr>
          <a:lstStyle/>
          <a:p>
            <a:pPr lvl="0">
              <a:buClr>
                <a:srgbClr val="F8C9C9"/>
              </a:buClr>
              <a:defRPr/>
            </a:pPr>
            <a:r>
              <a:rPr lang="en-US" dirty="0">
                <a:solidFill>
                  <a:srgbClr val="A3D0AF"/>
                </a:solidFill>
                <a:latin typeface="Plus Jakarta Sans" pitchFamily="2" charset="77"/>
                <a:cs typeface="Plus Jakarta Sans" pitchFamily="2" charset="77"/>
              </a:rPr>
              <a:t>Prevents over-smoothing or warping artifacts outside clothing</a:t>
            </a:r>
            <a:endParaRPr lang="ar-EG" b="1" dirty="0">
              <a:solidFill>
                <a:srgbClr val="A3D0AF"/>
              </a:solidFill>
              <a:latin typeface="Plus Jakarta Sans" pitchFamily="2" charset="77"/>
              <a:cs typeface="Plus Jakarta Sans" pitchFamily="2" charset="77"/>
            </a:endParaRPr>
          </a:p>
        </p:txBody>
      </p:sp>
      <p:sp>
        <p:nvSpPr>
          <p:cNvPr id="2" name="TextBox 1">
            <a:extLst>
              <a:ext uri="{FF2B5EF4-FFF2-40B4-BE49-F238E27FC236}">
                <a16:creationId xmlns:a16="http://schemas.microsoft.com/office/drawing/2014/main" id="{322A9B38-6C86-E03D-E1D7-5751821CA41D}"/>
              </a:ext>
            </a:extLst>
          </p:cNvPr>
          <p:cNvSpPr txBox="1"/>
          <p:nvPr/>
        </p:nvSpPr>
        <p:spPr>
          <a:xfrm>
            <a:off x="300945" y="197474"/>
            <a:ext cx="6892340" cy="1200329"/>
          </a:xfrm>
          <a:prstGeom prst="rect">
            <a:avLst/>
          </a:prstGeom>
          <a:noFill/>
        </p:spPr>
        <p:txBody>
          <a:bodyPr wrap="square" anchor="ctr">
            <a:spAutoFit/>
          </a:bodyPr>
          <a:lstStyle/>
          <a:p>
            <a:pPr lvl="0">
              <a:defRPr/>
            </a:pPr>
            <a:r>
              <a:rPr lang="en-US" sz="3600" b="1" spc="300" dirty="0">
                <a:solidFill>
                  <a:srgbClr val="A3D0AF"/>
                </a:solidFill>
                <a:latin typeface="Plus Jakarta Sans" pitchFamily="2" charset="77"/>
                <a:cs typeface="Plus Jakarta Sans" pitchFamily="2" charset="77"/>
              </a:rPr>
              <a:t>4.Exposure Correction (Gamma Adjustment) </a:t>
            </a:r>
          </a:p>
        </p:txBody>
      </p:sp>
      <p:pic>
        <p:nvPicPr>
          <p:cNvPr id="30" name="Picture 29">
            <a:extLst>
              <a:ext uri="{FF2B5EF4-FFF2-40B4-BE49-F238E27FC236}">
                <a16:creationId xmlns:a16="http://schemas.microsoft.com/office/drawing/2014/main" id="{6AB8A462-7B8C-90DD-DF49-1B373F998923}"/>
              </a:ext>
            </a:extLst>
          </p:cNvPr>
          <p:cNvPicPr>
            <a:picLocks noChangeAspect="1"/>
          </p:cNvPicPr>
          <p:nvPr/>
        </p:nvPicPr>
        <p:blipFill>
          <a:blip r:embed="rId6"/>
          <a:stretch>
            <a:fillRect/>
          </a:stretch>
        </p:blipFill>
        <p:spPr>
          <a:xfrm>
            <a:off x="6363399" y="454655"/>
            <a:ext cx="1736658" cy="805372"/>
          </a:xfrm>
          <a:prstGeom prst="rect">
            <a:avLst/>
          </a:prstGeom>
          <a:noFill/>
          <a:ln>
            <a:noFill/>
          </a:ln>
        </p:spPr>
      </p:pic>
      <p:sp>
        <p:nvSpPr>
          <p:cNvPr id="31" name="TextBox 30">
            <a:extLst>
              <a:ext uri="{FF2B5EF4-FFF2-40B4-BE49-F238E27FC236}">
                <a16:creationId xmlns:a16="http://schemas.microsoft.com/office/drawing/2014/main" id="{C21F36EF-6059-7BA1-0299-ACFE49AE32E7}"/>
              </a:ext>
            </a:extLst>
          </p:cNvPr>
          <p:cNvSpPr txBox="1"/>
          <p:nvPr/>
        </p:nvSpPr>
        <p:spPr>
          <a:xfrm>
            <a:off x="323571" y="2035743"/>
            <a:ext cx="9456045" cy="830997"/>
          </a:xfrm>
          <a:prstGeom prst="rect">
            <a:avLst/>
          </a:prstGeom>
          <a:noFill/>
        </p:spPr>
        <p:txBody>
          <a:bodyPr wrap="square" anchor="ctr">
            <a:spAutoFit/>
          </a:bodyPr>
          <a:lstStyle/>
          <a:p>
            <a:pPr lvl="0">
              <a:defRPr/>
            </a:pPr>
            <a:r>
              <a:rPr lang="en-US" sz="2400" dirty="0">
                <a:solidFill>
                  <a:srgbClr val="192821"/>
                </a:solidFill>
                <a:latin typeface="Plus Jakarta Sans" pitchFamily="2" charset="77"/>
                <a:cs typeface="Plus Jakarta Sans" pitchFamily="2" charset="77"/>
              </a:rPr>
              <a:t>Dynamically correct image brightness and contrast post-generation, especially for dark or flat images.</a:t>
            </a:r>
            <a:endParaRPr lang="ar-EG" sz="2400" b="1" dirty="0">
              <a:solidFill>
                <a:srgbClr val="192821"/>
              </a:solidFill>
              <a:latin typeface="Plus Jakarta Sans" pitchFamily="2" charset="77"/>
              <a:cs typeface="Plus Jakarta Sans" pitchFamily="2" charset="77"/>
            </a:endParaRPr>
          </a:p>
        </p:txBody>
      </p:sp>
      <p:sp>
        <p:nvSpPr>
          <p:cNvPr id="34" name="TextBox 33">
            <a:extLst>
              <a:ext uri="{FF2B5EF4-FFF2-40B4-BE49-F238E27FC236}">
                <a16:creationId xmlns:a16="http://schemas.microsoft.com/office/drawing/2014/main" id="{0780A59A-33EF-9EAA-8462-6C1E25DAD784}"/>
              </a:ext>
            </a:extLst>
          </p:cNvPr>
          <p:cNvSpPr txBox="1"/>
          <p:nvPr/>
        </p:nvSpPr>
        <p:spPr>
          <a:xfrm>
            <a:off x="300944" y="3136422"/>
            <a:ext cx="10223509" cy="646331"/>
          </a:xfrm>
          <a:prstGeom prst="rect">
            <a:avLst/>
          </a:prstGeom>
          <a:noFill/>
        </p:spPr>
        <p:txBody>
          <a:bodyPr wrap="square" anchor="ctr">
            <a:spAutoFit/>
          </a:bodyPr>
          <a:lstStyle/>
          <a:p>
            <a:pPr lvl="0">
              <a:defRPr/>
            </a:pPr>
            <a:r>
              <a:rPr lang="en-US" sz="3600" b="1" spc="300" dirty="0">
                <a:solidFill>
                  <a:srgbClr val="A3D0AF"/>
                </a:solidFill>
                <a:latin typeface="Plus Jakarta Sans" pitchFamily="2" charset="77"/>
                <a:cs typeface="Plus Jakarta Sans" pitchFamily="2" charset="77"/>
              </a:rPr>
              <a:t>5.Color Correction (Histogram Matching)</a:t>
            </a:r>
          </a:p>
        </p:txBody>
      </p:sp>
      <p:sp>
        <p:nvSpPr>
          <p:cNvPr id="35" name="TextBox 34">
            <a:extLst>
              <a:ext uri="{FF2B5EF4-FFF2-40B4-BE49-F238E27FC236}">
                <a16:creationId xmlns:a16="http://schemas.microsoft.com/office/drawing/2014/main" id="{8B982EB7-2D94-7EEC-E617-0434FD98007F}"/>
              </a:ext>
            </a:extLst>
          </p:cNvPr>
          <p:cNvSpPr txBox="1"/>
          <p:nvPr/>
        </p:nvSpPr>
        <p:spPr>
          <a:xfrm>
            <a:off x="424100" y="3862447"/>
            <a:ext cx="9456045" cy="830997"/>
          </a:xfrm>
          <a:prstGeom prst="rect">
            <a:avLst/>
          </a:prstGeom>
          <a:noFill/>
        </p:spPr>
        <p:txBody>
          <a:bodyPr wrap="square" anchor="ctr">
            <a:spAutoFit/>
          </a:bodyPr>
          <a:lstStyle/>
          <a:p>
            <a:pPr lvl="0">
              <a:defRPr/>
            </a:pPr>
            <a:r>
              <a:rPr lang="en-US" sz="2400" dirty="0">
                <a:solidFill>
                  <a:srgbClr val="192821"/>
                </a:solidFill>
                <a:latin typeface="Plus Jakarta Sans" pitchFamily="2" charset="77"/>
                <a:cs typeface="Plus Jakarta Sans" pitchFamily="2" charset="77"/>
              </a:rPr>
              <a:t>Make the warped garment color look more natural by aligning its distribution with the original garment.</a:t>
            </a:r>
            <a:endParaRPr lang="ar-EG" sz="2400" b="1" dirty="0">
              <a:solidFill>
                <a:srgbClr val="192821"/>
              </a:solidFill>
              <a:latin typeface="Plus Jakarta Sans" pitchFamily="2" charset="77"/>
              <a:cs typeface="Plus Jakarta Sans" pitchFamily="2" charset="77"/>
            </a:endParaRPr>
          </a:p>
        </p:txBody>
      </p:sp>
      <p:sp>
        <p:nvSpPr>
          <p:cNvPr id="38" name="TextBox 37">
            <a:extLst>
              <a:ext uri="{FF2B5EF4-FFF2-40B4-BE49-F238E27FC236}">
                <a16:creationId xmlns:a16="http://schemas.microsoft.com/office/drawing/2014/main" id="{CFBBD694-64EC-07BA-56AC-AA8C1D93C778}"/>
              </a:ext>
            </a:extLst>
          </p:cNvPr>
          <p:cNvSpPr txBox="1"/>
          <p:nvPr/>
        </p:nvSpPr>
        <p:spPr>
          <a:xfrm>
            <a:off x="1215813" y="4991322"/>
            <a:ext cx="4375093" cy="646331"/>
          </a:xfrm>
          <a:prstGeom prst="rect">
            <a:avLst/>
          </a:prstGeom>
          <a:noFill/>
        </p:spPr>
        <p:txBody>
          <a:bodyPr wrap="square" anchor="ctr">
            <a:spAutoFit/>
          </a:bodyPr>
          <a:lstStyle/>
          <a:p>
            <a:pPr marL="285750" lvl="0" indent="-285750">
              <a:buClr>
                <a:srgbClr val="A3D0AF"/>
              </a:buClr>
              <a:buFont typeface="Arial" panose="020B0604020202020204" pitchFamily="34" charset="0"/>
              <a:buChar char="•"/>
              <a:defRPr/>
            </a:pPr>
            <a:r>
              <a:rPr lang="en-US" dirty="0">
                <a:solidFill>
                  <a:srgbClr val="192821"/>
                </a:solidFill>
                <a:latin typeface="Plus Jakarta Sans" pitchFamily="2" charset="77"/>
                <a:cs typeface="Plus Jakarta Sans" pitchFamily="2" charset="77"/>
              </a:rPr>
              <a:t>Compare color histograms between the warped garment and the original cloth</a:t>
            </a:r>
            <a:r>
              <a:rPr lang="ar-EG" dirty="0">
                <a:solidFill>
                  <a:srgbClr val="192821"/>
                </a:solidFill>
                <a:latin typeface="Plus Jakarta Sans" pitchFamily="2" charset="77"/>
                <a:cs typeface="Plus Jakarta Sans" pitchFamily="2" charset="77"/>
              </a:rPr>
              <a:t>.</a:t>
            </a:r>
          </a:p>
        </p:txBody>
      </p:sp>
      <p:sp>
        <p:nvSpPr>
          <p:cNvPr id="39" name="TextBox 38">
            <a:extLst>
              <a:ext uri="{FF2B5EF4-FFF2-40B4-BE49-F238E27FC236}">
                <a16:creationId xmlns:a16="http://schemas.microsoft.com/office/drawing/2014/main" id="{6D3AE000-8499-0ED7-C027-8DD40396BBC9}"/>
              </a:ext>
            </a:extLst>
          </p:cNvPr>
          <p:cNvSpPr txBox="1"/>
          <p:nvPr/>
        </p:nvSpPr>
        <p:spPr>
          <a:xfrm>
            <a:off x="6453963" y="4989535"/>
            <a:ext cx="4375093" cy="646331"/>
          </a:xfrm>
          <a:prstGeom prst="rect">
            <a:avLst/>
          </a:prstGeom>
          <a:noFill/>
        </p:spPr>
        <p:txBody>
          <a:bodyPr wrap="square" anchor="ctr">
            <a:spAutoFit/>
          </a:bodyPr>
          <a:lstStyle/>
          <a:p>
            <a:pPr marL="285750" lvl="0" indent="-285750">
              <a:buClr>
                <a:srgbClr val="A3D0AF"/>
              </a:buClr>
              <a:buFont typeface="Arial" panose="020B0604020202020204" pitchFamily="34" charset="0"/>
              <a:buChar char="•"/>
              <a:defRPr/>
            </a:pPr>
            <a:r>
              <a:rPr lang="en-US" dirty="0">
                <a:solidFill>
                  <a:srgbClr val="192821"/>
                </a:solidFill>
                <a:latin typeface="Plus Jakarta Sans" pitchFamily="2" charset="77"/>
                <a:cs typeface="Plus Jakarta Sans" pitchFamily="2" charset="77"/>
              </a:rPr>
              <a:t>Match the color distribution from the original garment</a:t>
            </a:r>
            <a:r>
              <a:rPr lang="ar-EG" dirty="0">
                <a:solidFill>
                  <a:srgbClr val="192821"/>
                </a:solidFill>
                <a:latin typeface="Plus Jakarta Sans" pitchFamily="2" charset="77"/>
                <a:cs typeface="Plus Jakarta Sans" pitchFamily="2" charset="77"/>
              </a:rPr>
              <a:t>.</a:t>
            </a:r>
          </a:p>
        </p:txBody>
      </p:sp>
      <p:sp>
        <p:nvSpPr>
          <p:cNvPr id="41" name="TextBox 40">
            <a:extLst>
              <a:ext uri="{FF2B5EF4-FFF2-40B4-BE49-F238E27FC236}">
                <a16:creationId xmlns:a16="http://schemas.microsoft.com/office/drawing/2014/main" id="{F4D8F948-FD58-FD76-F06F-CAF3A49394D4}"/>
              </a:ext>
            </a:extLst>
          </p:cNvPr>
          <p:cNvSpPr txBox="1"/>
          <p:nvPr/>
        </p:nvSpPr>
        <p:spPr>
          <a:xfrm>
            <a:off x="286275" y="-1515022"/>
            <a:ext cx="11197615" cy="646331"/>
          </a:xfrm>
          <a:prstGeom prst="rect">
            <a:avLst/>
          </a:prstGeom>
          <a:noFill/>
        </p:spPr>
        <p:txBody>
          <a:bodyPr wrap="square" anchor="ctr">
            <a:spAutoFit/>
          </a:bodyPr>
          <a:lstStyle/>
          <a:p>
            <a:pPr lvl="0">
              <a:defRPr/>
            </a:pPr>
            <a:r>
              <a:rPr lang="en-US" sz="3600" b="1" spc="300" dirty="0">
                <a:solidFill>
                  <a:srgbClr val="A3D0AF"/>
                </a:solidFill>
                <a:latin typeface="Plus Jakarta Sans" pitchFamily="2" charset="77"/>
                <a:cs typeface="Plus Jakarta Sans" pitchFamily="2" charset="77"/>
              </a:rPr>
              <a:t>6. Add Web Interface </a:t>
            </a:r>
            <a:r>
              <a:rPr lang="en-US" sz="3600" b="1" spc="300" dirty="0" err="1">
                <a:solidFill>
                  <a:srgbClr val="A3D0AF"/>
                </a:solidFill>
                <a:latin typeface="Plus Jakarta Sans" pitchFamily="2" charset="77"/>
                <a:cs typeface="Plus Jakarta Sans" pitchFamily="2" charset="77"/>
              </a:rPr>
              <a:t>Streamlit</a:t>
            </a:r>
            <a:r>
              <a:rPr lang="en-US" sz="3600" b="1" spc="300" dirty="0">
                <a:solidFill>
                  <a:srgbClr val="A3D0AF"/>
                </a:solidFill>
                <a:latin typeface="Plus Jakarta Sans" pitchFamily="2" charset="77"/>
                <a:cs typeface="Plus Jakarta Sans" pitchFamily="2" charset="77"/>
              </a:rPr>
              <a:t> GUI (</a:t>
            </a:r>
            <a:r>
              <a:rPr lang="en-US" sz="3600" b="1" spc="300" dirty="0" err="1">
                <a:solidFill>
                  <a:srgbClr val="A3D0AF"/>
                </a:solidFill>
                <a:latin typeface="Plus Jakarta Sans" pitchFamily="2" charset="77"/>
                <a:cs typeface="Plus Jakarta Sans" pitchFamily="2" charset="77"/>
              </a:rPr>
              <a:t>Closetly</a:t>
            </a:r>
            <a:r>
              <a:rPr lang="en-US" sz="3600" b="1" spc="300" dirty="0">
                <a:solidFill>
                  <a:srgbClr val="A3D0AF"/>
                </a:solidFill>
                <a:latin typeface="Plus Jakarta Sans" pitchFamily="2" charset="77"/>
                <a:cs typeface="Plus Jakarta Sans" pitchFamily="2" charset="77"/>
              </a:rPr>
              <a:t>)</a:t>
            </a:r>
          </a:p>
        </p:txBody>
      </p:sp>
    </p:spTree>
    <p:extLst>
      <p:ext uri="{BB962C8B-B14F-4D97-AF65-F5344CB8AC3E}">
        <p14:creationId xmlns:p14="http://schemas.microsoft.com/office/powerpoint/2010/main" val="2523840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54E804-88D4-871C-095A-F203C24F4B40}"/>
            </a:ext>
          </a:extLst>
        </p:cNvPr>
        <p:cNvGrpSpPr/>
        <p:nvPr/>
      </p:nvGrpSpPr>
      <p:grpSpPr>
        <a:xfrm>
          <a:off x="0" y="0"/>
          <a:ext cx="0" cy="0"/>
          <a:chOff x="0" y="0"/>
          <a:chExt cx="0" cy="0"/>
        </a:xfrm>
      </p:grpSpPr>
      <p:cxnSp>
        <p:nvCxnSpPr>
          <p:cNvPr id="10" name="!!S2">
            <a:extLst>
              <a:ext uri="{FF2B5EF4-FFF2-40B4-BE49-F238E27FC236}">
                <a16:creationId xmlns:a16="http://schemas.microsoft.com/office/drawing/2014/main" id="{63A78036-3FDF-8845-B844-46CE288CBAB5}"/>
              </a:ext>
            </a:extLst>
          </p:cNvPr>
          <p:cNvCxnSpPr>
            <a:cxnSpLocks/>
          </p:cNvCxnSpPr>
          <p:nvPr/>
        </p:nvCxnSpPr>
        <p:spPr>
          <a:xfrm flipH="1">
            <a:off x="-6423773"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09F8316B-B54F-AEDD-0429-7B516D9FEDED}"/>
              </a:ext>
            </a:extLst>
          </p:cNvPr>
          <p:cNvCxnSpPr>
            <a:cxnSpLocks/>
          </p:cNvCxnSpPr>
          <p:nvPr/>
        </p:nvCxnSpPr>
        <p:spPr>
          <a:xfrm>
            <a:off x="10571818" y="-4575357"/>
            <a:ext cx="0" cy="3944439"/>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E86F6F45-3BEB-B50C-A4E6-2E4E630A90B0}"/>
              </a:ext>
            </a:extLst>
          </p:cNvPr>
          <p:cNvCxnSpPr>
            <a:cxnSpLocks/>
          </p:cNvCxnSpPr>
          <p:nvPr/>
        </p:nvCxnSpPr>
        <p:spPr>
          <a:xfrm flipH="1">
            <a:off x="7667162" y="6593591"/>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F2C203E2-141D-8102-7B47-956F5FF26E38}"/>
              </a:ext>
            </a:extLst>
          </p:cNvPr>
          <p:cNvSpPr/>
          <p:nvPr/>
        </p:nvSpPr>
        <p:spPr>
          <a:xfrm>
            <a:off x="7308299" y="6293905"/>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8F678CC5-2A08-2D6A-0613-48F66037CEAF}"/>
              </a:ext>
            </a:extLst>
          </p:cNvPr>
          <p:cNvSpPr/>
          <p:nvPr/>
        </p:nvSpPr>
        <p:spPr>
          <a:xfrm>
            <a:off x="10286926" y="-1214766"/>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4FD965FA-DFAB-8FBB-728A-0CF05B4A423C}"/>
              </a:ext>
            </a:extLst>
          </p:cNvPr>
          <p:cNvSpPr/>
          <p:nvPr/>
        </p:nvSpPr>
        <p:spPr>
          <a:xfrm>
            <a:off x="5833411" y="142121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75BAC574-ABDD-735F-F547-971DBDC34AC6}"/>
              </a:ext>
            </a:extLst>
          </p:cNvPr>
          <p:cNvSpPr/>
          <p:nvPr/>
        </p:nvSpPr>
        <p:spPr>
          <a:xfrm>
            <a:off x="209091" y="1388630"/>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0106C270-53A9-39B0-E21C-A5CE2067F8AE}"/>
              </a:ext>
            </a:extLst>
          </p:cNvPr>
          <p:cNvSpPr/>
          <p:nvPr/>
        </p:nvSpPr>
        <p:spPr>
          <a:xfrm rot="7961213">
            <a:off x="-517323" y="-1326221"/>
            <a:ext cx="4785461" cy="458326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69925492-9408-F7D0-725E-C30EAE839732}"/>
              </a:ext>
            </a:extLst>
          </p:cNvPr>
          <p:cNvCxnSpPr>
            <a:cxnSpLocks/>
          </p:cNvCxnSpPr>
          <p:nvPr/>
        </p:nvCxnSpPr>
        <p:spPr>
          <a:xfrm>
            <a:off x="527575" y="7162021"/>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04C56C98-953B-9032-B75D-E977A5048FB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8" name="Rectangle 7">
            <a:extLst>
              <a:ext uri="{FF2B5EF4-FFF2-40B4-BE49-F238E27FC236}">
                <a16:creationId xmlns:a16="http://schemas.microsoft.com/office/drawing/2014/main" id="{AF51D33A-30BE-C627-AE19-0C9C7C872268}"/>
              </a:ext>
            </a:extLst>
          </p:cNvPr>
          <p:cNvSpPr/>
          <p:nvPr/>
        </p:nvSpPr>
        <p:spPr>
          <a:xfrm>
            <a:off x="18010952" y="0"/>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M">
            <a:extLst>
              <a:ext uri="{FF2B5EF4-FFF2-40B4-BE49-F238E27FC236}">
                <a16:creationId xmlns:a16="http://schemas.microsoft.com/office/drawing/2014/main" id="{6EEA296A-8AF3-9268-F7B3-0061F31E0BDC}"/>
              </a:ext>
            </a:extLst>
          </p:cNvPr>
          <p:cNvSpPr/>
          <p:nvPr/>
        </p:nvSpPr>
        <p:spPr>
          <a:xfrm rot="10800000">
            <a:off x="3964271" y="5082243"/>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descr="A screenshot of a color palette&#10;&#10;AI-generated content may be incorrect.">
            <a:extLst>
              <a:ext uri="{FF2B5EF4-FFF2-40B4-BE49-F238E27FC236}">
                <a16:creationId xmlns:a16="http://schemas.microsoft.com/office/drawing/2014/main" id="{706EC744-6455-C89E-6366-9DE96D152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0484" y="33394"/>
            <a:ext cx="9144000" cy="6858000"/>
          </a:xfrm>
          <a:prstGeom prst="rect">
            <a:avLst/>
          </a:prstGeom>
        </p:spPr>
      </p:pic>
      <p:sp>
        <p:nvSpPr>
          <p:cNvPr id="2" name="TextBox 1">
            <a:extLst>
              <a:ext uri="{FF2B5EF4-FFF2-40B4-BE49-F238E27FC236}">
                <a16:creationId xmlns:a16="http://schemas.microsoft.com/office/drawing/2014/main" id="{4D8BC17B-A800-A9DE-C289-8C36698EFD34}"/>
              </a:ext>
            </a:extLst>
          </p:cNvPr>
          <p:cNvSpPr txBox="1"/>
          <p:nvPr/>
        </p:nvSpPr>
        <p:spPr>
          <a:xfrm>
            <a:off x="300945" y="-1611871"/>
            <a:ext cx="6892340" cy="1200329"/>
          </a:xfrm>
          <a:prstGeom prst="rect">
            <a:avLst/>
          </a:prstGeom>
          <a:noFill/>
        </p:spPr>
        <p:txBody>
          <a:bodyPr wrap="square" anchor="ctr">
            <a:spAutoFit/>
          </a:bodyPr>
          <a:lstStyle/>
          <a:p>
            <a:pPr lvl="0">
              <a:defRPr/>
            </a:pPr>
            <a:r>
              <a:rPr lang="en-US" sz="3600" b="1" spc="300" dirty="0">
                <a:solidFill>
                  <a:srgbClr val="A3D0AF"/>
                </a:solidFill>
                <a:latin typeface="Plus Jakarta Sans" pitchFamily="2" charset="77"/>
                <a:cs typeface="Plus Jakarta Sans" pitchFamily="2" charset="77"/>
              </a:rPr>
              <a:t>4.Exposure Correction (Gamma Adjustment) </a:t>
            </a:r>
          </a:p>
        </p:txBody>
      </p:sp>
      <p:pic>
        <p:nvPicPr>
          <p:cNvPr id="30" name="Picture 29">
            <a:extLst>
              <a:ext uri="{FF2B5EF4-FFF2-40B4-BE49-F238E27FC236}">
                <a16:creationId xmlns:a16="http://schemas.microsoft.com/office/drawing/2014/main" id="{8C737950-90D5-44BB-4293-C18F5292FAF4}"/>
              </a:ext>
            </a:extLst>
          </p:cNvPr>
          <p:cNvPicPr>
            <a:picLocks noChangeAspect="1"/>
          </p:cNvPicPr>
          <p:nvPr/>
        </p:nvPicPr>
        <p:blipFill>
          <a:blip r:embed="rId5"/>
          <a:stretch>
            <a:fillRect/>
          </a:stretch>
        </p:blipFill>
        <p:spPr>
          <a:xfrm>
            <a:off x="6363399" y="-1354690"/>
            <a:ext cx="1736658" cy="805372"/>
          </a:xfrm>
          <a:prstGeom prst="rect">
            <a:avLst/>
          </a:prstGeom>
          <a:noFill/>
          <a:ln>
            <a:noFill/>
          </a:ln>
        </p:spPr>
      </p:pic>
      <p:sp>
        <p:nvSpPr>
          <p:cNvPr id="31" name="TextBox 30">
            <a:extLst>
              <a:ext uri="{FF2B5EF4-FFF2-40B4-BE49-F238E27FC236}">
                <a16:creationId xmlns:a16="http://schemas.microsoft.com/office/drawing/2014/main" id="{A19BB3B3-5280-4D58-7585-0A492C41CB75}"/>
              </a:ext>
            </a:extLst>
          </p:cNvPr>
          <p:cNvSpPr txBox="1"/>
          <p:nvPr/>
        </p:nvSpPr>
        <p:spPr>
          <a:xfrm>
            <a:off x="-10882686" y="2035743"/>
            <a:ext cx="9456045" cy="830997"/>
          </a:xfrm>
          <a:prstGeom prst="rect">
            <a:avLst/>
          </a:prstGeom>
          <a:noFill/>
        </p:spPr>
        <p:txBody>
          <a:bodyPr wrap="square" anchor="ctr">
            <a:spAutoFit/>
          </a:bodyPr>
          <a:lstStyle/>
          <a:p>
            <a:pPr lvl="0">
              <a:defRPr/>
            </a:pPr>
            <a:r>
              <a:rPr lang="en-US" sz="2400" dirty="0">
                <a:solidFill>
                  <a:srgbClr val="192821"/>
                </a:solidFill>
                <a:latin typeface="Plus Jakarta Sans" pitchFamily="2" charset="77"/>
                <a:cs typeface="Plus Jakarta Sans" pitchFamily="2" charset="77"/>
              </a:rPr>
              <a:t>Dynamically correct image brightness and contrast post-generation, especially for dark or flat images.</a:t>
            </a:r>
            <a:endParaRPr lang="ar-EG" sz="2400" b="1" dirty="0">
              <a:solidFill>
                <a:srgbClr val="192821"/>
              </a:solidFill>
              <a:latin typeface="Plus Jakarta Sans" pitchFamily="2" charset="77"/>
              <a:cs typeface="Plus Jakarta Sans" pitchFamily="2" charset="77"/>
            </a:endParaRPr>
          </a:p>
        </p:txBody>
      </p:sp>
      <p:sp>
        <p:nvSpPr>
          <p:cNvPr id="34" name="TextBox 33">
            <a:extLst>
              <a:ext uri="{FF2B5EF4-FFF2-40B4-BE49-F238E27FC236}">
                <a16:creationId xmlns:a16="http://schemas.microsoft.com/office/drawing/2014/main" id="{606C92E5-3712-2DA7-2FE8-9BBA8E890E6B}"/>
              </a:ext>
            </a:extLst>
          </p:cNvPr>
          <p:cNvSpPr txBox="1"/>
          <p:nvPr/>
        </p:nvSpPr>
        <p:spPr>
          <a:xfrm>
            <a:off x="-10905313" y="3136422"/>
            <a:ext cx="10223509" cy="646331"/>
          </a:xfrm>
          <a:prstGeom prst="rect">
            <a:avLst/>
          </a:prstGeom>
          <a:noFill/>
        </p:spPr>
        <p:txBody>
          <a:bodyPr wrap="square" anchor="ctr">
            <a:spAutoFit/>
          </a:bodyPr>
          <a:lstStyle/>
          <a:p>
            <a:pPr lvl="0">
              <a:defRPr/>
            </a:pPr>
            <a:r>
              <a:rPr lang="en-US" sz="3600" b="1" spc="300" dirty="0">
                <a:solidFill>
                  <a:srgbClr val="A3D0AF"/>
                </a:solidFill>
                <a:latin typeface="Plus Jakarta Sans" pitchFamily="2" charset="77"/>
                <a:cs typeface="Plus Jakarta Sans" pitchFamily="2" charset="77"/>
              </a:rPr>
              <a:t>5.Color Correction (Histogram Matching)</a:t>
            </a:r>
          </a:p>
        </p:txBody>
      </p:sp>
      <p:sp>
        <p:nvSpPr>
          <p:cNvPr id="35" name="TextBox 34">
            <a:extLst>
              <a:ext uri="{FF2B5EF4-FFF2-40B4-BE49-F238E27FC236}">
                <a16:creationId xmlns:a16="http://schemas.microsoft.com/office/drawing/2014/main" id="{A1BCDE51-2F9A-4FF6-DC89-7711369F8D0C}"/>
              </a:ext>
            </a:extLst>
          </p:cNvPr>
          <p:cNvSpPr txBox="1"/>
          <p:nvPr/>
        </p:nvSpPr>
        <p:spPr>
          <a:xfrm>
            <a:off x="-10782157" y="3862447"/>
            <a:ext cx="9456045" cy="830997"/>
          </a:xfrm>
          <a:prstGeom prst="rect">
            <a:avLst/>
          </a:prstGeom>
          <a:noFill/>
        </p:spPr>
        <p:txBody>
          <a:bodyPr wrap="square" anchor="ctr">
            <a:spAutoFit/>
          </a:bodyPr>
          <a:lstStyle/>
          <a:p>
            <a:pPr lvl="0">
              <a:defRPr/>
            </a:pPr>
            <a:r>
              <a:rPr lang="en-US" sz="2400" dirty="0">
                <a:solidFill>
                  <a:srgbClr val="192821"/>
                </a:solidFill>
                <a:latin typeface="Plus Jakarta Sans" pitchFamily="2" charset="77"/>
                <a:cs typeface="Plus Jakarta Sans" pitchFamily="2" charset="77"/>
              </a:rPr>
              <a:t>Make the warped garment color look more natural by aligning its distribution with the original garment.</a:t>
            </a:r>
            <a:endParaRPr lang="ar-EG" sz="2400" b="1" dirty="0">
              <a:solidFill>
                <a:srgbClr val="192821"/>
              </a:solidFill>
              <a:latin typeface="Plus Jakarta Sans" pitchFamily="2" charset="77"/>
              <a:cs typeface="Plus Jakarta Sans" pitchFamily="2" charset="77"/>
            </a:endParaRPr>
          </a:p>
        </p:txBody>
      </p:sp>
      <p:sp>
        <p:nvSpPr>
          <p:cNvPr id="38" name="TextBox 37">
            <a:extLst>
              <a:ext uri="{FF2B5EF4-FFF2-40B4-BE49-F238E27FC236}">
                <a16:creationId xmlns:a16="http://schemas.microsoft.com/office/drawing/2014/main" id="{920EC9C0-559D-8017-9AA5-11FEEFC490FD}"/>
              </a:ext>
            </a:extLst>
          </p:cNvPr>
          <p:cNvSpPr txBox="1"/>
          <p:nvPr/>
        </p:nvSpPr>
        <p:spPr>
          <a:xfrm>
            <a:off x="-9990444" y="4991322"/>
            <a:ext cx="4375093" cy="646331"/>
          </a:xfrm>
          <a:prstGeom prst="rect">
            <a:avLst/>
          </a:prstGeom>
          <a:noFill/>
        </p:spPr>
        <p:txBody>
          <a:bodyPr wrap="square" anchor="ctr">
            <a:spAutoFit/>
          </a:bodyPr>
          <a:lstStyle/>
          <a:p>
            <a:pPr marL="285750" lvl="0" indent="-285750">
              <a:buClr>
                <a:srgbClr val="A3D0AF"/>
              </a:buClr>
              <a:buFont typeface="Arial" panose="020B0604020202020204" pitchFamily="34" charset="0"/>
              <a:buChar char="•"/>
              <a:defRPr/>
            </a:pPr>
            <a:r>
              <a:rPr lang="en-US" dirty="0">
                <a:solidFill>
                  <a:srgbClr val="192821"/>
                </a:solidFill>
                <a:latin typeface="Plus Jakarta Sans" pitchFamily="2" charset="77"/>
                <a:cs typeface="Plus Jakarta Sans" pitchFamily="2" charset="77"/>
              </a:rPr>
              <a:t>Compare color histograms between the warped garment and the original cloth</a:t>
            </a:r>
            <a:r>
              <a:rPr lang="ar-EG" dirty="0">
                <a:solidFill>
                  <a:srgbClr val="192821"/>
                </a:solidFill>
                <a:latin typeface="Plus Jakarta Sans" pitchFamily="2" charset="77"/>
                <a:cs typeface="Plus Jakarta Sans" pitchFamily="2" charset="77"/>
              </a:rPr>
              <a:t>.</a:t>
            </a:r>
          </a:p>
        </p:txBody>
      </p:sp>
      <p:sp>
        <p:nvSpPr>
          <p:cNvPr id="39" name="TextBox 38">
            <a:extLst>
              <a:ext uri="{FF2B5EF4-FFF2-40B4-BE49-F238E27FC236}">
                <a16:creationId xmlns:a16="http://schemas.microsoft.com/office/drawing/2014/main" id="{3E5B0B49-340E-F8F5-E6C0-16C93B0DCB30}"/>
              </a:ext>
            </a:extLst>
          </p:cNvPr>
          <p:cNvSpPr txBox="1"/>
          <p:nvPr/>
        </p:nvSpPr>
        <p:spPr>
          <a:xfrm>
            <a:off x="-4752294" y="4989535"/>
            <a:ext cx="4375093" cy="646331"/>
          </a:xfrm>
          <a:prstGeom prst="rect">
            <a:avLst/>
          </a:prstGeom>
          <a:noFill/>
        </p:spPr>
        <p:txBody>
          <a:bodyPr wrap="square" anchor="ctr">
            <a:spAutoFit/>
          </a:bodyPr>
          <a:lstStyle/>
          <a:p>
            <a:pPr marL="285750" lvl="0" indent="-285750">
              <a:buClr>
                <a:srgbClr val="A3D0AF"/>
              </a:buClr>
              <a:buFont typeface="Arial" panose="020B0604020202020204" pitchFamily="34" charset="0"/>
              <a:buChar char="•"/>
              <a:defRPr/>
            </a:pPr>
            <a:r>
              <a:rPr lang="en-US" dirty="0">
                <a:solidFill>
                  <a:srgbClr val="192821"/>
                </a:solidFill>
                <a:latin typeface="Plus Jakarta Sans" pitchFamily="2" charset="77"/>
                <a:cs typeface="Plus Jakarta Sans" pitchFamily="2" charset="77"/>
              </a:rPr>
              <a:t>Match the color distribution from the original garment</a:t>
            </a:r>
            <a:r>
              <a:rPr lang="ar-EG" dirty="0">
                <a:solidFill>
                  <a:srgbClr val="192821"/>
                </a:solidFill>
                <a:latin typeface="Plus Jakarta Sans" pitchFamily="2" charset="77"/>
                <a:cs typeface="Plus Jakarta Sans" pitchFamily="2" charset="77"/>
              </a:rPr>
              <a:t>.</a:t>
            </a:r>
          </a:p>
        </p:txBody>
      </p:sp>
      <p:sp>
        <p:nvSpPr>
          <p:cNvPr id="4" name="TextBox 3">
            <a:extLst>
              <a:ext uri="{FF2B5EF4-FFF2-40B4-BE49-F238E27FC236}">
                <a16:creationId xmlns:a16="http://schemas.microsoft.com/office/drawing/2014/main" id="{5261C4DB-3859-848D-5FAB-1C3512589EAD}"/>
              </a:ext>
            </a:extLst>
          </p:cNvPr>
          <p:cNvSpPr txBox="1"/>
          <p:nvPr/>
        </p:nvSpPr>
        <p:spPr>
          <a:xfrm>
            <a:off x="286275" y="339178"/>
            <a:ext cx="11197615" cy="646331"/>
          </a:xfrm>
          <a:prstGeom prst="rect">
            <a:avLst/>
          </a:prstGeom>
          <a:noFill/>
        </p:spPr>
        <p:txBody>
          <a:bodyPr wrap="square" anchor="ctr">
            <a:spAutoFit/>
          </a:bodyPr>
          <a:lstStyle/>
          <a:p>
            <a:pPr lvl="0">
              <a:defRPr/>
            </a:pPr>
            <a:r>
              <a:rPr lang="en-US" sz="3600" b="1" spc="300" dirty="0">
                <a:solidFill>
                  <a:srgbClr val="A3D0AF"/>
                </a:solidFill>
                <a:latin typeface="Plus Jakarta Sans" pitchFamily="2" charset="77"/>
                <a:cs typeface="Plus Jakarta Sans" pitchFamily="2" charset="77"/>
              </a:rPr>
              <a:t>6. Add Web Interface </a:t>
            </a:r>
            <a:r>
              <a:rPr lang="en-US" sz="3600" b="1" spc="300" dirty="0" err="1">
                <a:solidFill>
                  <a:srgbClr val="A3D0AF"/>
                </a:solidFill>
                <a:latin typeface="Plus Jakarta Sans" pitchFamily="2" charset="77"/>
                <a:cs typeface="Plus Jakarta Sans" pitchFamily="2" charset="77"/>
              </a:rPr>
              <a:t>Streamlit</a:t>
            </a:r>
            <a:r>
              <a:rPr lang="en-US" sz="3600" b="1" spc="300" dirty="0">
                <a:solidFill>
                  <a:srgbClr val="A3D0AF"/>
                </a:solidFill>
                <a:latin typeface="Plus Jakarta Sans" pitchFamily="2" charset="77"/>
                <a:cs typeface="Plus Jakarta Sans" pitchFamily="2" charset="77"/>
              </a:rPr>
              <a:t> GUI (</a:t>
            </a:r>
            <a:r>
              <a:rPr lang="en-US" sz="3600" b="1" spc="300" dirty="0" err="1">
                <a:solidFill>
                  <a:srgbClr val="A3D0AF"/>
                </a:solidFill>
                <a:latin typeface="Plus Jakarta Sans" pitchFamily="2" charset="77"/>
                <a:cs typeface="Plus Jakarta Sans" pitchFamily="2" charset="77"/>
              </a:rPr>
              <a:t>Closetly</a:t>
            </a:r>
            <a:r>
              <a:rPr lang="en-US" sz="3600" b="1" spc="300" dirty="0">
                <a:solidFill>
                  <a:srgbClr val="A3D0AF"/>
                </a:solidFill>
                <a:latin typeface="Plus Jakarta Sans" pitchFamily="2" charset="77"/>
                <a:cs typeface="Plus Jakarta Sans" pitchFamily="2" charset="77"/>
              </a:rPr>
              <a:t>)</a:t>
            </a:r>
          </a:p>
        </p:txBody>
      </p:sp>
      <p:sp>
        <p:nvSpPr>
          <p:cNvPr id="5" name="TextBox 4">
            <a:extLst>
              <a:ext uri="{FF2B5EF4-FFF2-40B4-BE49-F238E27FC236}">
                <a16:creationId xmlns:a16="http://schemas.microsoft.com/office/drawing/2014/main" id="{9947CC09-BEEC-3D27-C01E-26539417DB6B}"/>
              </a:ext>
            </a:extLst>
          </p:cNvPr>
          <p:cNvSpPr txBox="1"/>
          <p:nvPr/>
        </p:nvSpPr>
        <p:spPr>
          <a:xfrm>
            <a:off x="768875" y="1324957"/>
            <a:ext cx="3379964" cy="646331"/>
          </a:xfrm>
          <a:prstGeom prst="rect">
            <a:avLst/>
          </a:prstGeom>
          <a:noFill/>
        </p:spPr>
        <p:txBody>
          <a:bodyPr wrap="square" anchor="ctr">
            <a:spAutoFit/>
          </a:bodyPr>
          <a:lstStyle/>
          <a:p>
            <a:pPr lvl="0">
              <a:defRPr/>
            </a:pPr>
            <a:r>
              <a:rPr lang="en-US" sz="3600" b="1" spc="300" dirty="0">
                <a:solidFill>
                  <a:srgbClr val="3D7B45"/>
                </a:solidFill>
                <a:latin typeface="Plus Jakarta Sans" pitchFamily="2" charset="77"/>
                <a:cs typeface="Plus Jakarta Sans" pitchFamily="2" charset="77"/>
              </a:rPr>
              <a:t>Description</a:t>
            </a:r>
          </a:p>
        </p:txBody>
      </p:sp>
      <p:sp>
        <p:nvSpPr>
          <p:cNvPr id="9" name="TextBox 8">
            <a:extLst>
              <a:ext uri="{FF2B5EF4-FFF2-40B4-BE49-F238E27FC236}">
                <a16:creationId xmlns:a16="http://schemas.microsoft.com/office/drawing/2014/main" id="{1028240E-88C5-0591-3348-547891B2A15A}"/>
              </a:ext>
            </a:extLst>
          </p:cNvPr>
          <p:cNvSpPr txBox="1"/>
          <p:nvPr/>
        </p:nvSpPr>
        <p:spPr>
          <a:xfrm>
            <a:off x="783545" y="2016402"/>
            <a:ext cx="5049463" cy="1938992"/>
          </a:xfrm>
          <a:prstGeom prst="rect">
            <a:avLst/>
          </a:prstGeom>
          <a:noFill/>
        </p:spPr>
        <p:txBody>
          <a:bodyPr wrap="square" anchor="ctr">
            <a:spAutoFit/>
          </a:bodyPr>
          <a:lstStyle/>
          <a:p>
            <a:pPr lvl="0">
              <a:defRPr/>
            </a:pPr>
            <a:r>
              <a:rPr lang="en-US" sz="2400" spc="300" dirty="0">
                <a:solidFill>
                  <a:srgbClr val="192821"/>
                </a:solidFill>
                <a:latin typeface="Plus Jakarta Sans" pitchFamily="2" charset="77"/>
                <a:cs typeface="Plus Jakarta Sans" pitchFamily="2" charset="77"/>
              </a:rPr>
              <a:t>You built a user-facing GUI using </a:t>
            </a:r>
            <a:r>
              <a:rPr lang="en-US" sz="2400" spc="300" dirty="0" err="1">
                <a:solidFill>
                  <a:srgbClr val="192821"/>
                </a:solidFill>
                <a:latin typeface="Plus Jakarta Sans" pitchFamily="2" charset="77"/>
                <a:cs typeface="Plus Jakarta Sans" pitchFamily="2" charset="77"/>
              </a:rPr>
              <a:t>Streamlit</a:t>
            </a:r>
            <a:r>
              <a:rPr lang="en-US" sz="2400" spc="300" dirty="0">
                <a:solidFill>
                  <a:srgbClr val="192821"/>
                </a:solidFill>
                <a:latin typeface="Plus Jakarta Sans" pitchFamily="2" charset="77"/>
                <a:cs typeface="Plus Jakarta Sans" pitchFamily="2" charset="77"/>
              </a:rPr>
              <a:t>, titled </a:t>
            </a:r>
            <a:r>
              <a:rPr lang="en-US" sz="2400" spc="300" dirty="0" err="1">
                <a:solidFill>
                  <a:srgbClr val="192821"/>
                </a:solidFill>
                <a:latin typeface="Plus Jakarta Sans" pitchFamily="2" charset="77"/>
                <a:cs typeface="Plus Jakarta Sans" pitchFamily="2" charset="77"/>
              </a:rPr>
              <a:t>Closetly</a:t>
            </a:r>
            <a:r>
              <a:rPr lang="en-US" sz="2400" spc="300" dirty="0">
                <a:solidFill>
                  <a:srgbClr val="192821"/>
                </a:solidFill>
                <a:latin typeface="Plus Jakarta Sans" pitchFamily="2" charset="77"/>
                <a:cs typeface="Plus Jakarta Sans" pitchFamily="2" charset="77"/>
              </a:rPr>
              <a:t>, allowing real-time try-on previews by uploading person and clothing image.</a:t>
            </a:r>
          </a:p>
        </p:txBody>
      </p:sp>
      <p:sp>
        <p:nvSpPr>
          <p:cNvPr id="21" name="TextBox 20">
            <a:extLst>
              <a:ext uri="{FF2B5EF4-FFF2-40B4-BE49-F238E27FC236}">
                <a16:creationId xmlns:a16="http://schemas.microsoft.com/office/drawing/2014/main" id="{BE8539B8-6F02-8C31-BE94-7B1C653C6DCF}"/>
              </a:ext>
            </a:extLst>
          </p:cNvPr>
          <p:cNvSpPr txBox="1"/>
          <p:nvPr/>
        </p:nvSpPr>
        <p:spPr>
          <a:xfrm>
            <a:off x="6461480" y="1324957"/>
            <a:ext cx="5429575" cy="646331"/>
          </a:xfrm>
          <a:prstGeom prst="rect">
            <a:avLst/>
          </a:prstGeom>
          <a:noFill/>
        </p:spPr>
        <p:txBody>
          <a:bodyPr wrap="square" anchor="ctr">
            <a:spAutoFit/>
          </a:bodyPr>
          <a:lstStyle/>
          <a:p>
            <a:pPr lvl="0">
              <a:defRPr/>
            </a:pPr>
            <a:r>
              <a:rPr lang="en-US" sz="3600" b="1" spc="300" dirty="0">
                <a:solidFill>
                  <a:srgbClr val="3D7B45"/>
                </a:solidFill>
                <a:latin typeface="Plus Jakarta Sans" pitchFamily="2" charset="77"/>
                <a:cs typeface="Plus Jakarta Sans" pitchFamily="2" charset="77"/>
              </a:rPr>
              <a:t>How do we calculate</a:t>
            </a:r>
          </a:p>
        </p:txBody>
      </p:sp>
      <p:sp>
        <p:nvSpPr>
          <p:cNvPr id="27" name="TextBox 26">
            <a:extLst>
              <a:ext uri="{FF2B5EF4-FFF2-40B4-BE49-F238E27FC236}">
                <a16:creationId xmlns:a16="http://schemas.microsoft.com/office/drawing/2014/main" id="{665CA6A4-E9A7-5772-230E-101668BCED6E}"/>
              </a:ext>
            </a:extLst>
          </p:cNvPr>
          <p:cNvSpPr txBox="1"/>
          <p:nvPr/>
        </p:nvSpPr>
        <p:spPr>
          <a:xfrm>
            <a:off x="6485054" y="2027663"/>
            <a:ext cx="5049463" cy="1200329"/>
          </a:xfrm>
          <a:prstGeom prst="rect">
            <a:avLst/>
          </a:prstGeom>
          <a:noFill/>
        </p:spPr>
        <p:txBody>
          <a:bodyPr wrap="square" anchor="ctr">
            <a:spAutoFit/>
          </a:bodyPr>
          <a:lstStyle/>
          <a:p>
            <a:pPr lvl="0">
              <a:defRPr/>
            </a:pPr>
            <a:r>
              <a:rPr lang="en-US" sz="2400" spc="300" dirty="0">
                <a:solidFill>
                  <a:srgbClr val="192821"/>
                </a:solidFill>
                <a:latin typeface="Plus Jakarta Sans" pitchFamily="2" charset="77"/>
                <a:cs typeface="Plus Jakarta Sans" pitchFamily="2" charset="77"/>
              </a:rPr>
              <a:t>FID(</a:t>
            </a:r>
            <a:r>
              <a:rPr lang="en-US" sz="2400" spc="300" dirty="0" err="1">
                <a:solidFill>
                  <a:srgbClr val="192821"/>
                </a:solidFill>
                <a:latin typeface="Plus Jakarta Sans" pitchFamily="2" charset="77"/>
                <a:cs typeface="Plus Jakarta Sans" pitchFamily="2" charset="77"/>
              </a:rPr>
              <a:t>FrechetInceptionDistance</a:t>
            </a:r>
            <a:r>
              <a:rPr lang="en-US" sz="2400" spc="300" dirty="0">
                <a:solidFill>
                  <a:srgbClr val="192821"/>
                </a:solidFill>
                <a:latin typeface="Plus Jakarta Sans" pitchFamily="2" charset="77"/>
                <a:cs typeface="Plus Jakarta Sans" pitchFamily="2" charset="77"/>
              </a:rPr>
              <a:t>)compares two sets of images ( ground truth vs. generated ) .</a:t>
            </a:r>
          </a:p>
        </p:txBody>
      </p:sp>
      <p:sp>
        <p:nvSpPr>
          <p:cNvPr id="32" name="TextBox 31">
            <a:extLst>
              <a:ext uri="{FF2B5EF4-FFF2-40B4-BE49-F238E27FC236}">
                <a16:creationId xmlns:a16="http://schemas.microsoft.com/office/drawing/2014/main" id="{314A49A7-4C1E-53AF-284B-BACA73DFEC0A}"/>
              </a:ext>
            </a:extLst>
          </p:cNvPr>
          <p:cNvSpPr txBox="1"/>
          <p:nvPr/>
        </p:nvSpPr>
        <p:spPr>
          <a:xfrm>
            <a:off x="639175" y="4604522"/>
            <a:ext cx="8304592" cy="461665"/>
          </a:xfrm>
          <a:prstGeom prst="rect">
            <a:avLst/>
          </a:prstGeom>
          <a:noFill/>
        </p:spPr>
        <p:txBody>
          <a:bodyPr wrap="square" anchor="ctr">
            <a:spAutoFit/>
          </a:bodyPr>
          <a:lstStyle/>
          <a:p>
            <a:pPr marL="342900" lvl="0" indent="-342900">
              <a:buClr>
                <a:srgbClr val="F8C9C9"/>
              </a:buClr>
              <a:buFont typeface="Arial" panose="020B0604020202020204" pitchFamily="34" charset="0"/>
              <a:buChar char="•"/>
              <a:defRPr/>
            </a:pPr>
            <a:r>
              <a:rPr lang="en-US" sz="2400" b="1" spc="300" dirty="0">
                <a:solidFill>
                  <a:srgbClr val="A3D0AF"/>
                </a:solidFill>
                <a:latin typeface="Plus Jakarta Sans" pitchFamily="2" charset="77"/>
                <a:cs typeface="Plus Jakarta Sans" pitchFamily="2" charset="77"/>
              </a:rPr>
              <a:t>Mean and Covariance of real image features.</a:t>
            </a:r>
          </a:p>
        </p:txBody>
      </p:sp>
      <p:sp>
        <p:nvSpPr>
          <p:cNvPr id="33" name="TextBox 32">
            <a:extLst>
              <a:ext uri="{FF2B5EF4-FFF2-40B4-BE49-F238E27FC236}">
                <a16:creationId xmlns:a16="http://schemas.microsoft.com/office/drawing/2014/main" id="{3CEA7C60-C8EB-FDC7-D69E-55FDAE9273EE}"/>
              </a:ext>
            </a:extLst>
          </p:cNvPr>
          <p:cNvSpPr txBox="1"/>
          <p:nvPr/>
        </p:nvSpPr>
        <p:spPr>
          <a:xfrm>
            <a:off x="639175" y="5148713"/>
            <a:ext cx="9143999" cy="461665"/>
          </a:xfrm>
          <a:prstGeom prst="rect">
            <a:avLst/>
          </a:prstGeom>
          <a:noFill/>
        </p:spPr>
        <p:txBody>
          <a:bodyPr wrap="square" anchor="ctr">
            <a:spAutoFit/>
          </a:bodyPr>
          <a:lstStyle/>
          <a:p>
            <a:pPr marL="342900" lvl="0" indent="-342900">
              <a:buClr>
                <a:srgbClr val="F8C9C9"/>
              </a:buClr>
              <a:buFont typeface="Arial" panose="020B0604020202020204" pitchFamily="34" charset="0"/>
              <a:buChar char="•"/>
              <a:defRPr/>
            </a:pPr>
            <a:r>
              <a:rPr lang="en-US" sz="2400" b="1" spc="300" dirty="0">
                <a:solidFill>
                  <a:srgbClr val="A3D0AF"/>
                </a:solidFill>
                <a:latin typeface="Plus Jakarta Sans" pitchFamily="2" charset="77"/>
                <a:cs typeface="Plus Jakarta Sans" pitchFamily="2" charset="77"/>
              </a:rPr>
              <a:t>Mean and Covariance of generated image features.</a:t>
            </a:r>
          </a:p>
        </p:txBody>
      </p:sp>
    </p:spTree>
    <p:extLst>
      <p:ext uri="{BB962C8B-B14F-4D97-AF65-F5344CB8AC3E}">
        <p14:creationId xmlns:p14="http://schemas.microsoft.com/office/powerpoint/2010/main" val="266965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0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80000">
                                          <p:cBhvr additive="base">
                                            <p:cTn id="7" dur="2000" fill="hold"/>
                                            <p:tgtEl>
                                              <p:spTgt spid="19"/>
                                            </p:tgtEl>
                                            <p:attrNameLst>
                                              <p:attrName>ppt_x</p:attrName>
                                            </p:attrNameLst>
                                          </p:cBhvr>
                                          <p:tavLst>
                                            <p:tav tm="0">
                                              <p:val>
                                                <p:strVal val="#ppt_x"/>
                                              </p:val>
                                            </p:tav>
                                            <p:tav tm="100000">
                                              <p:val>
                                                <p:strVal val="#ppt_x"/>
                                              </p:val>
                                            </p:tav>
                                          </p:tavLst>
                                        </p:anim>
                                        <p:anim calcmode="lin" valueType="num" p14:bounceEnd="80000">
                                          <p:cBhvr additive="base">
                                            <p:cTn id="8" dur="20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80000">
                                          <p:cBhvr additive="base">
                                            <p:cTn id="11" dur="2000" fill="hold"/>
                                            <p:tgtEl>
                                              <p:spTgt spid="5"/>
                                            </p:tgtEl>
                                            <p:attrNameLst>
                                              <p:attrName>ppt_x</p:attrName>
                                            </p:attrNameLst>
                                          </p:cBhvr>
                                          <p:tavLst>
                                            <p:tav tm="0">
                                              <p:val>
                                                <p:strVal val="#ppt_x"/>
                                              </p:val>
                                            </p:tav>
                                            <p:tav tm="100000">
                                              <p:val>
                                                <p:strVal val="#ppt_x"/>
                                              </p:val>
                                            </p:tav>
                                          </p:tavLst>
                                        </p:anim>
                                        <p:anim calcmode="lin" valueType="num" p14:bounceEnd="80000">
                                          <p:cBhvr additive="base">
                                            <p:cTn id="12" dur="20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0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80000">
                                          <p:cBhvr additive="base">
                                            <p:cTn id="15" dur="2000" fill="hold"/>
                                            <p:tgtEl>
                                              <p:spTgt spid="9"/>
                                            </p:tgtEl>
                                            <p:attrNameLst>
                                              <p:attrName>ppt_x</p:attrName>
                                            </p:attrNameLst>
                                          </p:cBhvr>
                                          <p:tavLst>
                                            <p:tav tm="0">
                                              <p:val>
                                                <p:strVal val="#ppt_x"/>
                                              </p:val>
                                            </p:tav>
                                            <p:tav tm="100000">
                                              <p:val>
                                                <p:strVal val="#ppt_x"/>
                                              </p:val>
                                            </p:tav>
                                          </p:tavLst>
                                        </p:anim>
                                        <p:anim calcmode="lin" valueType="num" p14:bounceEnd="80000">
                                          <p:cBhvr additive="base">
                                            <p:cTn id="16" dur="2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80000">
                                      <p:stCondLst>
                                        <p:cond delay="2000"/>
                                      </p:stCondLst>
                                      <p:childTnLst>
                                        <p:set>
                                          <p:cBhvr>
                                            <p:cTn id="18" dur="1" fill="hold">
                                              <p:stCondLst>
                                                <p:cond delay="0"/>
                                              </p:stCondLst>
                                            </p:cTn>
                                            <p:tgtEl>
                                              <p:spTgt spid="13"/>
                                            </p:tgtEl>
                                            <p:attrNameLst>
                                              <p:attrName>style.visibility</p:attrName>
                                            </p:attrNameLst>
                                          </p:cBhvr>
                                          <p:to>
                                            <p:strVal val="visible"/>
                                          </p:to>
                                        </p:set>
                                        <p:anim calcmode="lin" valueType="num" p14:bounceEnd="80000">
                                          <p:cBhvr additive="base">
                                            <p:cTn id="19" dur="2000" fill="hold"/>
                                            <p:tgtEl>
                                              <p:spTgt spid="13"/>
                                            </p:tgtEl>
                                            <p:attrNameLst>
                                              <p:attrName>ppt_x</p:attrName>
                                            </p:attrNameLst>
                                          </p:cBhvr>
                                          <p:tavLst>
                                            <p:tav tm="0">
                                              <p:val>
                                                <p:strVal val="#ppt_x"/>
                                              </p:val>
                                            </p:tav>
                                            <p:tav tm="100000">
                                              <p:val>
                                                <p:strVal val="#ppt_x"/>
                                              </p:val>
                                            </p:tav>
                                          </p:tavLst>
                                        </p:anim>
                                        <p:anim calcmode="lin" valueType="num" p14:bounceEnd="80000">
                                          <p:cBhvr additive="base">
                                            <p:cTn id="20" dur="2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80000">
                                      <p:stCondLst>
                                        <p:cond delay="2000"/>
                                      </p:stCondLst>
                                      <p:childTnLst>
                                        <p:set>
                                          <p:cBhvr>
                                            <p:cTn id="22" dur="1" fill="hold">
                                              <p:stCondLst>
                                                <p:cond delay="0"/>
                                              </p:stCondLst>
                                            </p:cTn>
                                            <p:tgtEl>
                                              <p:spTgt spid="27"/>
                                            </p:tgtEl>
                                            <p:attrNameLst>
                                              <p:attrName>style.visibility</p:attrName>
                                            </p:attrNameLst>
                                          </p:cBhvr>
                                          <p:to>
                                            <p:strVal val="visible"/>
                                          </p:to>
                                        </p:set>
                                        <p:anim calcmode="lin" valueType="num" p14:bounceEnd="80000">
                                          <p:cBhvr additive="base">
                                            <p:cTn id="23" dur="2000" fill="hold"/>
                                            <p:tgtEl>
                                              <p:spTgt spid="27"/>
                                            </p:tgtEl>
                                            <p:attrNameLst>
                                              <p:attrName>ppt_x</p:attrName>
                                            </p:attrNameLst>
                                          </p:cBhvr>
                                          <p:tavLst>
                                            <p:tav tm="0">
                                              <p:val>
                                                <p:strVal val="#ppt_x"/>
                                              </p:val>
                                            </p:tav>
                                            <p:tav tm="100000">
                                              <p:val>
                                                <p:strVal val="#ppt_x"/>
                                              </p:val>
                                            </p:tav>
                                          </p:tavLst>
                                        </p:anim>
                                        <p:anim calcmode="lin" valueType="num" p14:bounceEnd="80000">
                                          <p:cBhvr additive="base">
                                            <p:cTn id="24" dur="2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80000">
                                      <p:stCondLst>
                                        <p:cond delay="2000"/>
                                      </p:stCondLst>
                                      <p:childTnLst>
                                        <p:set>
                                          <p:cBhvr>
                                            <p:cTn id="26" dur="1" fill="hold">
                                              <p:stCondLst>
                                                <p:cond delay="0"/>
                                              </p:stCondLst>
                                            </p:cTn>
                                            <p:tgtEl>
                                              <p:spTgt spid="21"/>
                                            </p:tgtEl>
                                            <p:attrNameLst>
                                              <p:attrName>style.visibility</p:attrName>
                                            </p:attrNameLst>
                                          </p:cBhvr>
                                          <p:to>
                                            <p:strVal val="visible"/>
                                          </p:to>
                                        </p:set>
                                        <p:anim calcmode="lin" valueType="num" p14:bounceEnd="80000">
                                          <p:cBhvr additive="base">
                                            <p:cTn id="27" dur="2000" fill="hold"/>
                                            <p:tgtEl>
                                              <p:spTgt spid="21"/>
                                            </p:tgtEl>
                                            <p:attrNameLst>
                                              <p:attrName>ppt_x</p:attrName>
                                            </p:attrNameLst>
                                          </p:cBhvr>
                                          <p:tavLst>
                                            <p:tav tm="0">
                                              <p:val>
                                                <p:strVal val="#ppt_x"/>
                                              </p:val>
                                            </p:tav>
                                            <p:tav tm="100000">
                                              <p:val>
                                                <p:strVal val="#ppt_x"/>
                                              </p:val>
                                            </p:tav>
                                          </p:tavLst>
                                        </p:anim>
                                        <p:anim calcmode="lin" valueType="num" p14:bounceEnd="80000">
                                          <p:cBhvr additive="base">
                                            <p:cTn id="28" dur="2000" fill="hold"/>
                                            <p:tgtEl>
                                              <p:spTgt spid="21"/>
                                            </p:tgtEl>
                                            <p:attrNameLst>
                                              <p:attrName>ppt_y</p:attrName>
                                            </p:attrNameLst>
                                          </p:cBhvr>
                                          <p:tavLst>
                                            <p:tav tm="0">
                                              <p:val>
                                                <p:strVal val="1+#ppt_h/2"/>
                                              </p:val>
                                            </p:tav>
                                            <p:tav tm="100000">
                                              <p:val>
                                                <p:strVal val="#ppt_y"/>
                                              </p:val>
                                            </p:tav>
                                          </p:tavLst>
                                        </p:anim>
                                      </p:childTnLst>
                                    </p:cTn>
                                  </p:par>
                                  <p:par>
                                    <p:cTn id="29" presetID="42" presetClass="entr" presetSubtype="0" fill="hold" grpId="0" nodeType="withEffect">
                                      <p:stCondLst>
                                        <p:cond delay="40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anim calcmode="lin" valueType="num">
                                          <p:cBhvr>
                                            <p:cTn id="32" dur="750" fill="hold"/>
                                            <p:tgtEl>
                                              <p:spTgt spid="32"/>
                                            </p:tgtEl>
                                            <p:attrNameLst>
                                              <p:attrName>ppt_x</p:attrName>
                                            </p:attrNameLst>
                                          </p:cBhvr>
                                          <p:tavLst>
                                            <p:tav tm="0">
                                              <p:val>
                                                <p:strVal val="#ppt_x"/>
                                              </p:val>
                                            </p:tav>
                                            <p:tav tm="100000">
                                              <p:val>
                                                <p:strVal val="#ppt_x"/>
                                              </p:val>
                                            </p:tav>
                                          </p:tavLst>
                                        </p:anim>
                                        <p:anim calcmode="lin" valueType="num">
                                          <p:cBhvr>
                                            <p:cTn id="33" dur="750" fill="hold"/>
                                            <p:tgtEl>
                                              <p:spTgt spid="3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400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750"/>
                                            <p:tgtEl>
                                              <p:spTgt spid="33"/>
                                            </p:tgtEl>
                                          </p:cBhvr>
                                        </p:animEffect>
                                        <p:anim calcmode="lin" valueType="num">
                                          <p:cBhvr>
                                            <p:cTn id="37" dur="750" fill="hold"/>
                                            <p:tgtEl>
                                              <p:spTgt spid="33"/>
                                            </p:tgtEl>
                                            <p:attrNameLst>
                                              <p:attrName>ppt_x</p:attrName>
                                            </p:attrNameLst>
                                          </p:cBhvr>
                                          <p:tavLst>
                                            <p:tav tm="0">
                                              <p:val>
                                                <p:strVal val="#ppt_x"/>
                                              </p:val>
                                            </p:tav>
                                            <p:tav tm="100000">
                                              <p:val>
                                                <p:strVal val="#ppt_x"/>
                                              </p:val>
                                            </p:tav>
                                          </p:tavLst>
                                        </p:anim>
                                        <p:anim calcmode="lin" valueType="num">
                                          <p:cBhvr>
                                            <p:cTn id="38" dur="75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5" grpId="0"/>
          <p:bldP spid="9" grpId="0"/>
          <p:bldP spid="21" grpId="0"/>
          <p:bldP spid="27" grpId="0"/>
          <p:bldP spid="32" grpId="0"/>
          <p:bldP spid="3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2000" fill="hold"/>
                                            <p:tgtEl>
                                              <p:spTgt spid="19"/>
                                            </p:tgtEl>
                                            <p:attrNameLst>
                                              <p:attrName>ppt_x</p:attrName>
                                            </p:attrNameLst>
                                          </p:cBhvr>
                                          <p:tavLst>
                                            <p:tav tm="0">
                                              <p:val>
                                                <p:strVal val="#ppt_x"/>
                                              </p:val>
                                            </p:tav>
                                            <p:tav tm="100000">
                                              <p:val>
                                                <p:strVal val="#ppt_x"/>
                                              </p:val>
                                            </p:tav>
                                          </p:tavLst>
                                        </p:anim>
                                        <p:anim calcmode="lin" valueType="num">
                                          <p:cBhvr additive="base">
                                            <p:cTn id="8" dur="20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2000" fill="hold"/>
                                            <p:tgtEl>
                                              <p:spTgt spid="5"/>
                                            </p:tgtEl>
                                            <p:attrNameLst>
                                              <p:attrName>ppt_x</p:attrName>
                                            </p:attrNameLst>
                                          </p:cBhvr>
                                          <p:tavLst>
                                            <p:tav tm="0">
                                              <p:val>
                                                <p:strVal val="#ppt_x"/>
                                              </p:val>
                                            </p:tav>
                                            <p:tav tm="100000">
                                              <p:val>
                                                <p:strVal val="#ppt_x"/>
                                              </p:val>
                                            </p:tav>
                                          </p:tavLst>
                                        </p:anim>
                                        <p:anim calcmode="lin" valueType="num">
                                          <p:cBhvr additive="base">
                                            <p:cTn id="12" dur="20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000" fill="hold"/>
                                            <p:tgtEl>
                                              <p:spTgt spid="9"/>
                                            </p:tgtEl>
                                            <p:attrNameLst>
                                              <p:attrName>ppt_x</p:attrName>
                                            </p:attrNameLst>
                                          </p:cBhvr>
                                          <p:tavLst>
                                            <p:tav tm="0">
                                              <p:val>
                                                <p:strVal val="#ppt_x"/>
                                              </p:val>
                                            </p:tav>
                                            <p:tav tm="100000">
                                              <p:val>
                                                <p:strVal val="#ppt_x"/>
                                              </p:val>
                                            </p:tav>
                                          </p:tavLst>
                                        </p:anim>
                                        <p:anim calcmode="lin" valueType="num">
                                          <p:cBhvr additive="base">
                                            <p:cTn id="16" dur="2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20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2000" fill="hold"/>
                                            <p:tgtEl>
                                              <p:spTgt spid="13"/>
                                            </p:tgtEl>
                                            <p:attrNameLst>
                                              <p:attrName>ppt_x</p:attrName>
                                            </p:attrNameLst>
                                          </p:cBhvr>
                                          <p:tavLst>
                                            <p:tav tm="0">
                                              <p:val>
                                                <p:strVal val="#ppt_x"/>
                                              </p:val>
                                            </p:tav>
                                            <p:tav tm="100000">
                                              <p:val>
                                                <p:strVal val="#ppt_x"/>
                                              </p:val>
                                            </p:tav>
                                          </p:tavLst>
                                        </p:anim>
                                        <p:anim calcmode="lin" valueType="num">
                                          <p:cBhvr additive="base">
                                            <p:cTn id="20" dur="20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2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2000" fill="hold"/>
                                            <p:tgtEl>
                                              <p:spTgt spid="27"/>
                                            </p:tgtEl>
                                            <p:attrNameLst>
                                              <p:attrName>ppt_x</p:attrName>
                                            </p:attrNameLst>
                                          </p:cBhvr>
                                          <p:tavLst>
                                            <p:tav tm="0">
                                              <p:val>
                                                <p:strVal val="#ppt_x"/>
                                              </p:val>
                                            </p:tav>
                                            <p:tav tm="100000">
                                              <p:val>
                                                <p:strVal val="#ppt_x"/>
                                              </p:val>
                                            </p:tav>
                                          </p:tavLst>
                                        </p:anim>
                                        <p:anim calcmode="lin" valueType="num">
                                          <p:cBhvr additive="base">
                                            <p:cTn id="24" dur="20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200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2000" fill="hold"/>
                                            <p:tgtEl>
                                              <p:spTgt spid="21"/>
                                            </p:tgtEl>
                                            <p:attrNameLst>
                                              <p:attrName>ppt_x</p:attrName>
                                            </p:attrNameLst>
                                          </p:cBhvr>
                                          <p:tavLst>
                                            <p:tav tm="0">
                                              <p:val>
                                                <p:strVal val="#ppt_x"/>
                                              </p:val>
                                            </p:tav>
                                            <p:tav tm="100000">
                                              <p:val>
                                                <p:strVal val="#ppt_x"/>
                                              </p:val>
                                            </p:tav>
                                          </p:tavLst>
                                        </p:anim>
                                        <p:anim calcmode="lin" valueType="num">
                                          <p:cBhvr additive="base">
                                            <p:cTn id="28" dur="2000" fill="hold"/>
                                            <p:tgtEl>
                                              <p:spTgt spid="21"/>
                                            </p:tgtEl>
                                            <p:attrNameLst>
                                              <p:attrName>ppt_y</p:attrName>
                                            </p:attrNameLst>
                                          </p:cBhvr>
                                          <p:tavLst>
                                            <p:tav tm="0">
                                              <p:val>
                                                <p:strVal val="1+#ppt_h/2"/>
                                              </p:val>
                                            </p:tav>
                                            <p:tav tm="100000">
                                              <p:val>
                                                <p:strVal val="#ppt_y"/>
                                              </p:val>
                                            </p:tav>
                                          </p:tavLst>
                                        </p:anim>
                                      </p:childTnLst>
                                    </p:cTn>
                                  </p:par>
                                  <p:par>
                                    <p:cTn id="29" presetID="42" presetClass="entr" presetSubtype="0" fill="hold" grpId="0" nodeType="withEffect">
                                      <p:stCondLst>
                                        <p:cond delay="40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anim calcmode="lin" valueType="num">
                                          <p:cBhvr>
                                            <p:cTn id="32" dur="750" fill="hold"/>
                                            <p:tgtEl>
                                              <p:spTgt spid="32"/>
                                            </p:tgtEl>
                                            <p:attrNameLst>
                                              <p:attrName>ppt_x</p:attrName>
                                            </p:attrNameLst>
                                          </p:cBhvr>
                                          <p:tavLst>
                                            <p:tav tm="0">
                                              <p:val>
                                                <p:strVal val="#ppt_x"/>
                                              </p:val>
                                            </p:tav>
                                            <p:tav tm="100000">
                                              <p:val>
                                                <p:strVal val="#ppt_x"/>
                                              </p:val>
                                            </p:tav>
                                          </p:tavLst>
                                        </p:anim>
                                        <p:anim calcmode="lin" valueType="num">
                                          <p:cBhvr>
                                            <p:cTn id="33" dur="750" fill="hold"/>
                                            <p:tgtEl>
                                              <p:spTgt spid="3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400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750"/>
                                            <p:tgtEl>
                                              <p:spTgt spid="33"/>
                                            </p:tgtEl>
                                          </p:cBhvr>
                                        </p:animEffect>
                                        <p:anim calcmode="lin" valueType="num">
                                          <p:cBhvr>
                                            <p:cTn id="37" dur="750" fill="hold"/>
                                            <p:tgtEl>
                                              <p:spTgt spid="33"/>
                                            </p:tgtEl>
                                            <p:attrNameLst>
                                              <p:attrName>ppt_x</p:attrName>
                                            </p:attrNameLst>
                                          </p:cBhvr>
                                          <p:tavLst>
                                            <p:tav tm="0">
                                              <p:val>
                                                <p:strVal val="#ppt_x"/>
                                              </p:val>
                                            </p:tav>
                                            <p:tav tm="100000">
                                              <p:val>
                                                <p:strVal val="#ppt_x"/>
                                              </p:val>
                                            </p:tav>
                                          </p:tavLst>
                                        </p:anim>
                                        <p:anim calcmode="lin" valueType="num">
                                          <p:cBhvr>
                                            <p:cTn id="38" dur="75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5" grpId="0"/>
          <p:bldP spid="9" grpId="0"/>
          <p:bldP spid="21" grpId="0"/>
          <p:bldP spid="27" grpId="0"/>
          <p:bldP spid="32" grpId="0"/>
          <p:bldP spid="33"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9F6F0E9-FA5A-4E7E-E9BA-0F54CF6B96A2}"/>
            </a:ext>
          </a:extLst>
        </p:cNvPr>
        <p:cNvGrpSpPr/>
        <p:nvPr/>
      </p:nvGrpSpPr>
      <p:grpSpPr>
        <a:xfrm>
          <a:off x="0" y="0"/>
          <a:ext cx="0" cy="0"/>
          <a:chOff x="0" y="0"/>
          <a:chExt cx="0" cy="0"/>
        </a:xfrm>
      </p:grpSpPr>
      <p:cxnSp>
        <p:nvCxnSpPr>
          <p:cNvPr id="11" name="!!S3">
            <a:extLst>
              <a:ext uri="{FF2B5EF4-FFF2-40B4-BE49-F238E27FC236}">
                <a16:creationId xmlns:a16="http://schemas.microsoft.com/office/drawing/2014/main" id="{C8FE0009-AB7D-B500-CB1A-2866EBC73EF6}"/>
              </a:ext>
            </a:extLst>
          </p:cNvPr>
          <p:cNvCxnSpPr>
            <a:cxnSpLocks/>
          </p:cNvCxnSpPr>
          <p:nvPr/>
        </p:nvCxnSpPr>
        <p:spPr>
          <a:xfrm>
            <a:off x="11315626" y="2946955"/>
            <a:ext cx="0" cy="3944439"/>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29AFA058-07AF-C399-09E1-2040974C8F22}"/>
              </a:ext>
            </a:extLst>
          </p:cNvPr>
          <p:cNvCxnSpPr>
            <a:cxnSpLocks/>
          </p:cNvCxnSpPr>
          <p:nvPr/>
        </p:nvCxnSpPr>
        <p:spPr>
          <a:xfrm flipH="1">
            <a:off x="-729192" y="6619188"/>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CD5EB242-DA57-BBC8-0648-89C21AFAA72B}"/>
              </a:ext>
            </a:extLst>
          </p:cNvPr>
          <p:cNvSpPr/>
          <p:nvPr/>
        </p:nvSpPr>
        <p:spPr>
          <a:xfrm>
            <a:off x="3865709" y="6321596"/>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303C6CCD-311D-5277-8FD1-983056F5BA23}"/>
              </a:ext>
            </a:extLst>
          </p:cNvPr>
          <p:cNvSpPr/>
          <p:nvPr/>
        </p:nvSpPr>
        <p:spPr>
          <a:xfrm>
            <a:off x="11018034" y="2487116"/>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D7C13E0E-EB2B-E0E5-C2ED-3F12B4675A4B}"/>
              </a:ext>
            </a:extLst>
          </p:cNvPr>
          <p:cNvSpPr/>
          <p:nvPr/>
        </p:nvSpPr>
        <p:spPr>
          <a:xfrm>
            <a:off x="-6256989" y="142121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FA3579B0-3819-57F3-C658-CC28B1A1AD27}"/>
              </a:ext>
            </a:extLst>
          </p:cNvPr>
          <p:cNvSpPr/>
          <p:nvPr/>
        </p:nvSpPr>
        <p:spPr>
          <a:xfrm>
            <a:off x="-11881309" y="1388630"/>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9682757A-108F-4168-BAC7-0681D69F5323}"/>
              </a:ext>
            </a:extLst>
          </p:cNvPr>
          <p:cNvSpPr/>
          <p:nvPr/>
        </p:nvSpPr>
        <p:spPr>
          <a:xfrm rot="6112224">
            <a:off x="3032245" y="152647"/>
            <a:ext cx="6352597" cy="6619493"/>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80017A1B-BE5E-1637-8F66-0CE93C1EF631}"/>
              </a:ext>
            </a:extLst>
          </p:cNvPr>
          <p:cNvCxnSpPr>
            <a:cxnSpLocks/>
          </p:cNvCxnSpPr>
          <p:nvPr/>
        </p:nvCxnSpPr>
        <p:spPr>
          <a:xfrm>
            <a:off x="2455956" y="-20627"/>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1A986B65-694F-DF6C-072D-3A0E0AD5FF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8" name="Rectangle 7">
            <a:extLst>
              <a:ext uri="{FF2B5EF4-FFF2-40B4-BE49-F238E27FC236}">
                <a16:creationId xmlns:a16="http://schemas.microsoft.com/office/drawing/2014/main" id="{A4C8675C-FD22-BEC4-240A-EEA80A89918A}"/>
              </a:ext>
            </a:extLst>
          </p:cNvPr>
          <p:cNvSpPr/>
          <p:nvPr/>
        </p:nvSpPr>
        <p:spPr>
          <a:xfrm>
            <a:off x="18010952" y="0"/>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M">
            <a:extLst>
              <a:ext uri="{FF2B5EF4-FFF2-40B4-BE49-F238E27FC236}">
                <a16:creationId xmlns:a16="http://schemas.microsoft.com/office/drawing/2014/main" id="{13CB8AA4-65D8-AED0-60D6-3609EED41C48}"/>
              </a:ext>
            </a:extLst>
          </p:cNvPr>
          <p:cNvSpPr/>
          <p:nvPr/>
        </p:nvSpPr>
        <p:spPr>
          <a:xfrm rot="10800000">
            <a:off x="3845687" y="-3913429"/>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descr="A screenshot of a color palette&#10;&#10;AI-generated content may be incorrect.">
            <a:extLst>
              <a:ext uri="{FF2B5EF4-FFF2-40B4-BE49-F238E27FC236}">
                <a16:creationId xmlns:a16="http://schemas.microsoft.com/office/drawing/2014/main" id="{A74898D0-B731-8366-ED25-D3972D5B1C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0484" y="33394"/>
            <a:ext cx="9144000" cy="6858000"/>
          </a:xfrm>
          <a:prstGeom prst="rect">
            <a:avLst/>
          </a:prstGeom>
        </p:spPr>
      </p:pic>
      <p:sp>
        <p:nvSpPr>
          <p:cNvPr id="4" name="TextBox 3">
            <a:extLst>
              <a:ext uri="{FF2B5EF4-FFF2-40B4-BE49-F238E27FC236}">
                <a16:creationId xmlns:a16="http://schemas.microsoft.com/office/drawing/2014/main" id="{9294AB68-3224-4D6D-1850-D94ACA1E58E0}"/>
              </a:ext>
            </a:extLst>
          </p:cNvPr>
          <p:cNvSpPr txBox="1"/>
          <p:nvPr/>
        </p:nvSpPr>
        <p:spPr>
          <a:xfrm>
            <a:off x="-11804125" y="339178"/>
            <a:ext cx="11197615" cy="646331"/>
          </a:xfrm>
          <a:prstGeom prst="rect">
            <a:avLst/>
          </a:prstGeom>
          <a:noFill/>
        </p:spPr>
        <p:txBody>
          <a:bodyPr wrap="square" anchor="ctr">
            <a:spAutoFit/>
          </a:bodyPr>
          <a:lstStyle/>
          <a:p>
            <a:pPr lvl="0">
              <a:defRPr/>
            </a:pPr>
            <a:r>
              <a:rPr lang="en-US" sz="3600" b="1" spc="300" dirty="0">
                <a:solidFill>
                  <a:srgbClr val="A3D0AF"/>
                </a:solidFill>
                <a:latin typeface="Plus Jakarta Sans" pitchFamily="2" charset="77"/>
                <a:cs typeface="Plus Jakarta Sans" pitchFamily="2" charset="77"/>
              </a:rPr>
              <a:t>6. Add Web Interface </a:t>
            </a:r>
            <a:r>
              <a:rPr lang="en-US" sz="3600" b="1" spc="300" dirty="0" err="1">
                <a:solidFill>
                  <a:srgbClr val="A3D0AF"/>
                </a:solidFill>
                <a:latin typeface="Plus Jakarta Sans" pitchFamily="2" charset="77"/>
                <a:cs typeface="Plus Jakarta Sans" pitchFamily="2" charset="77"/>
              </a:rPr>
              <a:t>Streamlit</a:t>
            </a:r>
            <a:r>
              <a:rPr lang="en-US" sz="3600" b="1" spc="300" dirty="0">
                <a:solidFill>
                  <a:srgbClr val="A3D0AF"/>
                </a:solidFill>
                <a:latin typeface="Plus Jakarta Sans" pitchFamily="2" charset="77"/>
                <a:cs typeface="Plus Jakarta Sans" pitchFamily="2" charset="77"/>
              </a:rPr>
              <a:t> GUI (</a:t>
            </a:r>
            <a:r>
              <a:rPr lang="en-US" sz="3600" b="1" spc="300" dirty="0" err="1">
                <a:solidFill>
                  <a:srgbClr val="A3D0AF"/>
                </a:solidFill>
                <a:latin typeface="Plus Jakarta Sans" pitchFamily="2" charset="77"/>
                <a:cs typeface="Plus Jakarta Sans" pitchFamily="2" charset="77"/>
              </a:rPr>
              <a:t>Closetly</a:t>
            </a:r>
            <a:r>
              <a:rPr lang="en-US" sz="3600" b="1" spc="300" dirty="0">
                <a:solidFill>
                  <a:srgbClr val="A3D0AF"/>
                </a:solidFill>
                <a:latin typeface="Plus Jakarta Sans" pitchFamily="2" charset="77"/>
                <a:cs typeface="Plus Jakarta Sans" pitchFamily="2" charset="77"/>
              </a:rPr>
              <a:t>)</a:t>
            </a:r>
          </a:p>
        </p:txBody>
      </p:sp>
      <p:sp>
        <p:nvSpPr>
          <p:cNvPr id="5" name="TextBox 4">
            <a:extLst>
              <a:ext uri="{FF2B5EF4-FFF2-40B4-BE49-F238E27FC236}">
                <a16:creationId xmlns:a16="http://schemas.microsoft.com/office/drawing/2014/main" id="{5931CAF0-650F-9B33-4C7E-D45169B60914}"/>
              </a:ext>
            </a:extLst>
          </p:cNvPr>
          <p:cNvSpPr txBox="1"/>
          <p:nvPr/>
        </p:nvSpPr>
        <p:spPr>
          <a:xfrm>
            <a:off x="-11321525" y="1324957"/>
            <a:ext cx="3379964" cy="646331"/>
          </a:xfrm>
          <a:prstGeom prst="rect">
            <a:avLst/>
          </a:prstGeom>
          <a:noFill/>
        </p:spPr>
        <p:txBody>
          <a:bodyPr wrap="square" anchor="ctr">
            <a:spAutoFit/>
          </a:bodyPr>
          <a:lstStyle/>
          <a:p>
            <a:pPr lvl="0">
              <a:defRPr/>
            </a:pPr>
            <a:r>
              <a:rPr lang="en-US" sz="3600" b="1" spc="300" dirty="0">
                <a:solidFill>
                  <a:srgbClr val="3D7B45"/>
                </a:solidFill>
                <a:latin typeface="Plus Jakarta Sans" pitchFamily="2" charset="77"/>
                <a:cs typeface="Plus Jakarta Sans" pitchFamily="2" charset="77"/>
              </a:rPr>
              <a:t>Description</a:t>
            </a:r>
          </a:p>
        </p:txBody>
      </p:sp>
      <p:sp>
        <p:nvSpPr>
          <p:cNvPr id="9" name="TextBox 8">
            <a:extLst>
              <a:ext uri="{FF2B5EF4-FFF2-40B4-BE49-F238E27FC236}">
                <a16:creationId xmlns:a16="http://schemas.microsoft.com/office/drawing/2014/main" id="{F2645410-7CFC-824B-A50A-1D27DF1A631C}"/>
              </a:ext>
            </a:extLst>
          </p:cNvPr>
          <p:cNvSpPr txBox="1"/>
          <p:nvPr/>
        </p:nvSpPr>
        <p:spPr>
          <a:xfrm>
            <a:off x="-11306855" y="2016402"/>
            <a:ext cx="5049463" cy="1938992"/>
          </a:xfrm>
          <a:prstGeom prst="rect">
            <a:avLst/>
          </a:prstGeom>
          <a:noFill/>
        </p:spPr>
        <p:txBody>
          <a:bodyPr wrap="square" anchor="ctr">
            <a:spAutoFit/>
          </a:bodyPr>
          <a:lstStyle/>
          <a:p>
            <a:pPr lvl="0">
              <a:defRPr/>
            </a:pPr>
            <a:r>
              <a:rPr lang="en-US" sz="2400" spc="300" dirty="0">
                <a:solidFill>
                  <a:srgbClr val="192821"/>
                </a:solidFill>
                <a:latin typeface="Plus Jakarta Sans" pitchFamily="2" charset="77"/>
                <a:cs typeface="Plus Jakarta Sans" pitchFamily="2" charset="77"/>
              </a:rPr>
              <a:t>You built a user-facing GUI using </a:t>
            </a:r>
            <a:r>
              <a:rPr lang="en-US" sz="2400" spc="300" dirty="0" err="1">
                <a:solidFill>
                  <a:srgbClr val="192821"/>
                </a:solidFill>
                <a:latin typeface="Plus Jakarta Sans" pitchFamily="2" charset="77"/>
                <a:cs typeface="Plus Jakarta Sans" pitchFamily="2" charset="77"/>
              </a:rPr>
              <a:t>Streamlit</a:t>
            </a:r>
            <a:r>
              <a:rPr lang="en-US" sz="2400" spc="300" dirty="0">
                <a:solidFill>
                  <a:srgbClr val="192821"/>
                </a:solidFill>
                <a:latin typeface="Plus Jakarta Sans" pitchFamily="2" charset="77"/>
                <a:cs typeface="Plus Jakarta Sans" pitchFamily="2" charset="77"/>
              </a:rPr>
              <a:t>, titled </a:t>
            </a:r>
            <a:r>
              <a:rPr lang="en-US" sz="2400" spc="300" dirty="0" err="1">
                <a:solidFill>
                  <a:srgbClr val="192821"/>
                </a:solidFill>
                <a:latin typeface="Plus Jakarta Sans" pitchFamily="2" charset="77"/>
                <a:cs typeface="Plus Jakarta Sans" pitchFamily="2" charset="77"/>
              </a:rPr>
              <a:t>Closetly</a:t>
            </a:r>
            <a:r>
              <a:rPr lang="en-US" sz="2400" spc="300" dirty="0">
                <a:solidFill>
                  <a:srgbClr val="192821"/>
                </a:solidFill>
                <a:latin typeface="Plus Jakarta Sans" pitchFamily="2" charset="77"/>
                <a:cs typeface="Plus Jakarta Sans" pitchFamily="2" charset="77"/>
              </a:rPr>
              <a:t>, allowing real-time try-on previews by uploading person and clothing image.</a:t>
            </a:r>
          </a:p>
        </p:txBody>
      </p:sp>
      <p:sp>
        <p:nvSpPr>
          <p:cNvPr id="21" name="TextBox 20">
            <a:extLst>
              <a:ext uri="{FF2B5EF4-FFF2-40B4-BE49-F238E27FC236}">
                <a16:creationId xmlns:a16="http://schemas.microsoft.com/office/drawing/2014/main" id="{6120E18D-01EC-8ACF-C8A5-01C91169076E}"/>
              </a:ext>
            </a:extLst>
          </p:cNvPr>
          <p:cNvSpPr txBox="1"/>
          <p:nvPr/>
        </p:nvSpPr>
        <p:spPr>
          <a:xfrm>
            <a:off x="-5628920" y="1324957"/>
            <a:ext cx="5429575" cy="646331"/>
          </a:xfrm>
          <a:prstGeom prst="rect">
            <a:avLst/>
          </a:prstGeom>
          <a:noFill/>
        </p:spPr>
        <p:txBody>
          <a:bodyPr wrap="square" anchor="ctr">
            <a:spAutoFit/>
          </a:bodyPr>
          <a:lstStyle/>
          <a:p>
            <a:pPr lvl="0">
              <a:defRPr/>
            </a:pPr>
            <a:r>
              <a:rPr lang="en-US" sz="3600" b="1" spc="300" dirty="0">
                <a:solidFill>
                  <a:srgbClr val="3D7B45"/>
                </a:solidFill>
                <a:latin typeface="Plus Jakarta Sans" pitchFamily="2" charset="77"/>
                <a:cs typeface="Plus Jakarta Sans" pitchFamily="2" charset="77"/>
              </a:rPr>
              <a:t>How do we calculate</a:t>
            </a:r>
          </a:p>
        </p:txBody>
      </p:sp>
      <p:sp>
        <p:nvSpPr>
          <p:cNvPr id="27" name="TextBox 26">
            <a:extLst>
              <a:ext uri="{FF2B5EF4-FFF2-40B4-BE49-F238E27FC236}">
                <a16:creationId xmlns:a16="http://schemas.microsoft.com/office/drawing/2014/main" id="{07F2D489-6178-BE9F-BEE5-B81475B3E827}"/>
              </a:ext>
            </a:extLst>
          </p:cNvPr>
          <p:cNvSpPr txBox="1"/>
          <p:nvPr/>
        </p:nvSpPr>
        <p:spPr>
          <a:xfrm>
            <a:off x="-5605346" y="2027663"/>
            <a:ext cx="5049463" cy="1200329"/>
          </a:xfrm>
          <a:prstGeom prst="rect">
            <a:avLst/>
          </a:prstGeom>
          <a:noFill/>
        </p:spPr>
        <p:txBody>
          <a:bodyPr wrap="square" anchor="ctr">
            <a:spAutoFit/>
          </a:bodyPr>
          <a:lstStyle/>
          <a:p>
            <a:pPr lvl="0">
              <a:defRPr/>
            </a:pPr>
            <a:r>
              <a:rPr lang="en-US" sz="2400" spc="300" dirty="0">
                <a:solidFill>
                  <a:srgbClr val="192821"/>
                </a:solidFill>
                <a:latin typeface="Plus Jakarta Sans" pitchFamily="2" charset="77"/>
                <a:cs typeface="Plus Jakarta Sans" pitchFamily="2" charset="77"/>
              </a:rPr>
              <a:t>FID compares two sets of images (e.g., ground truth vs. generated) using features .</a:t>
            </a:r>
          </a:p>
        </p:txBody>
      </p:sp>
      <p:sp>
        <p:nvSpPr>
          <p:cNvPr id="32" name="TextBox 31">
            <a:extLst>
              <a:ext uri="{FF2B5EF4-FFF2-40B4-BE49-F238E27FC236}">
                <a16:creationId xmlns:a16="http://schemas.microsoft.com/office/drawing/2014/main" id="{EA5BC711-4A7C-8B29-C229-AAF1FC2B7BA4}"/>
              </a:ext>
            </a:extLst>
          </p:cNvPr>
          <p:cNvSpPr txBox="1"/>
          <p:nvPr/>
        </p:nvSpPr>
        <p:spPr>
          <a:xfrm>
            <a:off x="12983575" y="4604522"/>
            <a:ext cx="8304592" cy="461665"/>
          </a:xfrm>
          <a:prstGeom prst="rect">
            <a:avLst/>
          </a:prstGeom>
          <a:noFill/>
        </p:spPr>
        <p:txBody>
          <a:bodyPr wrap="square" anchor="ctr">
            <a:spAutoFit/>
          </a:bodyPr>
          <a:lstStyle/>
          <a:p>
            <a:pPr marL="342900" lvl="0" indent="-342900">
              <a:buClr>
                <a:srgbClr val="F8C9C9"/>
              </a:buClr>
              <a:buFont typeface="Arial" panose="020B0604020202020204" pitchFamily="34" charset="0"/>
              <a:buChar char="•"/>
              <a:defRPr/>
            </a:pPr>
            <a:r>
              <a:rPr lang="en-US" sz="2400" b="1" spc="300" dirty="0">
                <a:solidFill>
                  <a:srgbClr val="A3D0AF"/>
                </a:solidFill>
                <a:latin typeface="Plus Jakarta Sans" pitchFamily="2" charset="77"/>
                <a:cs typeface="Plus Jakarta Sans" pitchFamily="2" charset="77"/>
              </a:rPr>
              <a:t>Mean and Covariance of real image features.</a:t>
            </a:r>
          </a:p>
        </p:txBody>
      </p:sp>
      <p:sp>
        <p:nvSpPr>
          <p:cNvPr id="33" name="TextBox 32">
            <a:extLst>
              <a:ext uri="{FF2B5EF4-FFF2-40B4-BE49-F238E27FC236}">
                <a16:creationId xmlns:a16="http://schemas.microsoft.com/office/drawing/2014/main" id="{0960E134-F0F2-F6B7-0A29-581F731D04AF}"/>
              </a:ext>
            </a:extLst>
          </p:cNvPr>
          <p:cNvSpPr txBox="1"/>
          <p:nvPr/>
        </p:nvSpPr>
        <p:spPr>
          <a:xfrm>
            <a:off x="12983575" y="5148713"/>
            <a:ext cx="9143999" cy="461665"/>
          </a:xfrm>
          <a:prstGeom prst="rect">
            <a:avLst/>
          </a:prstGeom>
          <a:noFill/>
        </p:spPr>
        <p:txBody>
          <a:bodyPr wrap="square" anchor="ctr">
            <a:spAutoFit/>
          </a:bodyPr>
          <a:lstStyle/>
          <a:p>
            <a:pPr marL="342900" lvl="0" indent="-342900">
              <a:buClr>
                <a:srgbClr val="F8C9C9"/>
              </a:buClr>
              <a:buFont typeface="Arial" panose="020B0604020202020204" pitchFamily="34" charset="0"/>
              <a:buChar char="•"/>
              <a:defRPr/>
            </a:pPr>
            <a:r>
              <a:rPr lang="en-US" sz="2400" b="1" spc="300" dirty="0">
                <a:solidFill>
                  <a:srgbClr val="A3D0AF"/>
                </a:solidFill>
                <a:latin typeface="Plus Jakarta Sans" pitchFamily="2" charset="77"/>
                <a:cs typeface="Plus Jakarta Sans" pitchFamily="2" charset="77"/>
              </a:rPr>
              <a:t>Mean and Covariance of generated image features.</a:t>
            </a:r>
          </a:p>
        </p:txBody>
      </p:sp>
      <p:graphicFrame>
        <p:nvGraphicFramePr>
          <p:cNvPr id="6" name="Table 5">
            <a:extLst>
              <a:ext uri="{FF2B5EF4-FFF2-40B4-BE49-F238E27FC236}">
                <a16:creationId xmlns:a16="http://schemas.microsoft.com/office/drawing/2014/main" id="{2C90964A-5EBE-22B5-DCDF-ED7E3874DE7B}"/>
              </a:ext>
            </a:extLst>
          </p:cNvPr>
          <p:cNvGraphicFramePr>
            <a:graphicFrameLocks noGrp="1"/>
          </p:cNvGraphicFramePr>
          <p:nvPr>
            <p:extLst>
              <p:ext uri="{D42A27DB-BD31-4B8C-83A1-F6EECF244321}">
                <p14:modId xmlns:p14="http://schemas.microsoft.com/office/powerpoint/2010/main" val="551349867"/>
              </p:ext>
            </p:extLst>
          </p:nvPr>
        </p:nvGraphicFramePr>
        <p:xfrm>
          <a:off x="2455956" y="1857635"/>
          <a:ext cx="7830970" cy="3142730"/>
        </p:xfrm>
        <a:graphic>
          <a:graphicData uri="http://schemas.openxmlformats.org/drawingml/2006/table">
            <a:tbl>
              <a:tblPr firstRow="1" firstCol="1" bandRow="1">
                <a:tableStyleId>{5C22544A-7EE6-4342-B048-85BDC9FD1C3A}</a:tableStyleId>
              </a:tblPr>
              <a:tblGrid>
                <a:gridCol w="2357344">
                  <a:extLst>
                    <a:ext uri="{9D8B030D-6E8A-4147-A177-3AD203B41FA5}">
                      <a16:colId xmlns:a16="http://schemas.microsoft.com/office/drawing/2014/main" val="1398963852"/>
                    </a:ext>
                  </a:extLst>
                </a:gridCol>
                <a:gridCol w="5473626">
                  <a:extLst>
                    <a:ext uri="{9D8B030D-6E8A-4147-A177-3AD203B41FA5}">
                      <a16:colId xmlns:a16="http://schemas.microsoft.com/office/drawing/2014/main" val="625434848"/>
                    </a:ext>
                  </a:extLst>
                </a:gridCol>
              </a:tblGrid>
              <a:tr h="628546">
                <a:tc>
                  <a:txBody>
                    <a:bodyPr/>
                    <a:lstStyle/>
                    <a:p>
                      <a:pPr marL="0" marR="0" algn="ctr">
                        <a:lnSpc>
                          <a:spcPct val="107000"/>
                        </a:lnSpc>
                        <a:spcAft>
                          <a:spcPts val="800"/>
                        </a:spcAft>
                        <a:buNone/>
                      </a:pPr>
                      <a:r>
                        <a:rPr lang="en-US" sz="1800">
                          <a:solidFill>
                            <a:schemeClr val="tx1"/>
                          </a:solidFill>
                          <a:effectLst/>
                          <a:latin typeface="Plus Jakarta Sans"/>
                        </a:rPr>
                        <a:t>Requirement</a:t>
                      </a:r>
                      <a:endParaRPr lang="en-US" sz="1600">
                        <a:solidFill>
                          <a:schemeClr val="tx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mpd="sng">
                      <a:noFill/>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800" dirty="0">
                          <a:solidFill>
                            <a:schemeClr val="tx1"/>
                          </a:solidFill>
                          <a:effectLst/>
                          <a:latin typeface="Plus Jakarta Sans"/>
                        </a:rPr>
                        <a:t>Description</a:t>
                      </a:r>
                      <a:endParaRPr lang="en-US" sz="1600" dirty="0">
                        <a:solidFill>
                          <a:schemeClr val="tx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mpd="sng">
                      <a:noFill/>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9280781"/>
                  </a:ext>
                </a:extLst>
              </a:tr>
              <a:tr h="628546">
                <a:tc>
                  <a:txBody>
                    <a:bodyPr/>
                    <a:lstStyle/>
                    <a:p>
                      <a:pPr marL="0" marR="0" algn="ctr">
                        <a:lnSpc>
                          <a:spcPct val="107000"/>
                        </a:lnSpc>
                        <a:spcAft>
                          <a:spcPts val="800"/>
                        </a:spcAft>
                        <a:buNone/>
                      </a:pPr>
                      <a:r>
                        <a:rPr lang="en-US" sz="1600" dirty="0">
                          <a:solidFill>
                            <a:schemeClr val="tx1"/>
                          </a:solidFill>
                          <a:effectLst/>
                          <a:latin typeface="Plus Jakarta Sans"/>
                        </a:rPr>
                        <a:t>Generated Images</a:t>
                      </a:r>
                      <a:endParaRPr lang="en-US" sz="1400" dirty="0">
                        <a:solidFill>
                          <a:schemeClr val="tx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dirty="0">
                          <a:solidFill>
                            <a:schemeClr val="tx1"/>
                          </a:solidFill>
                          <a:effectLst/>
                          <a:latin typeface="Plus Jakarta Sans"/>
                        </a:rPr>
                        <a:t>Try-on outputs from your model (e.g., </a:t>
                      </a:r>
                      <a:r>
                        <a:rPr lang="en-US" sz="1400" dirty="0" err="1">
                          <a:solidFill>
                            <a:schemeClr val="tx1"/>
                          </a:solidFill>
                          <a:effectLst/>
                          <a:latin typeface="Plus Jakarta Sans"/>
                        </a:rPr>
                        <a:t>our_t_results</a:t>
                      </a:r>
                      <a:r>
                        <a:rPr lang="en-US" sz="1400" dirty="0">
                          <a:solidFill>
                            <a:schemeClr val="tx1"/>
                          </a:solidFill>
                          <a:effectLst/>
                          <a:latin typeface="Plus Jakarta Sans"/>
                        </a:rPr>
                        <a:t>/)</a:t>
                      </a:r>
                      <a:endParaRPr lang="en-US" sz="1200" dirty="0">
                        <a:solidFill>
                          <a:schemeClr val="tx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0588357"/>
                  </a:ext>
                </a:extLst>
              </a:tr>
              <a:tr h="628546">
                <a:tc>
                  <a:txBody>
                    <a:bodyPr/>
                    <a:lstStyle/>
                    <a:p>
                      <a:pPr marL="0" marR="0" algn="ctr">
                        <a:lnSpc>
                          <a:spcPct val="107000"/>
                        </a:lnSpc>
                        <a:spcAft>
                          <a:spcPts val="800"/>
                        </a:spcAft>
                        <a:buNone/>
                      </a:pPr>
                      <a:r>
                        <a:rPr lang="en-US" sz="1600" dirty="0">
                          <a:solidFill>
                            <a:schemeClr val="tx1"/>
                          </a:solidFill>
                          <a:effectLst/>
                          <a:latin typeface="Plus Jakarta Sans"/>
                        </a:rPr>
                        <a:t>Ground Truth Images</a:t>
                      </a:r>
                      <a:endParaRPr lang="en-US" sz="1400" dirty="0">
                        <a:solidFill>
                          <a:schemeClr val="tx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dirty="0">
                          <a:solidFill>
                            <a:schemeClr val="tx1"/>
                          </a:solidFill>
                          <a:effectLst/>
                          <a:latin typeface="Plus Jakarta Sans"/>
                        </a:rPr>
                        <a:t>Corresponding real person wearing the target garment</a:t>
                      </a:r>
                      <a:endParaRPr lang="en-US" sz="1200" dirty="0">
                        <a:solidFill>
                          <a:schemeClr val="tx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7389092"/>
                  </a:ext>
                </a:extLst>
              </a:tr>
              <a:tr h="628546">
                <a:tc>
                  <a:txBody>
                    <a:bodyPr/>
                    <a:lstStyle/>
                    <a:p>
                      <a:pPr marL="0" marR="0" algn="ctr">
                        <a:lnSpc>
                          <a:spcPct val="107000"/>
                        </a:lnSpc>
                        <a:spcAft>
                          <a:spcPts val="800"/>
                        </a:spcAft>
                        <a:buNone/>
                      </a:pPr>
                      <a:r>
                        <a:rPr lang="en-US" sz="1600" dirty="0">
                          <a:solidFill>
                            <a:schemeClr val="tx1"/>
                          </a:solidFill>
                          <a:effectLst/>
                          <a:latin typeface="Plus Jakarta Sans"/>
                        </a:rPr>
                        <a:t>Matching Names</a:t>
                      </a:r>
                      <a:endParaRPr lang="en-US" sz="1400" dirty="0">
                        <a:solidFill>
                          <a:schemeClr val="tx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dirty="0">
                          <a:solidFill>
                            <a:schemeClr val="tx1"/>
                          </a:solidFill>
                          <a:effectLst/>
                          <a:latin typeface="Plus Jakarta Sans"/>
                        </a:rPr>
                        <a:t>Filenames must match: 00001.jpg in both folders</a:t>
                      </a:r>
                      <a:endParaRPr lang="en-US" sz="1200" dirty="0">
                        <a:solidFill>
                          <a:schemeClr val="tx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01547"/>
                  </a:ext>
                </a:extLst>
              </a:tr>
              <a:tr h="628546">
                <a:tc>
                  <a:txBody>
                    <a:bodyPr/>
                    <a:lstStyle/>
                    <a:p>
                      <a:pPr marL="0" marR="0" algn="ctr">
                        <a:lnSpc>
                          <a:spcPct val="107000"/>
                        </a:lnSpc>
                        <a:spcAft>
                          <a:spcPts val="800"/>
                        </a:spcAft>
                        <a:buNone/>
                      </a:pPr>
                      <a:r>
                        <a:rPr lang="en-US" sz="1600" dirty="0">
                          <a:solidFill>
                            <a:schemeClr val="tx1"/>
                          </a:solidFill>
                          <a:effectLst/>
                          <a:latin typeface="Plus Jakarta Sans"/>
                        </a:rPr>
                        <a:t>FID Tool (Python)</a:t>
                      </a:r>
                      <a:endParaRPr lang="en-US" sz="1400" dirty="0">
                        <a:solidFill>
                          <a:schemeClr val="tx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dirty="0">
                          <a:solidFill>
                            <a:schemeClr val="tx1"/>
                          </a:solidFill>
                          <a:effectLst/>
                          <a:latin typeface="Plus Jakarta Sans"/>
                        </a:rPr>
                        <a:t> use </a:t>
                      </a:r>
                      <a:r>
                        <a:rPr lang="en-US" sz="1400" dirty="0" err="1">
                          <a:solidFill>
                            <a:schemeClr val="tx1"/>
                          </a:solidFill>
                          <a:effectLst/>
                          <a:latin typeface="Plus Jakarta Sans"/>
                        </a:rPr>
                        <a:t>pytorch</a:t>
                      </a:r>
                      <a:r>
                        <a:rPr lang="en-US" sz="1400" dirty="0">
                          <a:solidFill>
                            <a:schemeClr val="tx1"/>
                          </a:solidFill>
                          <a:effectLst/>
                          <a:latin typeface="Plus Jakarta Sans"/>
                        </a:rPr>
                        <a:t>-fid  </a:t>
                      </a:r>
                      <a:endParaRPr lang="en-US" sz="1200" dirty="0">
                        <a:solidFill>
                          <a:schemeClr val="tx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509000"/>
                  </a:ext>
                </a:extLst>
              </a:tr>
            </a:tbl>
          </a:graphicData>
        </a:graphic>
      </p:graphicFrame>
      <p:sp>
        <p:nvSpPr>
          <p:cNvPr id="7" name="TextBox 6">
            <a:extLst>
              <a:ext uri="{FF2B5EF4-FFF2-40B4-BE49-F238E27FC236}">
                <a16:creationId xmlns:a16="http://schemas.microsoft.com/office/drawing/2014/main" id="{7F76976A-567E-E33D-9BB0-767AE073AF30}"/>
              </a:ext>
            </a:extLst>
          </p:cNvPr>
          <p:cNvSpPr txBox="1"/>
          <p:nvPr/>
        </p:nvSpPr>
        <p:spPr>
          <a:xfrm>
            <a:off x="224940" y="-1473984"/>
            <a:ext cx="9746262" cy="492443"/>
          </a:xfrm>
          <a:prstGeom prst="rect">
            <a:avLst/>
          </a:prstGeom>
          <a:noFill/>
        </p:spPr>
        <p:txBody>
          <a:bodyPr wrap="square" anchor="ctr">
            <a:spAutoFit/>
          </a:bodyPr>
          <a:lstStyle/>
          <a:p>
            <a:pPr lvl="0">
              <a:defRPr/>
            </a:pPr>
            <a:r>
              <a:rPr lang="en-US" sz="2600" b="1" spc="300" dirty="0">
                <a:solidFill>
                  <a:srgbClr val="3D7B45"/>
                </a:solidFill>
                <a:latin typeface="Plus Jakarta Sans" pitchFamily="2" charset="77"/>
                <a:cs typeface="Plus Jakarta Sans" pitchFamily="2" charset="77"/>
              </a:rPr>
              <a:t>SSIM measures how similar two images are in terms of</a:t>
            </a:r>
          </a:p>
        </p:txBody>
      </p:sp>
    </p:spTree>
    <p:extLst>
      <p:ext uri="{BB962C8B-B14F-4D97-AF65-F5344CB8AC3E}">
        <p14:creationId xmlns:p14="http://schemas.microsoft.com/office/powerpoint/2010/main" val="3825182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71D626B-EC97-5EF8-A6CE-47FC9EFC7720}"/>
            </a:ext>
          </a:extLst>
        </p:cNvPr>
        <p:cNvGrpSpPr/>
        <p:nvPr/>
      </p:nvGrpSpPr>
      <p:grpSpPr>
        <a:xfrm>
          <a:off x="0" y="0"/>
          <a:ext cx="0" cy="0"/>
          <a:chOff x="0" y="0"/>
          <a:chExt cx="0" cy="0"/>
        </a:xfrm>
      </p:grpSpPr>
      <p:cxnSp>
        <p:nvCxnSpPr>
          <p:cNvPr id="11" name="!!S3">
            <a:extLst>
              <a:ext uri="{FF2B5EF4-FFF2-40B4-BE49-F238E27FC236}">
                <a16:creationId xmlns:a16="http://schemas.microsoft.com/office/drawing/2014/main" id="{7891386F-D593-54F4-C9E4-61DC24C4FD61}"/>
              </a:ext>
            </a:extLst>
          </p:cNvPr>
          <p:cNvCxnSpPr>
            <a:cxnSpLocks/>
          </p:cNvCxnSpPr>
          <p:nvPr/>
        </p:nvCxnSpPr>
        <p:spPr>
          <a:xfrm>
            <a:off x="10654145" y="-2764531"/>
            <a:ext cx="0" cy="3944439"/>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E3B7E07F-643D-905B-4EF9-181E1CCFA8BF}"/>
              </a:ext>
            </a:extLst>
          </p:cNvPr>
          <p:cNvCxnSpPr>
            <a:cxnSpLocks/>
          </p:cNvCxnSpPr>
          <p:nvPr/>
        </p:nvCxnSpPr>
        <p:spPr>
          <a:xfrm flipH="1">
            <a:off x="7485546" y="6619188"/>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E9F7EA8A-E27B-B673-0ACC-28C0F2C4D214}"/>
              </a:ext>
            </a:extLst>
          </p:cNvPr>
          <p:cNvSpPr/>
          <p:nvPr/>
        </p:nvSpPr>
        <p:spPr>
          <a:xfrm>
            <a:off x="7187954" y="629670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54A2EC57-DBE7-BAA5-935E-2B4AE721BC02}"/>
              </a:ext>
            </a:extLst>
          </p:cNvPr>
          <p:cNvSpPr/>
          <p:nvPr/>
        </p:nvSpPr>
        <p:spPr>
          <a:xfrm>
            <a:off x="10286926" y="910156"/>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774A02A1-0BD7-A81E-A72D-045F3A7B50B2}"/>
              </a:ext>
            </a:extLst>
          </p:cNvPr>
          <p:cNvSpPr/>
          <p:nvPr/>
        </p:nvSpPr>
        <p:spPr>
          <a:xfrm>
            <a:off x="-554114" y="-1354907"/>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C62374F1-D16F-A632-5D60-006E949B8D1B}"/>
              </a:ext>
            </a:extLst>
          </p:cNvPr>
          <p:cNvSpPr/>
          <p:nvPr/>
        </p:nvSpPr>
        <p:spPr>
          <a:xfrm>
            <a:off x="-6178434" y="-1387495"/>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48A72AA9-73EF-6F9A-13AD-BC397723C02E}"/>
              </a:ext>
            </a:extLst>
          </p:cNvPr>
          <p:cNvSpPr/>
          <p:nvPr/>
        </p:nvSpPr>
        <p:spPr>
          <a:xfrm rot="6112224">
            <a:off x="8387288" y="2638097"/>
            <a:ext cx="6352597" cy="6619493"/>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C7DBCE4C-FD2C-03B4-2A55-C3857E9F20BC}"/>
              </a:ext>
            </a:extLst>
          </p:cNvPr>
          <p:cNvCxnSpPr>
            <a:cxnSpLocks/>
          </p:cNvCxnSpPr>
          <p:nvPr/>
        </p:nvCxnSpPr>
        <p:spPr>
          <a:xfrm>
            <a:off x="2316214" y="-2804583"/>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5435287B-E332-9E43-702B-6CD26802305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8" name="Rectangle 7">
            <a:extLst>
              <a:ext uri="{FF2B5EF4-FFF2-40B4-BE49-F238E27FC236}">
                <a16:creationId xmlns:a16="http://schemas.microsoft.com/office/drawing/2014/main" id="{9EBAC96E-A9B4-967F-6BD4-13075149394A}"/>
              </a:ext>
            </a:extLst>
          </p:cNvPr>
          <p:cNvSpPr/>
          <p:nvPr/>
        </p:nvSpPr>
        <p:spPr>
          <a:xfrm>
            <a:off x="18010952" y="0"/>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M">
            <a:extLst>
              <a:ext uri="{FF2B5EF4-FFF2-40B4-BE49-F238E27FC236}">
                <a16:creationId xmlns:a16="http://schemas.microsoft.com/office/drawing/2014/main" id="{B23C26BE-BBC6-40BB-CEFC-E0960200CC63}"/>
              </a:ext>
            </a:extLst>
          </p:cNvPr>
          <p:cNvSpPr/>
          <p:nvPr/>
        </p:nvSpPr>
        <p:spPr>
          <a:xfrm rot="10800000">
            <a:off x="-2411958" y="-2274195"/>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descr="A screenshot of a color palette&#10;&#10;AI-generated content may be incorrect.">
            <a:extLst>
              <a:ext uri="{FF2B5EF4-FFF2-40B4-BE49-F238E27FC236}">
                <a16:creationId xmlns:a16="http://schemas.microsoft.com/office/drawing/2014/main" id="{B9DD6B83-C3C6-BEA9-3C84-96E00EA1FB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0484" y="33394"/>
            <a:ext cx="9144000" cy="6858000"/>
          </a:xfrm>
          <a:prstGeom prst="rect">
            <a:avLst/>
          </a:prstGeom>
        </p:spPr>
      </p:pic>
      <p:graphicFrame>
        <p:nvGraphicFramePr>
          <p:cNvPr id="6" name="Table 5">
            <a:extLst>
              <a:ext uri="{FF2B5EF4-FFF2-40B4-BE49-F238E27FC236}">
                <a16:creationId xmlns:a16="http://schemas.microsoft.com/office/drawing/2014/main" id="{B9E5A9FB-5E8C-CF5E-B21C-F13EF00F6996}"/>
              </a:ext>
            </a:extLst>
          </p:cNvPr>
          <p:cNvGraphicFramePr>
            <a:graphicFrameLocks noGrp="1"/>
          </p:cNvGraphicFramePr>
          <p:nvPr>
            <p:extLst>
              <p:ext uri="{D42A27DB-BD31-4B8C-83A1-F6EECF244321}">
                <p14:modId xmlns:p14="http://schemas.microsoft.com/office/powerpoint/2010/main" val="2862266811"/>
              </p:ext>
            </p:extLst>
          </p:nvPr>
        </p:nvGraphicFramePr>
        <p:xfrm>
          <a:off x="2455956" y="8360035"/>
          <a:ext cx="7830970" cy="3142730"/>
        </p:xfrm>
        <a:graphic>
          <a:graphicData uri="http://schemas.openxmlformats.org/drawingml/2006/table">
            <a:tbl>
              <a:tblPr firstRow="1" firstCol="1" bandRow="1">
                <a:tableStyleId>{5C22544A-7EE6-4342-B048-85BDC9FD1C3A}</a:tableStyleId>
              </a:tblPr>
              <a:tblGrid>
                <a:gridCol w="2357344">
                  <a:extLst>
                    <a:ext uri="{9D8B030D-6E8A-4147-A177-3AD203B41FA5}">
                      <a16:colId xmlns:a16="http://schemas.microsoft.com/office/drawing/2014/main" val="1398963852"/>
                    </a:ext>
                  </a:extLst>
                </a:gridCol>
                <a:gridCol w="5473626">
                  <a:extLst>
                    <a:ext uri="{9D8B030D-6E8A-4147-A177-3AD203B41FA5}">
                      <a16:colId xmlns:a16="http://schemas.microsoft.com/office/drawing/2014/main" val="625434848"/>
                    </a:ext>
                  </a:extLst>
                </a:gridCol>
              </a:tblGrid>
              <a:tr h="628546">
                <a:tc>
                  <a:txBody>
                    <a:bodyPr/>
                    <a:lstStyle/>
                    <a:p>
                      <a:pPr marL="0" marR="0" algn="ctr">
                        <a:lnSpc>
                          <a:spcPct val="107000"/>
                        </a:lnSpc>
                        <a:spcAft>
                          <a:spcPts val="800"/>
                        </a:spcAft>
                        <a:buNone/>
                      </a:pPr>
                      <a:r>
                        <a:rPr lang="en-US" sz="1800">
                          <a:solidFill>
                            <a:schemeClr val="tx1"/>
                          </a:solidFill>
                          <a:effectLst/>
                          <a:latin typeface="Plus Jakarta Sans"/>
                        </a:rPr>
                        <a:t>Requirement</a:t>
                      </a:r>
                      <a:endParaRPr lang="en-US" sz="1600">
                        <a:solidFill>
                          <a:schemeClr val="tx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mpd="sng">
                      <a:noFill/>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800" dirty="0">
                          <a:solidFill>
                            <a:schemeClr val="tx1"/>
                          </a:solidFill>
                          <a:effectLst/>
                          <a:latin typeface="Plus Jakarta Sans"/>
                        </a:rPr>
                        <a:t>Description</a:t>
                      </a:r>
                      <a:endParaRPr lang="en-US" sz="1600" dirty="0">
                        <a:solidFill>
                          <a:schemeClr val="tx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mpd="sng">
                      <a:noFill/>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9280781"/>
                  </a:ext>
                </a:extLst>
              </a:tr>
              <a:tr h="628546">
                <a:tc>
                  <a:txBody>
                    <a:bodyPr/>
                    <a:lstStyle/>
                    <a:p>
                      <a:pPr marL="0" marR="0" algn="ctr">
                        <a:lnSpc>
                          <a:spcPct val="107000"/>
                        </a:lnSpc>
                        <a:spcAft>
                          <a:spcPts val="800"/>
                        </a:spcAft>
                        <a:buNone/>
                      </a:pPr>
                      <a:r>
                        <a:rPr lang="en-US" sz="1600" dirty="0">
                          <a:solidFill>
                            <a:schemeClr val="tx1"/>
                          </a:solidFill>
                          <a:effectLst/>
                          <a:latin typeface="Plus Jakarta Sans"/>
                        </a:rPr>
                        <a:t>Generated Images</a:t>
                      </a:r>
                      <a:endParaRPr lang="en-US" sz="1400" dirty="0">
                        <a:solidFill>
                          <a:schemeClr val="tx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dirty="0">
                          <a:solidFill>
                            <a:schemeClr val="tx1"/>
                          </a:solidFill>
                          <a:effectLst/>
                          <a:latin typeface="Plus Jakarta Sans"/>
                        </a:rPr>
                        <a:t>Try-on outputs from your model (e.g., </a:t>
                      </a:r>
                      <a:r>
                        <a:rPr lang="en-US" sz="1400" dirty="0" err="1">
                          <a:solidFill>
                            <a:schemeClr val="tx1"/>
                          </a:solidFill>
                          <a:effectLst/>
                          <a:latin typeface="Plus Jakarta Sans"/>
                        </a:rPr>
                        <a:t>our_t_results</a:t>
                      </a:r>
                      <a:r>
                        <a:rPr lang="en-US" sz="1400" dirty="0">
                          <a:solidFill>
                            <a:schemeClr val="tx1"/>
                          </a:solidFill>
                          <a:effectLst/>
                          <a:latin typeface="Plus Jakarta Sans"/>
                        </a:rPr>
                        <a:t>/)</a:t>
                      </a:r>
                      <a:endParaRPr lang="en-US" sz="1200" dirty="0">
                        <a:solidFill>
                          <a:schemeClr val="tx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0588357"/>
                  </a:ext>
                </a:extLst>
              </a:tr>
              <a:tr h="628546">
                <a:tc>
                  <a:txBody>
                    <a:bodyPr/>
                    <a:lstStyle/>
                    <a:p>
                      <a:pPr marL="0" marR="0" algn="ctr">
                        <a:lnSpc>
                          <a:spcPct val="107000"/>
                        </a:lnSpc>
                        <a:spcAft>
                          <a:spcPts val="800"/>
                        </a:spcAft>
                        <a:buNone/>
                      </a:pPr>
                      <a:r>
                        <a:rPr lang="en-US" sz="1600" dirty="0">
                          <a:solidFill>
                            <a:schemeClr val="tx1"/>
                          </a:solidFill>
                          <a:effectLst/>
                          <a:latin typeface="Plus Jakarta Sans"/>
                        </a:rPr>
                        <a:t>Ground Truth Images</a:t>
                      </a:r>
                      <a:endParaRPr lang="en-US" sz="1400" dirty="0">
                        <a:solidFill>
                          <a:schemeClr val="tx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dirty="0">
                          <a:solidFill>
                            <a:schemeClr val="tx1"/>
                          </a:solidFill>
                          <a:effectLst/>
                          <a:latin typeface="Plus Jakarta Sans"/>
                        </a:rPr>
                        <a:t>Corresponding real person wearing the target garment</a:t>
                      </a:r>
                      <a:endParaRPr lang="en-US" sz="1200" dirty="0">
                        <a:solidFill>
                          <a:schemeClr val="tx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7389092"/>
                  </a:ext>
                </a:extLst>
              </a:tr>
              <a:tr h="628546">
                <a:tc>
                  <a:txBody>
                    <a:bodyPr/>
                    <a:lstStyle/>
                    <a:p>
                      <a:pPr marL="0" marR="0" algn="ctr">
                        <a:lnSpc>
                          <a:spcPct val="107000"/>
                        </a:lnSpc>
                        <a:spcAft>
                          <a:spcPts val="800"/>
                        </a:spcAft>
                        <a:buNone/>
                      </a:pPr>
                      <a:r>
                        <a:rPr lang="en-US" sz="1600" dirty="0">
                          <a:solidFill>
                            <a:schemeClr val="tx1"/>
                          </a:solidFill>
                          <a:effectLst/>
                          <a:latin typeface="Plus Jakarta Sans"/>
                        </a:rPr>
                        <a:t>Matching Names</a:t>
                      </a:r>
                      <a:endParaRPr lang="en-US" sz="1400" dirty="0">
                        <a:solidFill>
                          <a:schemeClr val="tx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dirty="0">
                          <a:solidFill>
                            <a:schemeClr val="tx1"/>
                          </a:solidFill>
                          <a:effectLst/>
                          <a:latin typeface="Plus Jakarta Sans"/>
                        </a:rPr>
                        <a:t>Filenames must match: 00001.jpg in both folders</a:t>
                      </a:r>
                      <a:endParaRPr lang="en-US" sz="1200" dirty="0">
                        <a:solidFill>
                          <a:schemeClr val="tx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801547"/>
                  </a:ext>
                </a:extLst>
              </a:tr>
              <a:tr h="628546">
                <a:tc>
                  <a:txBody>
                    <a:bodyPr/>
                    <a:lstStyle/>
                    <a:p>
                      <a:pPr marL="0" marR="0" algn="ctr">
                        <a:lnSpc>
                          <a:spcPct val="107000"/>
                        </a:lnSpc>
                        <a:spcAft>
                          <a:spcPts val="800"/>
                        </a:spcAft>
                        <a:buNone/>
                      </a:pPr>
                      <a:r>
                        <a:rPr lang="en-US" sz="1600" dirty="0">
                          <a:solidFill>
                            <a:schemeClr val="tx1"/>
                          </a:solidFill>
                          <a:effectLst/>
                          <a:latin typeface="Plus Jakarta Sans"/>
                        </a:rPr>
                        <a:t>FID Tool (Python)</a:t>
                      </a:r>
                      <a:endParaRPr lang="en-US" sz="1400" dirty="0">
                        <a:solidFill>
                          <a:schemeClr val="tx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dirty="0">
                          <a:solidFill>
                            <a:schemeClr val="tx1"/>
                          </a:solidFill>
                          <a:effectLst/>
                          <a:latin typeface="Plus Jakarta Sans"/>
                        </a:rPr>
                        <a:t> use </a:t>
                      </a:r>
                      <a:r>
                        <a:rPr lang="en-US" sz="1400" dirty="0" err="1">
                          <a:solidFill>
                            <a:schemeClr val="tx1"/>
                          </a:solidFill>
                          <a:effectLst/>
                          <a:latin typeface="Plus Jakarta Sans"/>
                        </a:rPr>
                        <a:t>pytorch</a:t>
                      </a:r>
                      <a:r>
                        <a:rPr lang="en-US" sz="1400" dirty="0">
                          <a:solidFill>
                            <a:schemeClr val="tx1"/>
                          </a:solidFill>
                          <a:effectLst/>
                          <a:latin typeface="Plus Jakarta Sans"/>
                        </a:rPr>
                        <a:t>-fid  </a:t>
                      </a:r>
                      <a:endParaRPr lang="en-US" sz="1200" dirty="0">
                        <a:solidFill>
                          <a:schemeClr val="tx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509000"/>
                  </a:ext>
                </a:extLst>
              </a:tr>
            </a:tbl>
          </a:graphicData>
        </a:graphic>
      </p:graphicFrame>
      <p:grpSp>
        <p:nvGrpSpPr>
          <p:cNvPr id="2" name="Group 1">
            <a:extLst>
              <a:ext uri="{FF2B5EF4-FFF2-40B4-BE49-F238E27FC236}">
                <a16:creationId xmlns:a16="http://schemas.microsoft.com/office/drawing/2014/main" id="{353E1F4D-6FD2-A5B3-CF47-1531A4B94F68}"/>
              </a:ext>
            </a:extLst>
          </p:cNvPr>
          <p:cNvGrpSpPr/>
          <p:nvPr/>
        </p:nvGrpSpPr>
        <p:grpSpPr>
          <a:xfrm>
            <a:off x="1409889" y="2599269"/>
            <a:ext cx="2424349" cy="2039939"/>
            <a:chOff x="2201117" y="3929062"/>
            <a:chExt cx="2424349" cy="2039939"/>
          </a:xfrm>
        </p:grpSpPr>
        <p:sp>
          <p:nvSpPr>
            <p:cNvPr id="3" name="Freeform 97">
              <a:extLst>
                <a:ext uri="{FF2B5EF4-FFF2-40B4-BE49-F238E27FC236}">
                  <a16:creationId xmlns:a16="http://schemas.microsoft.com/office/drawing/2014/main" id="{7750EEDD-4950-468A-4CAB-8745837E8D0C}"/>
                </a:ext>
              </a:extLst>
            </p:cNvPr>
            <p:cNvSpPr>
              <a:spLocks/>
            </p:cNvSpPr>
            <p:nvPr/>
          </p:nvSpPr>
          <p:spPr bwMode="auto">
            <a:xfrm>
              <a:off x="3849688" y="4022725"/>
              <a:ext cx="400050" cy="392113"/>
            </a:xfrm>
            <a:custGeom>
              <a:avLst/>
              <a:gdLst>
                <a:gd name="T0" fmla="*/ 49 w 106"/>
                <a:gd name="T1" fmla="*/ 11 h 104"/>
                <a:gd name="T2" fmla="*/ 3 w 106"/>
                <a:gd name="T3" fmla="*/ 60 h 104"/>
                <a:gd name="T4" fmla="*/ 0 w 106"/>
                <a:gd name="T5" fmla="*/ 104 h 104"/>
                <a:gd name="T6" fmla="*/ 99 w 106"/>
                <a:gd name="T7" fmla="*/ 104 h 104"/>
                <a:gd name="T8" fmla="*/ 49 w 106"/>
                <a:gd name="T9" fmla="*/ 11 h 104"/>
              </a:gdLst>
              <a:ahLst/>
              <a:cxnLst>
                <a:cxn ang="0">
                  <a:pos x="T0" y="T1"/>
                </a:cxn>
                <a:cxn ang="0">
                  <a:pos x="T2" y="T3"/>
                </a:cxn>
                <a:cxn ang="0">
                  <a:pos x="T4" y="T5"/>
                </a:cxn>
                <a:cxn ang="0">
                  <a:pos x="T6" y="T7"/>
                </a:cxn>
                <a:cxn ang="0">
                  <a:pos x="T8" y="T9"/>
                </a:cxn>
              </a:cxnLst>
              <a:rect l="0" t="0" r="r" b="b"/>
              <a:pathLst>
                <a:path w="106" h="104">
                  <a:moveTo>
                    <a:pt x="49" y="11"/>
                  </a:moveTo>
                  <a:cubicBezTo>
                    <a:pt x="16" y="0"/>
                    <a:pt x="5" y="43"/>
                    <a:pt x="3" y="60"/>
                  </a:cubicBezTo>
                  <a:cubicBezTo>
                    <a:pt x="2" y="72"/>
                    <a:pt x="1" y="87"/>
                    <a:pt x="0" y="104"/>
                  </a:cubicBezTo>
                  <a:cubicBezTo>
                    <a:pt x="99" y="104"/>
                    <a:pt x="99" y="104"/>
                    <a:pt x="99" y="104"/>
                  </a:cubicBezTo>
                  <a:cubicBezTo>
                    <a:pt x="99" y="104"/>
                    <a:pt x="106" y="35"/>
                    <a:pt x="49" y="11"/>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ru-UA"/>
            </a:p>
          </p:txBody>
        </p:sp>
        <p:sp>
          <p:nvSpPr>
            <p:cNvPr id="24" name="Freeform 14">
              <a:extLst>
                <a:ext uri="{FF2B5EF4-FFF2-40B4-BE49-F238E27FC236}">
                  <a16:creationId xmlns:a16="http://schemas.microsoft.com/office/drawing/2014/main" id="{ACB97813-3314-38E6-9A7F-8DE55D80FCEF}"/>
                </a:ext>
              </a:extLst>
            </p:cNvPr>
            <p:cNvSpPr>
              <a:spLocks/>
            </p:cNvSpPr>
            <p:nvPr/>
          </p:nvSpPr>
          <p:spPr bwMode="auto">
            <a:xfrm rot="16200000">
              <a:off x="3273165" y="3357525"/>
              <a:ext cx="280253" cy="2424349"/>
            </a:xfrm>
            <a:custGeom>
              <a:avLst/>
              <a:gdLst>
                <a:gd name="T0" fmla="*/ 153 w 153"/>
                <a:gd name="T1" fmla="*/ 0 h 1032"/>
                <a:gd name="T2" fmla="*/ 150 w 153"/>
                <a:gd name="T3" fmla="*/ 1032 h 1032"/>
                <a:gd name="T4" fmla="*/ 0 w 153"/>
                <a:gd name="T5" fmla="*/ 1032 h 1032"/>
                <a:gd name="T6" fmla="*/ 0 w 153"/>
                <a:gd name="T7" fmla="*/ 0 h 1032"/>
                <a:gd name="T8" fmla="*/ 153 w 153"/>
                <a:gd name="T9" fmla="*/ 0 h 1032"/>
              </a:gdLst>
              <a:ahLst/>
              <a:cxnLst>
                <a:cxn ang="0">
                  <a:pos x="T0" y="T1"/>
                </a:cxn>
                <a:cxn ang="0">
                  <a:pos x="T2" y="T3"/>
                </a:cxn>
                <a:cxn ang="0">
                  <a:pos x="T4" y="T5"/>
                </a:cxn>
                <a:cxn ang="0">
                  <a:pos x="T6" y="T7"/>
                </a:cxn>
                <a:cxn ang="0">
                  <a:pos x="T8" y="T9"/>
                </a:cxn>
              </a:cxnLst>
              <a:rect l="0" t="0" r="r" b="b"/>
              <a:pathLst>
                <a:path w="153" h="1032">
                  <a:moveTo>
                    <a:pt x="153" y="0"/>
                  </a:moveTo>
                  <a:lnTo>
                    <a:pt x="150" y="1032"/>
                  </a:lnTo>
                  <a:lnTo>
                    <a:pt x="0" y="1032"/>
                  </a:lnTo>
                  <a:lnTo>
                    <a:pt x="0" y="0"/>
                  </a:lnTo>
                  <a:lnTo>
                    <a:pt x="153" y="0"/>
                  </a:lnTo>
                  <a:close/>
                </a:path>
              </a:pathLst>
            </a:custGeom>
            <a:gradFill flip="none" rotWithShape="1">
              <a:gsLst>
                <a:gs pos="0">
                  <a:schemeClr val="bg1">
                    <a:alpha val="0"/>
                  </a:schemeClr>
                </a:gs>
                <a:gs pos="50000">
                  <a:schemeClr val="bg1"/>
                </a:gs>
                <a:gs pos="100000">
                  <a:schemeClr val="bg1">
                    <a:alpha val="0"/>
                  </a:schemeClr>
                </a:gs>
              </a:gsLst>
              <a:lin ang="5400000" scaled="0"/>
              <a:tileRect/>
            </a:gradFill>
            <a:ln>
              <a:noFill/>
            </a:ln>
            <a:effectLst>
              <a:outerShdw blurRad="101600" dist="88900" dir="16800000" sx="95000" sy="95000" algn="tl" rotWithShape="0">
                <a:prstClr val="black">
                  <a:alpha val="9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10" name="Right Triangle 34">
              <a:extLst>
                <a:ext uri="{FF2B5EF4-FFF2-40B4-BE49-F238E27FC236}">
                  <a16:creationId xmlns:a16="http://schemas.microsoft.com/office/drawing/2014/main" id="{49235D18-8770-739C-B82B-71CA1462CC7C}"/>
                </a:ext>
              </a:extLst>
            </p:cNvPr>
            <p:cNvSpPr/>
            <p:nvPr/>
          </p:nvSpPr>
          <p:spPr>
            <a:xfrm rot="16200000" flipV="1">
              <a:off x="2907506" y="4666057"/>
              <a:ext cx="2012950" cy="538959"/>
            </a:xfrm>
            <a:custGeom>
              <a:avLst/>
              <a:gdLst>
                <a:gd name="connsiteX0" fmla="*/ 0 w 3227387"/>
                <a:gd name="connsiteY0" fmla="*/ 441199 h 441199"/>
                <a:gd name="connsiteX1" fmla="*/ 0 w 3227387"/>
                <a:gd name="connsiteY1" fmla="*/ 0 h 441199"/>
                <a:gd name="connsiteX2" fmla="*/ 3227387 w 3227387"/>
                <a:gd name="connsiteY2" fmla="*/ 441199 h 441199"/>
                <a:gd name="connsiteX3" fmla="*/ 0 w 3227387"/>
                <a:gd name="connsiteY3" fmla="*/ 441199 h 441199"/>
                <a:gd name="connsiteX0" fmla="*/ 6350 w 3233737"/>
                <a:gd name="connsiteY0" fmla="*/ 371349 h 371349"/>
                <a:gd name="connsiteX1" fmla="*/ 0 w 3233737"/>
                <a:gd name="connsiteY1" fmla="*/ 0 h 371349"/>
                <a:gd name="connsiteX2" fmla="*/ 3233737 w 3233737"/>
                <a:gd name="connsiteY2" fmla="*/ 371349 h 371349"/>
                <a:gd name="connsiteX3" fmla="*/ 6350 w 3233737"/>
                <a:gd name="connsiteY3" fmla="*/ 371349 h 371349"/>
                <a:gd name="connsiteX0" fmla="*/ 12700 w 3240087"/>
                <a:gd name="connsiteY0" fmla="*/ 333249 h 333249"/>
                <a:gd name="connsiteX1" fmla="*/ 0 w 3240087"/>
                <a:gd name="connsiteY1" fmla="*/ 0 h 333249"/>
                <a:gd name="connsiteX2" fmla="*/ 3240087 w 3240087"/>
                <a:gd name="connsiteY2" fmla="*/ 333249 h 333249"/>
                <a:gd name="connsiteX3" fmla="*/ 12700 w 3240087"/>
                <a:gd name="connsiteY3" fmla="*/ 333249 h 333249"/>
                <a:gd name="connsiteX0" fmla="*/ 134555 w 3361942"/>
                <a:gd name="connsiteY0" fmla="*/ 376111 h 376111"/>
                <a:gd name="connsiteX1" fmla="*/ 0 w 3361942"/>
                <a:gd name="connsiteY1" fmla="*/ 0 h 376111"/>
                <a:gd name="connsiteX2" fmla="*/ 3361942 w 3361942"/>
                <a:gd name="connsiteY2" fmla="*/ 376111 h 376111"/>
                <a:gd name="connsiteX3" fmla="*/ 134555 w 3361942"/>
                <a:gd name="connsiteY3" fmla="*/ 376111 h 376111"/>
                <a:gd name="connsiteX0" fmla="*/ 143928 w 3371315"/>
                <a:gd name="connsiteY0" fmla="*/ 380874 h 380874"/>
                <a:gd name="connsiteX1" fmla="*/ 0 w 3371315"/>
                <a:gd name="connsiteY1" fmla="*/ 0 h 380874"/>
                <a:gd name="connsiteX2" fmla="*/ 3371315 w 3371315"/>
                <a:gd name="connsiteY2" fmla="*/ 380874 h 380874"/>
                <a:gd name="connsiteX3" fmla="*/ 143928 w 3371315"/>
                <a:gd name="connsiteY3" fmla="*/ 380874 h 380874"/>
                <a:gd name="connsiteX0" fmla="*/ 153301 w 3371315"/>
                <a:gd name="connsiteY0" fmla="*/ 447549 h 447549"/>
                <a:gd name="connsiteX1" fmla="*/ 0 w 3371315"/>
                <a:gd name="connsiteY1" fmla="*/ 0 h 447549"/>
                <a:gd name="connsiteX2" fmla="*/ 3371315 w 3371315"/>
                <a:gd name="connsiteY2" fmla="*/ 380874 h 447549"/>
                <a:gd name="connsiteX3" fmla="*/ 153301 w 3371315"/>
                <a:gd name="connsiteY3" fmla="*/ 447549 h 447549"/>
                <a:gd name="connsiteX0" fmla="*/ 118482 w 3336496"/>
                <a:gd name="connsiteY0" fmla="*/ 400967 h 400967"/>
                <a:gd name="connsiteX1" fmla="*/ 0 w 3336496"/>
                <a:gd name="connsiteY1" fmla="*/ 0 h 400967"/>
                <a:gd name="connsiteX2" fmla="*/ 3336496 w 3336496"/>
                <a:gd name="connsiteY2" fmla="*/ 334292 h 400967"/>
                <a:gd name="connsiteX3" fmla="*/ 118482 w 3336496"/>
                <a:gd name="connsiteY3" fmla="*/ 400967 h 400967"/>
                <a:gd name="connsiteX0" fmla="*/ 83663 w 3301677"/>
                <a:gd name="connsiteY0" fmla="*/ 391651 h 391651"/>
                <a:gd name="connsiteX1" fmla="*/ 0 w 3301677"/>
                <a:gd name="connsiteY1" fmla="*/ 0 h 391651"/>
                <a:gd name="connsiteX2" fmla="*/ 3301677 w 3301677"/>
                <a:gd name="connsiteY2" fmla="*/ 324976 h 391651"/>
                <a:gd name="connsiteX3" fmla="*/ 83663 w 3301677"/>
                <a:gd name="connsiteY3" fmla="*/ 391651 h 391651"/>
                <a:gd name="connsiteX0" fmla="*/ 0 w 3218014"/>
                <a:gd name="connsiteY0" fmla="*/ 410280 h 410280"/>
                <a:gd name="connsiteX1" fmla="*/ 13831 w 3218014"/>
                <a:gd name="connsiteY1" fmla="*/ 0 h 410280"/>
                <a:gd name="connsiteX2" fmla="*/ 3218014 w 3218014"/>
                <a:gd name="connsiteY2" fmla="*/ 343605 h 410280"/>
                <a:gd name="connsiteX3" fmla="*/ 0 w 3218014"/>
                <a:gd name="connsiteY3" fmla="*/ 410280 h 410280"/>
                <a:gd name="connsiteX0" fmla="*/ 0 w 3218014"/>
                <a:gd name="connsiteY0" fmla="*/ 396307 h 396307"/>
                <a:gd name="connsiteX1" fmla="*/ 6868 w 3218014"/>
                <a:gd name="connsiteY1" fmla="*/ 0 h 396307"/>
                <a:gd name="connsiteX2" fmla="*/ 3218014 w 3218014"/>
                <a:gd name="connsiteY2" fmla="*/ 329632 h 396307"/>
                <a:gd name="connsiteX3" fmla="*/ 0 w 3218014"/>
                <a:gd name="connsiteY3" fmla="*/ 396307 h 396307"/>
                <a:gd name="connsiteX0" fmla="*/ 0 w 3218014"/>
                <a:gd name="connsiteY0" fmla="*/ 315569 h 315569"/>
                <a:gd name="connsiteX1" fmla="*/ 6867 w 3218014"/>
                <a:gd name="connsiteY1" fmla="*/ 0 h 315569"/>
                <a:gd name="connsiteX2" fmla="*/ 3218014 w 3218014"/>
                <a:gd name="connsiteY2" fmla="*/ 248894 h 315569"/>
                <a:gd name="connsiteX3" fmla="*/ 0 w 3218014"/>
                <a:gd name="connsiteY3" fmla="*/ 315569 h 315569"/>
                <a:gd name="connsiteX0" fmla="*/ 0 w 3218014"/>
                <a:gd name="connsiteY0" fmla="*/ 306196 h 306196"/>
                <a:gd name="connsiteX1" fmla="*/ 126007 w 3218014"/>
                <a:gd name="connsiteY1" fmla="*/ 0 h 306196"/>
                <a:gd name="connsiteX2" fmla="*/ 3218014 w 3218014"/>
                <a:gd name="connsiteY2" fmla="*/ 239521 h 306196"/>
                <a:gd name="connsiteX3" fmla="*/ 0 w 3218014"/>
                <a:gd name="connsiteY3" fmla="*/ 306196 h 306196"/>
                <a:gd name="connsiteX0" fmla="*/ 0 w 3218014"/>
                <a:gd name="connsiteY0" fmla="*/ 262845 h 262845"/>
                <a:gd name="connsiteX1" fmla="*/ 198214 w 3218014"/>
                <a:gd name="connsiteY1" fmla="*/ 0 h 262845"/>
                <a:gd name="connsiteX2" fmla="*/ 3218014 w 3218014"/>
                <a:gd name="connsiteY2" fmla="*/ 196170 h 262845"/>
                <a:gd name="connsiteX3" fmla="*/ 0 w 3218014"/>
                <a:gd name="connsiteY3" fmla="*/ 262845 h 262845"/>
                <a:gd name="connsiteX0" fmla="*/ 1 w 3051941"/>
                <a:gd name="connsiteY0" fmla="*/ 265188 h 265188"/>
                <a:gd name="connsiteX1" fmla="*/ 32141 w 3051941"/>
                <a:gd name="connsiteY1" fmla="*/ 0 h 265188"/>
                <a:gd name="connsiteX2" fmla="*/ 3051941 w 3051941"/>
                <a:gd name="connsiteY2" fmla="*/ 196170 h 265188"/>
                <a:gd name="connsiteX3" fmla="*/ 1 w 3051941"/>
                <a:gd name="connsiteY3" fmla="*/ 265188 h 265188"/>
              </a:gdLst>
              <a:ahLst/>
              <a:cxnLst>
                <a:cxn ang="0">
                  <a:pos x="connsiteX0" y="connsiteY0"/>
                </a:cxn>
                <a:cxn ang="0">
                  <a:pos x="connsiteX1" y="connsiteY1"/>
                </a:cxn>
                <a:cxn ang="0">
                  <a:pos x="connsiteX2" y="connsiteY2"/>
                </a:cxn>
                <a:cxn ang="0">
                  <a:pos x="connsiteX3" y="connsiteY3"/>
                </a:cxn>
              </a:cxnLst>
              <a:rect l="l" t="t" r="r" b="b"/>
              <a:pathLst>
                <a:path w="3051941" h="265188">
                  <a:moveTo>
                    <a:pt x="1" y="265188"/>
                  </a:moveTo>
                  <a:lnTo>
                    <a:pt x="32141" y="0"/>
                  </a:lnTo>
                  <a:lnTo>
                    <a:pt x="3051941" y="196170"/>
                  </a:lnTo>
                  <a:lnTo>
                    <a:pt x="1" y="265188"/>
                  </a:lnTo>
                  <a:close/>
                </a:path>
              </a:pathLst>
            </a:custGeom>
            <a:gradFill>
              <a:gsLst>
                <a:gs pos="100000">
                  <a:srgbClr val="080808">
                    <a:alpha val="0"/>
                  </a:srgbClr>
                </a:gs>
                <a:gs pos="0">
                  <a:srgbClr val="000000">
                    <a:alpha val="65000"/>
                  </a:srgbClr>
                </a:gs>
              </a:gsLst>
              <a:lin ang="108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nvGrpSpPr>
            <p:cNvPr id="16" name="Group 15">
              <a:extLst>
                <a:ext uri="{FF2B5EF4-FFF2-40B4-BE49-F238E27FC236}">
                  <a16:creationId xmlns:a16="http://schemas.microsoft.com/office/drawing/2014/main" id="{A3C13149-93F0-01E7-582C-A5401D6344CE}"/>
                </a:ext>
              </a:extLst>
            </p:cNvPr>
            <p:cNvGrpSpPr/>
            <p:nvPr/>
          </p:nvGrpSpPr>
          <p:grpSpPr>
            <a:xfrm>
              <a:off x="2554288" y="4022725"/>
              <a:ext cx="1492250" cy="1946276"/>
              <a:chOff x="2554288" y="4022725"/>
              <a:chExt cx="1492250" cy="1946276"/>
            </a:xfrm>
          </p:grpSpPr>
          <p:sp>
            <p:nvSpPr>
              <p:cNvPr id="22" name="Freeform 107">
                <a:extLst>
                  <a:ext uri="{FF2B5EF4-FFF2-40B4-BE49-F238E27FC236}">
                    <a16:creationId xmlns:a16="http://schemas.microsoft.com/office/drawing/2014/main" id="{12A5B516-3399-7631-0E4C-C5F2C0887A58}"/>
                  </a:ext>
                </a:extLst>
              </p:cNvPr>
              <p:cNvSpPr>
                <a:spLocks/>
              </p:cNvSpPr>
              <p:nvPr/>
            </p:nvSpPr>
            <p:spPr bwMode="auto">
              <a:xfrm>
                <a:off x="2568575" y="4033838"/>
                <a:ext cx="1477963" cy="1935163"/>
              </a:xfrm>
              <a:custGeom>
                <a:avLst/>
                <a:gdLst>
                  <a:gd name="T0" fmla="*/ 391 w 392"/>
                  <a:gd name="T1" fmla="*/ 8 h 513"/>
                  <a:gd name="T2" fmla="*/ 388 w 392"/>
                  <a:gd name="T3" fmla="*/ 7 h 513"/>
                  <a:gd name="T4" fmla="*/ 347 w 392"/>
                  <a:gd name="T5" fmla="*/ 1 h 513"/>
                  <a:gd name="T6" fmla="*/ 58 w 392"/>
                  <a:gd name="T7" fmla="*/ 1 h 513"/>
                  <a:gd name="T8" fmla="*/ 41 w 392"/>
                  <a:gd name="T9" fmla="*/ 1 h 513"/>
                  <a:gd name="T10" fmla="*/ 10 w 392"/>
                  <a:gd name="T11" fmla="*/ 58 h 513"/>
                  <a:gd name="T12" fmla="*/ 8 w 392"/>
                  <a:gd name="T13" fmla="*/ 476 h 513"/>
                  <a:gd name="T14" fmla="*/ 46 w 392"/>
                  <a:gd name="T15" fmla="*/ 513 h 513"/>
                  <a:gd name="T16" fmla="*/ 311 w 392"/>
                  <a:gd name="T17" fmla="*/ 513 h 513"/>
                  <a:gd name="T18" fmla="*/ 346 w 392"/>
                  <a:gd name="T19" fmla="*/ 476 h 513"/>
                  <a:gd name="T20" fmla="*/ 344 w 392"/>
                  <a:gd name="T21" fmla="*/ 101 h 513"/>
                  <a:gd name="T22" fmla="*/ 347 w 392"/>
                  <a:gd name="T23" fmla="*/ 58 h 513"/>
                  <a:gd name="T24" fmla="*/ 392 w 392"/>
                  <a:gd name="T25" fmla="*/ 9 h 513"/>
                  <a:gd name="T26" fmla="*/ 391 w 392"/>
                  <a:gd name="T27" fmla="*/ 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2" h="513">
                    <a:moveTo>
                      <a:pt x="391" y="8"/>
                    </a:moveTo>
                    <a:cubicBezTo>
                      <a:pt x="390" y="8"/>
                      <a:pt x="389" y="8"/>
                      <a:pt x="388" y="7"/>
                    </a:cubicBezTo>
                    <a:cubicBezTo>
                      <a:pt x="376" y="3"/>
                      <a:pt x="362" y="1"/>
                      <a:pt x="347" y="1"/>
                    </a:cubicBezTo>
                    <a:cubicBezTo>
                      <a:pt x="58" y="1"/>
                      <a:pt x="58" y="1"/>
                      <a:pt x="58" y="1"/>
                    </a:cubicBezTo>
                    <a:cubicBezTo>
                      <a:pt x="41" y="1"/>
                      <a:pt x="41" y="1"/>
                      <a:pt x="41" y="1"/>
                    </a:cubicBezTo>
                    <a:cubicBezTo>
                      <a:pt x="19" y="9"/>
                      <a:pt x="11" y="45"/>
                      <a:pt x="10" y="58"/>
                    </a:cubicBezTo>
                    <a:cubicBezTo>
                      <a:pt x="0" y="149"/>
                      <a:pt x="6" y="385"/>
                      <a:pt x="8" y="476"/>
                    </a:cubicBezTo>
                    <a:cubicBezTo>
                      <a:pt x="9" y="496"/>
                      <a:pt x="26" y="513"/>
                      <a:pt x="46" y="513"/>
                    </a:cubicBezTo>
                    <a:cubicBezTo>
                      <a:pt x="311" y="513"/>
                      <a:pt x="311" y="513"/>
                      <a:pt x="311" y="513"/>
                    </a:cubicBezTo>
                    <a:cubicBezTo>
                      <a:pt x="331" y="513"/>
                      <a:pt x="347" y="496"/>
                      <a:pt x="346" y="476"/>
                    </a:cubicBezTo>
                    <a:cubicBezTo>
                      <a:pt x="344" y="398"/>
                      <a:pt x="339" y="209"/>
                      <a:pt x="344" y="101"/>
                    </a:cubicBezTo>
                    <a:cubicBezTo>
                      <a:pt x="345" y="85"/>
                      <a:pt x="346" y="70"/>
                      <a:pt x="347" y="58"/>
                    </a:cubicBezTo>
                    <a:cubicBezTo>
                      <a:pt x="349" y="42"/>
                      <a:pt x="360" y="0"/>
                      <a:pt x="392" y="9"/>
                    </a:cubicBezTo>
                    <a:lnTo>
                      <a:pt x="391" y="8"/>
                    </a:lnTo>
                    <a:close/>
                  </a:path>
                </a:pathLst>
              </a:cu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endParaRPr lang="ru-UA"/>
              </a:p>
            </p:txBody>
          </p:sp>
          <p:sp>
            <p:nvSpPr>
              <p:cNvPr id="23" name="Freeform 108">
                <a:extLst>
                  <a:ext uri="{FF2B5EF4-FFF2-40B4-BE49-F238E27FC236}">
                    <a16:creationId xmlns:a16="http://schemas.microsoft.com/office/drawing/2014/main" id="{E7DD8153-8C46-BE78-32BD-6797221A3701}"/>
                  </a:ext>
                </a:extLst>
              </p:cNvPr>
              <p:cNvSpPr>
                <a:spLocks/>
              </p:cNvSpPr>
              <p:nvPr/>
            </p:nvSpPr>
            <p:spPr bwMode="auto">
              <a:xfrm>
                <a:off x="2554288" y="4022725"/>
                <a:ext cx="1484313" cy="1938338"/>
              </a:xfrm>
              <a:custGeom>
                <a:avLst/>
                <a:gdLst>
                  <a:gd name="T0" fmla="*/ 57 w 394"/>
                  <a:gd name="T1" fmla="*/ 2 h 514"/>
                  <a:gd name="T2" fmla="*/ 40 w 394"/>
                  <a:gd name="T3" fmla="*/ 2 h 514"/>
                  <a:gd name="T4" fmla="*/ 9 w 394"/>
                  <a:gd name="T5" fmla="*/ 60 h 514"/>
                  <a:gd name="T6" fmla="*/ 8 w 394"/>
                  <a:gd name="T7" fmla="*/ 478 h 514"/>
                  <a:gd name="T8" fmla="*/ 46 w 394"/>
                  <a:gd name="T9" fmla="*/ 514 h 514"/>
                  <a:gd name="T10" fmla="*/ 311 w 394"/>
                  <a:gd name="T11" fmla="*/ 514 h 514"/>
                  <a:gd name="T12" fmla="*/ 346 w 394"/>
                  <a:gd name="T13" fmla="*/ 478 h 514"/>
                  <a:gd name="T14" fmla="*/ 347 w 394"/>
                  <a:gd name="T15" fmla="*/ 60 h 514"/>
                  <a:gd name="T16" fmla="*/ 394 w 394"/>
                  <a:gd name="T17" fmla="*/ 11 h 514"/>
                  <a:gd name="T18" fmla="*/ 347 w 394"/>
                  <a:gd name="T19" fmla="*/ 2 h 514"/>
                  <a:gd name="T20" fmla="*/ 57 w 394"/>
                  <a:gd name="T21" fmla="*/ 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514">
                    <a:moveTo>
                      <a:pt x="57" y="2"/>
                    </a:moveTo>
                    <a:cubicBezTo>
                      <a:pt x="40" y="2"/>
                      <a:pt x="40" y="2"/>
                      <a:pt x="40" y="2"/>
                    </a:cubicBezTo>
                    <a:cubicBezTo>
                      <a:pt x="19" y="10"/>
                      <a:pt x="11" y="46"/>
                      <a:pt x="9" y="60"/>
                    </a:cubicBezTo>
                    <a:cubicBezTo>
                      <a:pt x="0" y="150"/>
                      <a:pt x="5" y="387"/>
                      <a:pt x="8" y="478"/>
                    </a:cubicBezTo>
                    <a:cubicBezTo>
                      <a:pt x="9" y="498"/>
                      <a:pt x="26" y="514"/>
                      <a:pt x="46" y="514"/>
                    </a:cubicBezTo>
                    <a:cubicBezTo>
                      <a:pt x="311" y="514"/>
                      <a:pt x="311" y="514"/>
                      <a:pt x="311" y="514"/>
                    </a:cubicBezTo>
                    <a:cubicBezTo>
                      <a:pt x="331" y="514"/>
                      <a:pt x="346" y="498"/>
                      <a:pt x="346" y="478"/>
                    </a:cubicBezTo>
                    <a:cubicBezTo>
                      <a:pt x="343" y="387"/>
                      <a:pt x="337" y="150"/>
                      <a:pt x="347" y="60"/>
                    </a:cubicBezTo>
                    <a:cubicBezTo>
                      <a:pt x="349" y="43"/>
                      <a:pt x="360" y="0"/>
                      <a:pt x="394" y="11"/>
                    </a:cubicBezTo>
                    <a:cubicBezTo>
                      <a:pt x="380" y="6"/>
                      <a:pt x="365" y="2"/>
                      <a:pt x="347" y="2"/>
                    </a:cubicBezTo>
                    <a:lnTo>
                      <a:pt x="57" y="2"/>
                    </a:lnTo>
                    <a:close/>
                  </a:path>
                </a:pathLst>
              </a:custGeom>
              <a:solidFill>
                <a:srgbClr val="A3D0AF"/>
              </a:solidFill>
              <a:ln>
                <a:noFill/>
              </a:ln>
            </p:spPr>
            <p:txBody>
              <a:bodyPr vert="horz" wrap="square" lIns="91440" tIns="45720" rIns="91440" bIns="45720" numCol="1" anchor="t" anchorCtr="0" compatLnSpc="1">
                <a:prstTxWarp prst="textNoShape">
                  <a:avLst/>
                </a:prstTxWarp>
              </a:bodyPr>
              <a:lstStyle/>
              <a:p>
                <a:endParaRPr lang="ru-UA"/>
              </a:p>
            </p:txBody>
          </p:sp>
        </p:grpSp>
      </p:grpSp>
      <p:grpSp>
        <p:nvGrpSpPr>
          <p:cNvPr id="28" name="Group 27">
            <a:extLst>
              <a:ext uri="{FF2B5EF4-FFF2-40B4-BE49-F238E27FC236}">
                <a16:creationId xmlns:a16="http://schemas.microsoft.com/office/drawing/2014/main" id="{B882196B-A3BD-1742-2CB5-F4A3A78A0046}"/>
              </a:ext>
            </a:extLst>
          </p:cNvPr>
          <p:cNvGrpSpPr/>
          <p:nvPr/>
        </p:nvGrpSpPr>
        <p:grpSpPr>
          <a:xfrm>
            <a:off x="3870004" y="2065075"/>
            <a:ext cx="2424349" cy="2039939"/>
            <a:chOff x="2201117" y="3929062"/>
            <a:chExt cx="2424349" cy="2039939"/>
          </a:xfrm>
        </p:grpSpPr>
        <p:sp>
          <p:nvSpPr>
            <p:cNvPr id="29" name="Freeform 97">
              <a:extLst>
                <a:ext uri="{FF2B5EF4-FFF2-40B4-BE49-F238E27FC236}">
                  <a16:creationId xmlns:a16="http://schemas.microsoft.com/office/drawing/2014/main" id="{6DDD04DC-4A8F-8B59-C631-14F35C491BFA}"/>
                </a:ext>
              </a:extLst>
            </p:cNvPr>
            <p:cNvSpPr>
              <a:spLocks/>
            </p:cNvSpPr>
            <p:nvPr/>
          </p:nvSpPr>
          <p:spPr bwMode="auto">
            <a:xfrm>
              <a:off x="3849688" y="4022725"/>
              <a:ext cx="400050" cy="392113"/>
            </a:xfrm>
            <a:custGeom>
              <a:avLst/>
              <a:gdLst>
                <a:gd name="T0" fmla="*/ 49 w 106"/>
                <a:gd name="T1" fmla="*/ 11 h 104"/>
                <a:gd name="T2" fmla="*/ 3 w 106"/>
                <a:gd name="T3" fmla="*/ 60 h 104"/>
                <a:gd name="T4" fmla="*/ 0 w 106"/>
                <a:gd name="T5" fmla="*/ 104 h 104"/>
                <a:gd name="T6" fmla="*/ 99 w 106"/>
                <a:gd name="T7" fmla="*/ 104 h 104"/>
                <a:gd name="T8" fmla="*/ 49 w 106"/>
                <a:gd name="T9" fmla="*/ 11 h 104"/>
              </a:gdLst>
              <a:ahLst/>
              <a:cxnLst>
                <a:cxn ang="0">
                  <a:pos x="T0" y="T1"/>
                </a:cxn>
                <a:cxn ang="0">
                  <a:pos x="T2" y="T3"/>
                </a:cxn>
                <a:cxn ang="0">
                  <a:pos x="T4" y="T5"/>
                </a:cxn>
                <a:cxn ang="0">
                  <a:pos x="T6" y="T7"/>
                </a:cxn>
                <a:cxn ang="0">
                  <a:pos x="T8" y="T9"/>
                </a:cxn>
              </a:cxnLst>
              <a:rect l="0" t="0" r="r" b="b"/>
              <a:pathLst>
                <a:path w="106" h="104">
                  <a:moveTo>
                    <a:pt x="49" y="11"/>
                  </a:moveTo>
                  <a:cubicBezTo>
                    <a:pt x="16" y="0"/>
                    <a:pt x="5" y="43"/>
                    <a:pt x="3" y="60"/>
                  </a:cubicBezTo>
                  <a:cubicBezTo>
                    <a:pt x="2" y="72"/>
                    <a:pt x="1" y="87"/>
                    <a:pt x="0" y="104"/>
                  </a:cubicBezTo>
                  <a:cubicBezTo>
                    <a:pt x="99" y="104"/>
                    <a:pt x="99" y="104"/>
                    <a:pt x="99" y="104"/>
                  </a:cubicBezTo>
                  <a:cubicBezTo>
                    <a:pt x="99" y="104"/>
                    <a:pt x="106" y="35"/>
                    <a:pt x="49" y="11"/>
                  </a:cubicBezTo>
                  <a:close/>
                </a:path>
              </a:pathLst>
            </a:custGeom>
            <a:solidFill>
              <a:srgbClr val="3D7B45"/>
            </a:solidFill>
            <a:ln>
              <a:noFill/>
            </a:ln>
          </p:spPr>
          <p:txBody>
            <a:bodyPr vert="horz" wrap="square" lIns="91440" tIns="45720" rIns="91440" bIns="45720" numCol="1" anchor="t" anchorCtr="0" compatLnSpc="1">
              <a:prstTxWarp prst="textNoShape">
                <a:avLst/>
              </a:prstTxWarp>
            </a:bodyPr>
            <a:lstStyle/>
            <a:p>
              <a:endParaRPr lang="ru-UA" dirty="0"/>
            </a:p>
          </p:txBody>
        </p:sp>
        <p:sp>
          <p:nvSpPr>
            <p:cNvPr id="37" name="Freeform 14">
              <a:extLst>
                <a:ext uri="{FF2B5EF4-FFF2-40B4-BE49-F238E27FC236}">
                  <a16:creationId xmlns:a16="http://schemas.microsoft.com/office/drawing/2014/main" id="{AAA00372-A5B2-F6D6-680D-448B2B8C1ACE}"/>
                </a:ext>
              </a:extLst>
            </p:cNvPr>
            <p:cNvSpPr>
              <a:spLocks/>
            </p:cNvSpPr>
            <p:nvPr/>
          </p:nvSpPr>
          <p:spPr bwMode="auto">
            <a:xfrm rot="16200000">
              <a:off x="3273165" y="3357525"/>
              <a:ext cx="280253" cy="2424349"/>
            </a:xfrm>
            <a:custGeom>
              <a:avLst/>
              <a:gdLst>
                <a:gd name="T0" fmla="*/ 153 w 153"/>
                <a:gd name="T1" fmla="*/ 0 h 1032"/>
                <a:gd name="T2" fmla="*/ 150 w 153"/>
                <a:gd name="T3" fmla="*/ 1032 h 1032"/>
                <a:gd name="T4" fmla="*/ 0 w 153"/>
                <a:gd name="T5" fmla="*/ 1032 h 1032"/>
                <a:gd name="T6" fmla="*/ 0 w 153"/>
                <a:gd name="T7" fmla="*/ 0 h 1032"/>
                <a:gd name="T8" fmla="*/ 153 w 153"/>
                <a:gd name="T9" fmla="*/ 0 h 1032"/>
              </a:gdLst>
              <a:ahLst/>
              <a:cxnLst>
                <a:cxn ang="0">
                  <a:pos x="T0" y="T1"/>
                </a:cxn>
                <a:cxn ang="0">
                  <a:pos x="T2" y="T3"/>
                </a:cxn>
                <a:cxn ang="0">
                  <a:pos x="T4" y="T5"/>
                </a:cxn>
                <a:cxn ang="0">
                  <a:pos x="T6" y="T7"/>
                </a:cxn>
                <a:cxn ang="0">
                  <a:pos x="T8" y="T9"/>
                </a:cxn>
              </a:cxnLst>
              <a:rect l="0" t="0" r="r" b="b"/>
              <a:pathLst>
                <a:path w="153" h="1032">
                  <a:moveTo>
                    <a:pt x="153" y="0"/>
                  </a:moveTo>
                  <a:lnTo>
                    <a:pt x="150" y="1032"/>
                  </a:lnTo>
                  <a:lnTo>
                    <a:pt x="0" y="1032"/>
                  </a:lnTo>
                  <a:lnTo>
                    <a:pt x="0" y="0"/>
                  </a:lnTo>
                  <a:lnTo>
                    <a:pt x="153" y="0"/>
                  </a:lnTo>
                  <a:close/>
                </a:path>
              </a:pathLst>
            </a:custGeom>
            <a:gradFill flip="none" rotWithShape="1">
              <a:gsLst>
                <a:gs pos="0">
                  <a:schemeClr val="bg1">
                    <a:alpha val="0"/>
                  </a:schemeClr>
                </a:gs>
                <a:gs pos="50000">
                  <a:schemeClr val="bg1"/>
                </a:gs>
                <a:gs pos="100000">
                  <a:schemeClr val="bg1">
                    <a:alpha val="0"/>
                  </a:schemeClr>
                </a:gs>
              </a:gsLst>
              <a:lin ang="5400000" scaled="0"/>
              <a:tileRect/>
            </a:gradFill>
            <a:ln>
              <a:noFill/>
            </a:ln>
            <a:effectLst>
              <a:outerShdw blurRad="101600" dist="88900" dir="16800000" sx="95000" sy="95000" algn="tl" rotWithShape="0">
                <a:prstClr val="black">
                  <a:alpha val="9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31" name="Right Triangle 34">
              <a:extLst>
                <a:ext uri="{FF2B5EF4-FFF2-40B4-BE49-F238E27FC236}">
                  <a16:creationId xmlns:a16="http://schemas.microsoft.com/office/drawing/2014/main" id="{658284DB-9BBC-C430-874D-6E24D883D66B}"/>
                </a:ext>
              </a:extLst>
            </p:cNvPr>
            <p:cNvSpPr/>
            <p:nvPr/>
          </p:nvSpPr>
          <p:spPr>
            <a:xfrm rot="16200000" flipV="1">
              <a:off x="2907506" y="4666057"/>
              <a:ext cx="2012950" cy="538959"/>
            </a:xfrm>
            <a:custGeom>
              <a:avLst/>
              <a:gdLst>
                <a:gd name="connsiteX0" fmla="*/ 0 w 3227387"/>
                <a:gd name="connsiteY0" fmla="*/ 441199 h 441199"/>
                <a:gd name="connsiteX1" fmla="*/ 0 w 3227387"/>
                <a:gd name="connsiteY1" fmla="*/ 0 h 441199"/>
                <a:gd name="connsiteX2" fmla="*/ 3227387 w 3227387"/>
                <a:gd name="connsiteY2" fmla="*/ 441199 h 441199"/>
                <a:gd name="connsiteX3" fmla="*/ 0 w 3227387"/>
                <a:gd name="connsiteY3" fmla="*/ 441199 h 441199"/>
                <a:gd name="connsiteX0" fmla="*/ 6350 w 3233737"/>
                <a:gd name="connsiteY0" fmla="*/ 371349 h 371349"/>
                <a:gd name="connsiteX1" fmla="*/ 0 w 3233737"/>
                <a:gd name="connsiteY1" fmla="*/ 0 h 371349"/>
                <a:gd name="connsiteX2" fmla="*/ 3233737 w 3233737"/>
                <a:gd name="connsiteY2" fmla="*/ 371349 h 371349"/>
                <a:gd name="connsiteX3" fmla="*/ 6350 w 3233737"/>
                <a:gd name="connsiteY3" fmla="*/ 371349 h 371349"/>
                <a:gd name="connsiteX0" fmla="*/ 12700 w 3240087"/>
                <a:gd name="connsiteY0" fmla="*/ 333249 h 333249"/>
                <a:gd name="connsiteX1" fmla="*/ 0 w 3240087"/>
                <a:gd name="connsiteY1" fmla="*/ 0 h 333249"/>
                <a:gd name="connsiteX2" fmla="*/ 3240087 w 3240087"/>
                <a:gd name="connsiteY2" fmla="*/ 333249 h 333249"/>
                <a:gd name="connsiteX3" fmla="*/ 12700 w 3240087"/>
                <a:gd name="connsiteY3" fmla="*/ 333249 h 333249"/>
                <a:gd name="connsiteX0" fmla="*/ 134555 w 3361942"/>
                <a:gd name="connsiteY0" fmla="*/ 376111 h 376111"/>
                <a:gd name="connsiteX1" fmla="*/ 0 w 3361942"/>
                <a:gd name="connsiteY1" fmla="*/ 0 h 376111"/>
                <a:gd name="connsiteX2" fmla="*/ 3361942 w 3361942"/>
                <a:gd name="connsiteY2" fmla="*/ 376111 h 376111"/>
                <a:gd name="connsiteX3" fmla="*/ 134555 w 3361942"/>
                <a:gd name="connsiteY3" fmla="*/ 376111 h 376111"/>
                <a:gd name="connsiteX0" fmla="*/ 143928 w 3371315"/>
                <a:gd name="connsiteY0" fmla="*/ 380874 h 380874"/>
                <a:gd name="connsiteX1" fmla="*/ 0 w 3371315"/>
                <a:gd name="connsiteY1" fmla="*/ 0 h 380874"/>
                <a:gd name="connsiteX2" fmla="*/ 3371315 w 3371315"/>
                <a:gd name="connsiteY2" fmla="*/ 380874 h 380874"/>
                <a:gd name="connsiteX3" fmla="*/ 143928 w 3371315"/>
                <a:gd name="connsiteY3" fmla="*/ 380874 h 380874"/>
                <a:gd name="connsiteX0" fmla="*/ 153301 w 3371315"/>
                <a:gd name="connsiteY0" fmla="*/ 447549 h 447549"/>
                <a:gd name="connsiteX1" fmla="*/ 0 w 3371315"/>
                <a:gd name="connsiteY1" fmla="*/ 0 h 447549"/>
                <a:gd name="connsiteX2" fmla="*/ 3371315 w 3371315"/>
                <a:gd name="connsiteY2" fmla="*/ 380874 h 447549"/>
                <a:gd name="connsiteX3" fmla="*/ 153301 w 3371315"/>
                <a:gd name="connsiteY3" fmla="*/ 447549 h 447549"/>
                <a:gd name="connsiteX0" fmla="*/ 118482 w 3336496"/>
                <a:gd name="connsiteY0" fmla="*/ 400967 h 400967"/>
                <a:gd name="connsiteX1" fmla="*/ 0 w 3336496"/>
                <a:gd name="connsiteY1" fmla="*/ 0 h 400967"/>
                <a:gd name="connsiteX2" fmla="*/ 3336496 w 3336496"/>
                <a:gd name="connsiteY2" fmla="*/ 334292 h 400967"/>
                <a:gd name="connsiteX3" fmla="*/ 118482 w 3336496"/>
                <a:gd name="connsiteY3" fmla="*/ 400967 h 400967"/>
                <a:gd name="connsiteX0" fmla="*/ 83663 w 3301677"/>
                <a:gd name="connsiteY0" fmla="*/ 391651 h 391651"/>
                <a:gd name="connsiteX1" fmla="*/ 0 w 3301677"/>
                <a:gd name="connsiteY1" fmla="*/ 0 h 391651"/>
                <a:gd name="connsiteX2" fmla="*/ 3301677 w 3301677"/>
                <a:gd name="connsiteY2" fmla="*/ 324976 h 391651"/>
                <a:gd name="connsiteX3" fmla="*/ 83663 w 3301677"/>
                <a:gd name="connsiteY3" fmla="*/ 391651 h 391651"/>
                <a:gd name="connsiteX0" fmla="*/ 0 w 3218014"/>
                <a:gd name="connsiteY0" fmla="*/ 410280 h 410280"/>
                <a:gd name="connsiteX1" fmla="*/ 13831 w 3218014"/>
                <a:gd name="connsiteY1" fmla="*/ 0 h 410280"/>
                <a:gd name="connsiteX2" fmla="*/ 3218014 w 3218014"/>
                <a:gd name="connsiteY2" fmla="*/ 343605 h 410280"/>
                <a:gd name="connsiteX3" fmla="*/ 0 w 3218014"/>
                <a:gd name="connsiteY3" fmla="*/ 410280 h 410280"/>
                <a:gd name="connsiteX0" fmla="*/ 0 w 3218014"/>
                <a:gd name="connsiteY0" fmla="*/ 396307 h 396307"/>
                <a:gd name="connsiteX1" fmla="*/ 6868 w 3218014"/>
                <a:gd name="connsiteY1" fmla="*/ 0 h 396307"/>
                <a:gd name="connsiteX2" fmla="*/ 3218014 w 3218014"/>
                <a:gd name="connsiteY2" fmla="*/ 329632 h 396307"/>
                <a:gd name="connsiteX3" fmla="*/ 0 w 3218014"/>
                <a:gd name="connsiteY3" fmla="*/ 396307 h 396307"/>
                <a:gd name="connsiteX0" fmla="*/ 0 w 3218014"/>
                <a:gd name="connsiteY0" fmla="*/ 315569 h 315569"/>
                <a:gd name="connsiteX1" fmla="*/ 6867 w 3218014"/>
                <a:gd name="connsiteY1" fmla="*/ 0 h 315569"/>
                <a:gd name="connsiteX2" fmla="*/ 3218014 w 3218014"/>
                <a:gd name="connsiteY2" fmla="*/ 248894 h 315569"/>
                <a:gd name="connsiteX3" fmla="*/ 0 w 3218014"/>
                <a:gd name="connsiteY3" fmla="*/ 315569 h 315569"/>
                <a:gd name="connsiteX0" fmla="*/ 0 w 3218014"/>
                <a:gd name="connsiteY0" fmla="*/ 306196 h 306196"/>
                <a:gd name="connsiteX1" fmla="*/ 126007 w 3218014"/>
                <a:gd name="connsiteY1" fmla="*/ 0 h 306196"/>
                <a:gd name="connsiteX2" fmla="*/ 3218014 w 3218014"/>
                <a:gd name="connsiteY2" fmla="*/ 239521 h 306196"/>
                <a:gd name="connsiteX3" fmla="*/ 0 w 3218014"/>
                <a:gd name="connsiteY3" fmla="*/ 306196 h 306196"/>
                <a:gd name="connsiteX0" fmla="*/ 0 w 3218014"/>
                <a:gd name="connsiteY0" fmla="*/ 262845 h 262845"/>
                <a:gd name="connsiteX1" fmla="*/ 198214 w 3218014"/>
                <a:gd name="connsiteY1" fmla="*/ 0 h 262845"/>
                <a:gd name="connsiteX2" fmla="*/ 3218014 w 3218014"/>
                <a:gd name="connsiteY2" fmla="*/ 196170 h 262845"/>
                <a:gd name="connsiteX3" fmla="*/ 0 w 3218014"/>
                <a:gd name="connsiteY3" fmla="*/ 262845 h 262845"/>
                <a:gd name="connsiteX0" fmla="*/ 1 w 3051941"/>
                <a:gd name="connsiteY0" fmla="*/ 265188 h 265188"/>
                <a:gd name="connsiteX1" fmla="*/ 32141 w 3051941"/>
                <a:gd name="connsiteY1" fmla="*/ 0 h 265188"/>
                <a:gd name="connsiteX2" fmla="*/ 3051941 w 3051941"/>
                <a:gd name="connsiteY2" fmla="*/ 196170 h 265188"/>
                <a:gd name="connsiteX3" fmla="*/ 1 w 3051941"/>
                <a:gd name="connsiteY3" fmla="*/ 265188 h 265188"/>
              </a:gdLst>
              <a:ahLst/>
              <a:cxnLst>
                <a:cxn ang="0">
                  <a:pos x="connsiteX0" y="connsiteY0"/>
                </a:cxn>
                <a:cxn ang="0">
                  <a:pos x="connsiteX1" y="connsiteY1"/>
                </a:cxn>
                <a:cxn ang="0">
                  <a:pos x="connsiteX2" y="connsiteY2"/>
                </a:cxn>
                <a:cxn ang="0">
                  <a:pos x="connsiteX3" y="connsiteY3"/>
                </a:cxn>
              </a:cxnLst>
              <a:rect l="l" t="t" r="r" b="b"/>
              <a:pathLst>
                <a:path w="3051941" h="265188">
                  <a:moveTo>
                    <a:pt x="1" y="265188"/>
                  </a:moveTo>
                  <a:lnTo>
                    <a:pt x="32141" y="0"/>
                  </a:lnTo>
                  <a:lnTo>
                    <a:pt x="3051941" y="196170"/>
                  </a:lnTo>
                  <a:lnTo>
                    <a:pt x="1" y="265188"/>
                  </a:lnTo>
                  <a:close/>
                </a:path>
              </a:pathLst>
            </a:custGeom>
            <a:gradFill>
              <a:gsLst>
                <a:gs pos="100000">
                  <a:srgbClr val="080808">
                    <a:alpha val="0"/>
                  </a:srgbClr>
                </a:gs>
                <a:gs pos="0">
                  <a:srgbClr val="000000">
                    <a:alpha val="65000"/>
                  </a:srgbClr>
                </a:gs>
              </a:gsLst>
              <a:lin ang="108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nvGrpSpPr>
            <p:cNvPr id="34" name="Group 33">
              <a:extLst>
                <a:ext uri="{FF2B5EF4-FFF2-40B4-BE49-F238E27FC236}">
                  <a16:creationId xmlns:a16="http://schemas.microsoft.com/office/drawing/2014/main" id="{F4224336-0A3B-2DDC-BDD9-A09D59C3384E}"/>
                </a:ext>
              </a:extLst>
            </p:cNvPr>
            <p:cNvGrpSpPr/>
            <p:nvPr/>
          </p:nvGrpSpPr>
          <p:grpSpPr>
            <a:xfrm>
              <a:off x="2554288" y="4022725"/>
              <a:ext cx="1492250" cy="1946276"/>
              <a:chOff x="2554288" y="4022725"/>
              <a:chExt cx="1492250" cy="1946276"/>
            </a:xfrm>
          </p:grpSpPr>
          <p:sp>
            <p:nvSpPr>
              <p:cNvPr id="35" name="Freeform 107">
                <a:extLst>
                  <a:ext uri="{FF2B5EF4-FFF2-40B4-BE49-F238E27FC236}">
                    <a16:creationId xmlns:a16="http://schemas.microsoft.com/office/drawing/2014/main" id="{25B49718-C538-9247-B3DC-7FF54F7AD92A}"/>
                  </a:ext>
                </a:extLst>
              </p:cNvPr>
              <p:cNvSpPr>
                <a:spLocks/>
              </p:cNvSpPr>
              <p:nvPr/>
            </p:nvSpPr>
            <p:spPr bwMode="auto">
              <a:xfrm>
                <a:off x="2568575" y="4033838"/>
                <a:ext cx="1477963" cy="1935163"/>
              </a:xfrm>
              <a:custGeom>
                <a:avLst/>
                <a:gdLst>
                  <a:gd name="T0" fmla="*/ 391 w 392"/>
                  <a:gd name="T1" fmla="*/ 8 h 513"/>
                  <a:gd name="T2" fmla="*/ 388 w 392"/>
                  <a:gd name="T3" fmla="*/ 7 h 513"/>
                  <a:gd name="T4" fmla="*/ 347 w 392"/>
                  <a:gd name="T5" fmla="*/ 1 h 513"/>
                  <a:gd name="T6" fmla="*/ 58 w 392"/>
                  <a:gd name="T7" fmla="*/ 1 h 513"/>
                  <a:gd name="T8" fmla="*/ 41 w 392"/>
                  <a:gd name="T9" fmla="*/ 1 h 513"/>
                  <a:gd name="T10" fmla="*/ 10 w 392"/>
                  <a:gd name="T11" fmla="*/ 58 h 513"/>
                  <a:gd name="T12" fmla="*/ 8 w 392"/>
                  <a:gd name="T13" fmla="*/ 476 h 513"/>
                  <a:gd name="T14" fmla="*/ 46 w 392"/>
                  <a:gd name="T15" fmla="*/ 513 h 513"/>
                  <a:gd name="T16" fmla="*/ 311 w 392"/>
                  <a:gd name="T17" fmla="*/ 513 h 513"/>
                  <a:gd name="T18" fmla="*/ 346 w 392"/>
                  <a:gd name="T19" fmla="*/ 476 h 513"/>
                  <a:gd name="T20" fmla="*/ 344 w 392"/>
                  <a:gd name="T21" fmla="*/ 101 h 513"/>
                  <a:gd name="T22" fmla="*/ 347 w 392"/>
                  <a:gd name="T23" fmla="*/ 58 h 513"/>
                  <a:gd name="T24" fmla="*/ 392 w 392"/>
                  <a:gd name="T25" fmla="*/ 9 h 513"/>
                  <a:gd name="T26" fmla="*/ 391 w 392"/>
                  <a:gd name="T27" fmla="*/ 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2" h="513">
                    <a:moveTo>
                      <a:pt x="391" y="8"/>
                    </a:moveTo>
                    <a:cubicBezTo>
                      <a:pt x="390" y="8"/>
                      <a:pt x="389" y="8"/>
                      <a:pt x="388" y="7"/>
                    </a:cubicBezTo>
                    <a:cubicBezTo>
                      <a:pt x="376" y="3"/>
                      <a:pt x="362" y="1"/>
                      <a:pt x="347" y="1"/>
                    </a:cubicBezTo>
                    <a:cubicBezTo>
                      <a:pt x="58" y="1"/>
                      <a:pt x="58" y="1"/>
                      <a:pt x="58" y="1"/>
                    </a:cubicBezTo>
                    <a:cubicBezTo>
                      <a:pt x="41" y="1"/>
                      <a:pt x="41" y="1"/>
                      <a:pt x="41" y="1"/>
                    </a:cubicBezTo>
                    <a:cubicBezTo>
                      <a:pt x="19" y="9"/>
                      <a:pt x="11" y="45"/>
                      <a:pt x="10" y="58"/>
                    </a:cubicBezTo>
                    <a:cubicBezTo>
                      <a:pt x="0" y="149"/>
                      <a:pt x="6" y="385"/>
                      <a:pt x="8" y="476"/>
                    </a:cubicBezTo>
                    <a:cubicBezTo>
                      <a:pt x="9" y="496"/>
                      <a:pt x="26" y="513"/>
                      <a:pt x="46" y="513"/>
                    </a:cubicBezTo>
                    <a:cubicBezTo>
                      <a:pt x="311" y="513"/>
                      <a:pt x="311" y="513"/>
                      <a:pt x="311" y="513"/>
                    </a:cubicBezTo>
                    <a:cubicBezTo>
                      <a:pt x="331" y="513"/>
                      <a:pt x="347" y="496"/>
                      <a:pt x="346" y="476"/>
                    </a:cubicBezTo>
                    <a:cubicBezTo>
                      <a:pt x="344" y="398"/>
                      <a:pt x="339" y="209"/>
                      <a:pt x="344" y="101"/>
                    </a:cubicBezTo>
                    <a:cubicBezTo>
                      <a:pt x="345" y="85"/>
                      <a:pt x="346" y="70"/>
                      <a:pt x="347" y="58"/>
                    </a:cubicBezTo>
                    <a:cubicBezTo>
                      <a:pt x="349" y="42"/>
                      <a:pt x="360" y="0"/>
                      <a:pt x="392" y="9"/>
                    </a:cubicBezTo>
                    <a:lnTo>
                      <a:pt x="391" y="8"/>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ru-UA"/>
              </a:p>
            </p:txBody>
          </p:sp>
          <p:sp>
            <p:nvSpPr>
              <p:cNvPr id="36" name="Freeform 108">
                <a:extLst>
                  <a:ext uri="{FF2B5EF4-FFF2-40B4-BE49-F238E27FC236}">
                    <a16:creationId xmlns:a16="http://schemas.microsoft.com/office/drawing/2014/main" id="{A6038A34-E741-EA2D-C5CA-7D6E830FED36}"/>
                  </a:ext>
                </a:extLst>
              </p:cNvPr>
              <p:cNvSpPr>
                <a:spLocks/>
              </p:cNvSpPr>
              <p:nvPr/>
            </p:nvSpPr>
            <p:spPr bwMode="auto">
              <a:xfrm>
                <a:off x="2554288" y="4022725"/>
                <a:ext cx="1484313" cy="1938338"/>
              </a:xfrm>
              <a:custGeom>
                <a:avLst/>
                <a:gdLst>
                  <a:gd name="T0" fmla="*/ 57 w 394"/>
                  <a:gd name="T1" fmla="*/ 2 h 514"/>
                  <a:gd name="T2" fmla="*/ 40 w 394"/>
                  <a:gd name="T3" fmla="*/ 2 h 514"/>
                  <a:gd name="T4" fmla="*/ 9 w 394"/>
                  <a:gd name="T5" fmla="*/ 60 h 514"/>
                  <a:gd name="T6" fmla="*/ 8 w 394"/>
                  <a:gd name="T7" fmla="*/ 478 h 514"/>
                  <a:gd name="T8" fmla="*/ 46 w 394"/>
                  <a:gd name="T9" fmla="*/ 514 h 514"/>
                  <a:gd name="T10" fmla="*/ 311 w 394"/>
                  <a:gd name="T11" fmla="*/ 514 h 514"/>
                  <a:gd name="T12" fmla="*/ 346 w 394"/>
                  <a:gd name="T13" fmla="*/ 478 h 514"/>
                  <a:gd name="T14" fmla="*/ 347 w 394"/>
                  <a:gd name="T15" fmla="*/ 60 h 514"/>
                  <a:gd name="T16" fmla="*/ 394 w 394"/>
                  <a:gd name="T17" fmla="*/ 11 h 514"/>
                  <a:gd name="T18" fmla="*/ 347 w 394"/>
                  <a:gd name="T19" fmla="*/ 2 h 514"/>
                  <a:gd name="T20" fmla="*/ 57 w 394"/>
                  <a:gd name="T21" fmla="*/ 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514">
                    <a:moveTo>
                      <a:pt x="57" y="2"/>
                    </a:moveTo>
                    <a:cubicBezTo>
                      <a:pt x="40" y="2"/>
                      <a:pt x="40" y="2"/>
                      <a:pt x="40" y="2"/>
                    </a:cubicBezTo>
                    <a:cubicBezTo>
                      <a:pt x="19" y="10"/>
                      <a:pt x="11" y="46"/>
                      <a:pt x="9" y="60"/>
                    </a:cubicBezTo>
                    <a:cubicBezTo>
                      <a:pt x="0" y="150"/>
                      <a:pt x="5" y="387"/>
                      <a:pt x="8" y="478"/>
                    </a:cubicBezTo>
                    <a:cubicBezTo>
                      <a:pt x="9" y="498"/>
                      <a:pt x="26" y="514"/>
                      <a:pt x="46" y="514"/>
                    </a:cubicBezTo>
                    <a:cubicBezTo>
                      <a:pt x="311" y="514"/>
                      <a:pt x="311" y="514"/>
                      <a:pt x="311" y="514"/>
                    </a:cubicBezTo>
                    <a:cubicBezTo>
                      <a:pt x="331" y="514"/>
                      <a:pt x="346" y="498"/>
                      <a:pt x="346" y="478"/>
                    </a:cubicBezTo>
                    <a:cubicBezTo>
                      <a:pt x="343" y="387"/>
                      <a:pt x="337" y="150"/>
                      <a:pt x="347" y="60"/>
                    </a:cubicBezTo>
                    <a:cubicBezTo>
                      <a:pt x="349" y="43"/>
                      <a:pt x="360" y="0"/>
                      <a:pt x="394" y="11"/>
                    </a:cubicBezTo>
                    <a:cubicBezTo>
                      <a:pt x="380" y="6"/>
                      <a:pt x="365" y="2"/>
                      <a:pt x="347" y="2"/>
                    </a:cubicBezTo>
                    <a:lnTo>
                      <a:pt x="57" y="2"/>
                    </a:lnTo>
                    <a:close/>
                  </a:path>
                </a:pathLst>
              </a:custGeom>
              <a:solidFill>
                <a:srgbClr val="A3D0AF"/>
              </a:solidFill>
              <a:ln>
                <a:noFill/>
              </a:ln>
            </p:spPr>
            <p:txBody>
              <a:bodyPr vert="horz" wrap="square" lIns="91440" tIns="45720" rIns="91440" bIns="45720" numCol="1" anchor="t" anchorCtr="0" compatLnSpc="1">
                <a:prstTxWarp prst="textNoShape">
                  <a:avLst/>
                </a:prstTxWarp>
              </a:bodyPr>
              <a:lstStyle/>
              <a:p>
                <a:endParaRPr lang="ru-UA" dirty="0"/>
              </a:p>
            </p:txBody>
          </p:sp>
        </p:grpSp>
      </p:grpSp>
      <p:grpSp>
        <p:nvGrpSpPr>
          <p:cNvPr id="39" name="Group 38">
            <a:extLst>
              <a:ext uri="{FF2B5EF4-FFF2-40B4-BE49-F238E27FC236}">
                <a16:creationId xmlns:a16="http://schemas.microsoft.com/office/drawing/2014/main" id="{654C7EC5-F40C-E6D8-FAAE-C5C555B928EA}"/>
              </a:ext>
            </a:extLst>
          </p:cNvPr>
          <p:cNvGrpSpPr/>
          <p:nvPr/>
        </p:nvGrpSpPr>
        <p:grpSpPr>
          <a:xfrm>
            <a:off x="6198705" y="1545616"/>
            <a:ext cx="2424349" cy="2039939"/>
            <a:chOff x="2201117" y="3929062"/>
            <a:chExt cx="2424349" cy="2039939"/>
          </a:xfrm>
        </p:grpSpPr>
        <p:sp>
          <p:nvSpPr>
            <p:cNvPr id="41" name="Freeform 97">
              <a:extLst>
                <a:ext uri="{FF2B5EF4-FFF2-40B4-BE49-F238E27FC236}">
                  <a16:creationId xmlns:a16="http://schemas.microsoft.com/office/drawing/2014/main" id="{015529FC-B72E-7747-F357-F18B3527711A}"/>
                </a:ext>
              </a:extLst>
            </p:cNvPr>
            <p:cNvSpPr>
              <a:spLocks/>
            </p:cNvSpPr>
            <p:nvPr/>
          </p:nvSpPr>
          <p:spPr bwMode="auto">
            <a:xfrm>
              <a:off x="3849688" y="4022725"/>
              <a:ext cx="400050" cy="392113"/>
            </a:xfrm>
            <a:custGeom>
              <a:avLst/>
              <a:gdLst>
                <a:gd name="T0" fmla="*/ 49 w 106"/>
                <a:gd name="T1" fmla="*/ 11 h 104"/>
                <a:gd name="T2" fmla="*/ 3 w 106"/>
                <a:gd name="T3" fmla="*/ 60 h 104"/>
                <a:gd name="T4" fmla="*/ 0 w 106"/>
                <a:gd name="T5" fmla="*/ 104 h 104"/>
                <a:gd name="T6" fmla="*/ 99 w 106"/>
                <a:gd name="T7" fmla="*/ 104 h 104"/>
                <a:gd name="T8" fmla="*/ 49 w 106"/>
                <a:gd name="T9" fmla="*/ 11 h 104"/>
              </a:gdLst>
              <a:ahLst/>
              <a:cxnLst>
                <a:cxn ang="0">
                  <a:pos x="T0" y="T1"/>
                </a:cxn>
                <a:cxn ang="0">
                  <a:pos x="T2" y="T3"/>
                </a:cxn>
                <a:cxn ang="0">
                  <a:pos x="T4" y="T5"/>
                </a:cxn>
                <a:cxn ang="0">
                  <a:pos x="T6" y="T7"/>
                </a:cxn>
                <a:cxn ang="0">
                  <a:pos x="T8" y="T9"/>
                </a:cxn>
              </a:cxnLst>
              <a:rect l="0" t="0" r="r" b="b"/>
              <a:pathLst>
                <a:path w="106" h="104">
                  <a:moveTo>
                    <a:pt x="49" y="11"/>
                  </a:moveTo>
                  <a:cubicBezTo>
                    <a:pt x="16" y="0"/>
                    <a:pt x="5" y="43"/>
                    <a:pt x="3" y="60"/>
                  </a:cubicBezTo>
                  <a:cubicBezTo>
                    <a:pt x="2" y="72"/>
                    <a:pt x="1" y="87"/>
                    <a:pt x="0" y="104"/>
                  </a:cubicBezTo>
                  <a:cubicBezTo>
                    <a:pt x="99" y="104"/>
                    <a:pt x="99" y="104"/>
                    <a:pt x="99" y="104"/>
                  </a:cubicBezTo>
                  <a:cubicBezTo>
                    <a:pt x="99" y="104"/>
                    <a:pt x="106" y="35"/>
                    <a:pt x="49" y="11"/>
                  </a:cubicBezTo>
                  <a:close/>
                </a:path>
              </a:pathLst>
            </a:custGeom>
            <a:gradFill flip="none" rotWithShape="1">
              <a:gsLst>
                <a:gs pos="0">
                  <a:schemeClr val="accent3">
                    <a:lumMod val="50000"/>
                  </a:schemeClr>
                </a:gs>
                <a:gs pos="50000">
                  <a:schemeClr val="accent3">
                    <a:lumMod val="75000"/>
                  </a:schemeClr>
                </a:gs>
                <a:gs pos="100000">
                  <a:schemeClr val="accent3"/>
                </a:gs>
              </a:gsLst>
              <a:lin ang="5400000" scaled="1"/>
              <a:tileRect/>
            </a:gradFill>
            <a:ln>
              <a:noFill/>
            </a:ln>
          </p:spPr>
          <p:txBody>
            <a:bodyPr vert="horz" wrap="square" lIns="91440" tIns="45720" rIns="91440" bIns="45720" numCol="1" anchor="t" anchorCtr="0" compatLnSpc="1">
              <a:prstTxWarp prst="textNoShape">
                <a:avLst/>
              </a:prstTxWarp>
            </a:bodyPr>
            <a:lstStyle/>
            <a:p>
              <a:endParaRPr lang="ru-UA"/>
            </a:p>
          </p:txBody>
        </p:sp>
        <p:sp>
          <p:nvSpPr>
            <p:cNvPr id="47" name="Freeform 14">
              <a:extLst>
                <a:ext uri="{FF2B5EF4-FFF2-40B4-BE49-F238E27FC236}">
                  <a16:creationId xmlns:a16="http://schemas.microsoft.com/office/drawing/2014/main" id="{C078F75D-A01E-7208-5C5B-063417D2BDDC}"/>
                </a:ext>
              </a:extLst>
            </p:cNvPr>
            <p:cNvSpPr>
              <a:spLocks/>
            </p:cNvSpPr>
            <p:nvPr/>
          </p:nvSpPr>
          <p:spPr bwMode="auto">
            <a:xfrm rot="16200000">
              <a:off x="3273165" y="3357525"/>
              <a:ext cx="280253" cy="2424349"/>
            </a:xfrm>
            <a:custGeom>
              <a:avLst/>
              <a:gdLst>
                <a:gd name="T0" fmla="*/ 153 w 153"/>
                <a:gd name="T1" fmla="*/ 0 h 1032"/>
                <a:gd name="T2" fmla="*/ 150 w 153"/>
                <a:gd name="T3" fmla="*/ 1032 h 1032"/>
                <a:gd name="T4" fmla="*/ 0 w 153"/>
                <a:gd name="T5" fmla="*/ 1032 h 1032"/>
                <a:gd name="T6" fmla="*/ 0 w 153"/>
                <a:gd name="T7" fmla="*/ 0 h 1032"/>
                <a:gd name="T8" fmla="*/ 153 w 153"/>
                <a:gd name="T9" fmla="*/ 0 h 1032"/>
              </a:gdLst>
              <a:ahLst/>
              <a:cxnLst>
                <a:cxn ang="0">
                  <a:pos x="T0" y="T1"/>
                </a:cxn>
                <a:cxn ang="0">
                  <a:pos x="T2" y="T3"/>
                </a:cxn>
                <a:cxn ang="0">
                  <a:pos x="T4" y="T5"/>
                </a:cxn>
                <a:cxn ang="0">
                  <a:pos x="T6" y="T7"/>
                </a:cxn>
                <a:cxn ang="0">
                  <a:pos x="T8" y="T9"/>
                </a:cxn>
              </a:cxnLst>
              <a:rect l="0" t="0" r="r" b="b"/>
              <a:pathLst>
                <a:path w="153" h="1032">
                  <a:moveTo>
                    <a:pt x="153" y="0"/>
                  </a:moveTo>
                  <a:lnTo>
                    <a:pt x="150" y="1032"/>
                  </a:lnTo>
                  <a:lnTo>
                    <a:pt x="0" y="1032"/>
                  </a:lnTo>
                  <a:lnTo>
                    <a:pt x="0" y="0"/>
                  </a:lnTo>
                  <a:lnTo>
                    <a:pt x="153" y="0"/>
                  </a:lnTo>
                  <a:close/>
                </a:path>
              </a:pathLst>
            </a:custGeom>
            <a:gradFill flip="none" rotWithShape="1">
              <a:gsLst>
                <a:gs pos="0">
                  <a:schemeClr val="bg1">
                    <a:alpha val="0"/>
                  </a:schemeClr>
                </a:gs>
                <a:gs pos="50000">
                  <a:schemeClr val="bg1"/>
                </a:gs>
                <a:gs pos="100000">
                  <a:schemeClr val="bg1">
                    <a:alpha val="0"/>
                  </a:schemeClr>
                </a:gs>
              </a:gsLst>
              <a:lin ang="5400000" scaled="0"/>
              <a:tileRect/>
            </a:gradFill>
            <a:ln>
              <a:noFill/>
            </a:ln>
            <a:effectLst>
              <a:outerShdw blurRad="101600" dist="88900" dir="16800000" sx="95000" sy="95000" algn="tl" rotWithShape="0">
                <a:prstClr val="black">
                  <a:alpha val="9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3" name="Right Triangle 34">
              <a:extLst>
                <a:ext uri="{FF2B5EF4-FFF2-40B4-BE49-F238E27FC236}">
                  <a16:creationId xmlns:a16="http://schemas.microsoft.com/office/drawing/2014/main" id="{C94B363C-E608-0EBD-43CE-A5B4C103F1CA}"/>
                </a:ext>
              </a:extLst>
            </p:cNvPr>
            <p:cNvSpPr/>
            <p:nvPr/>
          </p:nvSpPr>
          <p:spPr>
            <a:xfrm rot="16200000" flipV="1">
              <a:off x="2907506" y="4666057"/>
              <a:ext cx="2012950" cy="538959"/>
            </a:xfrm>
            <a:custGeom>
              <a:avLst/>
              <a:gdLst>
                <a:gd name="connsiteX0" fmla="*/ 0 w 3227387"/>
                <a:gd name="connsiteY0" fmla="*/ 441199 h 441199"/>
                <a:gd name="connsiteX1" fmla="*/ 0 w 3227387"/>
                <a:gd name="connsiteY1" fmla="*/ 0 h 441199"/>
                <a:gd name="connsiteX2" fmla="*/ 3227387 w 3227387"/>
                <a:gd name="connsiteY2" fmla="*/ 441199 h 441199"/>
                <a:gd name="connsiteX3" fmla="*/ 0 w 3227387"/>
                <a:gd name="connsiteY3" fmla="*/ 441199 h 441199"/>
                <a:gd name="connsiteX0" fmla="*/ 6350 w 3233737"/>
                <a:gd name="connsiteY0" fmla="*/ 371349 h 371349"/>
                <a:gd name="connsiteX1" fmla="*/ 0 w 3233737"/>
                <a:gd name="connsiteY1" fmla="*/ 0 h 371349"/>
                <a:gd name="connsiteX2" fmla="*/ 3233737 w 3233737"/>
                <a:gd name="connsiteY2" fmla="*/ 371349 h 371349"/>
                <a:gd name="connsiteX3" fmla="*/ 6350 w 3233737"/>
                <a:gd name="connsiteY3" fmla="*/ 371349 h 371349"/>
                <a:gd name="connsiteX0" fmla="*/ 12700 w 3240087"/>
                <a:gd name="connsiteY0" fmla="*/ 333249 h 333249"/>
                <a:gd name="connsiteX1" fmla="*/ 0 w 3240087"/>
                <a:gd name="connsiteY1" fmla="*/ 0 h 333249"/>
                <a:gd name="connsiteX2" fmla="*/ 3240087 w 3240087"/>
                <a:gd name="connsiteY2" fmla="*/ 333249 h 333249"/>
                <a:gd name="connsiteX3" fmla="*/ 12700 w 3240087"/>
                <a:gd name="connsiteY3" fmla="*/ 333249 h 333249"/>
                <a:gd name="connsiteX0" fmla="*/ 134555 w 3361942"/>
                <a:gd name="connsiteY0" fmla="*/ 376111 h 376111"/>
                <a:gd name="connsiteX1" fmla="*/ 0 w 3361942"/>
                <a:gd name="connsiteY1" fmla="*/ 0 h 376111"/>
                <a:gd name="connsiteX2" fmla="*/ 3361942 w 3361942"/>
                <a:gd name="connsiteY2" fmla="*/ 376111 h 376111"/>
                <a:gd name="connsiteX3" fmla="*/ 134555 w 3361942"/>
                <a:gd name="connsiteY3" fmla="*/ 376111 h 376111"/>
                <a:gd name="connsiteX0" fmla="*/ 143928 w 3371315"/>
                <a:gd name="connsiteY0" fmla="*/ 380874 h 380874"/>
                <a:gd name="connsiteX1" fmla="*/ 0 w 3371315"/>
                <a:gd name="connsiteY1" fmla="*/ 0 h 380874"/>
                <a:gd name="connsiteX2" fmla="*/ 3371315 w 3371315"/>
                <a:gd name="connsiteY2" fmla="*/ 380874 h 380874"/>
                <a:gd name="connsiteX3" fmla="*/ 143928 w 3371315"/>
                <a:gd name="connsiteY3" fmla="*/ 380874 h 380874"/>
                <a:gd name="connsiteX0" fmla="*/ 153301 w 3371315"/>
                <a:gd name="connsiteY0" fmla="*/ 447549 h 447549"/>
                <a:gd name="connsiteX1" fmla="*/ 0 w 3371315"/>
                <a:gd name="connsiteY1" fmla="*/ 0 h 447549"/>
                <a:gd name="connsiteX2" fmla="*/ 3371315 w 3371315"/>
                <a:gd name="connsiteY2" fmla="*/ 380874 h 447549"/>
                <a:gd name="connsiteX3" fmla="*/ 153301 w 3371315"/>
                <a:gd name="connsiteY3" fmla="*/ 447549 h 447549"/>
                <a:gd name="connsiteX0" fmla="*/ 118482 w 3336496"/>
                <a:gd name="connsiteY0" fmla="*/ 400967 h 400967"/>
                <a:gd name="connsiteX1" fmla="*/ 0 w 3336496"/>
                <a:gd name="connsiteY1" fmla="*/ 0 h 400967"/>
                <a:gd name="connsiteX2" fmla="*/ 3336496 w 3336496"/>
                <a:gd name="connsiteY2" fmla="*/ 334292 h 400967"/>
                <a:gd name="connsiteX3" fmla="*/ 118482 w 3336496"/>
                <a:gd name="connsiteY3" fmla="*/ 400967 h 400967"/>
                <a:gd name="connsiteX0" fmla="*/ 83663 w 3301677"/>
                <a:gd name="connsiteY0" fmla="*/ 391651 h 391651"/>
                <a:gd name="connsiteX1" fmla="*/ 0 w 3301677"/>
                <a:gd name="connsiteY1" fmla="*/ 0 h 391651"/>
                <a:gd name="connsiteX2" fmla="*/ 3301677 w 3301677"/>
                <a:gd name="connsiteY2" fmla="*/ 324976 h 391651"/>
                <a:gd name="connsiteX3" fmla="*/ 83663 w 3301677"/>
                <a:gd name="connsiteY3" fmla="*/ 391651 h 391651"/>
                <a:gd name="connsiteX0" fmla="*/ 0 w 3218014"/>
                <a:gd name="connsiteY0" fmla="*/ 410280 h 410280"/>
                <a:gd name="connsiteX1" fmla="*/ 13831 w 3218014"/>
                <a:gd name="connsiteY1" fmla="*/ 0 h 410280"/>
                <a:gd name="connsiteX2" fmla="*/ 3218014 w 3218014"/>
                <a:gd name="connsiteY2" fmla="*/ 343605 h 410280"/>
                <a:gd name="connsiteX3" fmla="*/ 0 w 3218014"/>
                <a:gd name="connsiteY3" fmla="*/ 410280 h 410280"/>
                <a:gd name="connsiteX0" fmla="*/ 0 w 3218014"/>
                <a:gd name="connsiteY0" fmla="*/ 396307 h 396307"/>
                <a:gd name="connsiteX1" fmla="*/ 6868 w 3218014"/>
                <a:gd name="connsiteY1" fmla="*/ 0 h 396307"/>
                <a:gd name="connsiteX2" fmla="*/ 3218014 w 3218014"/>
                <a:gd name="connsiteY2" fmla="*/ 329632 h 396307"/>
                <a:gd name="connsiteX3" fmla="*/ 0 w 3218014"/>
                <a:gd name="connsiteY3" fmla="*/ 396307 h 396307"/>
                <a:gd name="connsiteX0" fmla="*/ 0 w 3218014"/>
                <a:gd name="connsiteY0" fmla="*/ 315569 h 315569"/>
                <a:gd name="connsiteX1" fmla="*/ 6867 w 3218014"/>
                <a:gd name="connsiteY1" fmla="*/ 0 h 315569"/>
                <a:gd name="connsiteX2" fmla="*/ 3218014 w 3218014"/>
                <a:gd name="connsiteY2" fmla="*/ 248894 h 315569"/>
                <a:gd name="connsiteX3" fmla="*/ 0 w 3218014"/>
                <a:gd name="connsiteY3" fmla="*/ 315569 h 315569"/>
                <a:gd name="connsiteX0" fmla="*/ 0 w 3218014"/>
                <a:gd name="connsiteY0" fmla="*/ 306196 h 306196"/>
                <a:gd name="connsiteX1" fmla="*/ 126007 w 3218014"/>
                <a:gd name="connsiteY1" fmla="*/ 0 h 306196"/>
                <a:gd name="connsiteX2" fmla="*/ 3218014 w 3218014"/>
                <a:gd name="connsiteY2" fmla="*/ 239521 h 306196"/>
                <a:gd name="connsiteX3" fmla="*/ 0 w 3218014"/>
                <a:gd name="connsiteY3" fmla="*/ 306196 h 306196"/>
                <a:gd name="connsiteX0" fmla="*/ 0 w 3218014"/>
                <a:gd name="connsiteY0" fmla="*/ 262845 h 262845"/>
                <a:gd name="connsiteX1" fmla="*/ 198214 w 3218014"/>
                <a:gd name="connsiteY1" fmla="*/ 0 h 262845"/>
                <a:gd name="connsiteX2" fmla="*/ 3218014 w 3218014"/>
                <a:gd name="connsiteY2" fmla="*/ 196170 h 262845"/>
                <a:gd name="connsiteX3" fmla="*/ 0 w 3218014"/>
                <a:gd name="connsiteY3" fmla="*/ 262845 h 262845"/>
                <a:gd name="connsiteX0" fmla="*/ 1 w 3051941"/>
                <a:gd name="connsiteY0" fmla="*/ 265188 h 265188"/>
                <a:gd name="connsiteX1" fmla="*/ 32141 w 3051941"/>
                <a:gd name="connsiteY1" fmla="*/ 0 h 265188"/>
                <a:gd name="connsiteX2" fmla="*/ 3051941 w 3051941"/>
                <a:gd name="connsiteY2" fmla="*/ 196170 h 265188"/>
                <a:gd name="connsiteX3" fmla="*/ 1 w 3051941"/>
                <a:gd name="connsiteY3" fmla="*/ 265188 h 265188"/>
              </a:gdLst>
              <a:ahLst/>
              <a:cxnLst>
                <a:cxn ang="0">
                  <a:pos x="connsiteX0" y="connsiteY0"/>
                </a:cxn>
                <a:cxn ang="0">
                  <a:pos x="connsiteX1" y="connsiteY1"/>
                </a:cxn>
                <a:cxn ang="0">
                  <a:pos x="connsiteX2" y="connsiteY2"/>
                </a:cxn>
                <a:cxn ang="0">
                  <a:pos x="connsiteX3" y="connsiteY3"/>
                </a:cxn>
              </a:cxnLst>
              <a:rect l="l" t="t" r="r" b="b"/>
              <a:pathLst>
                <a:path w="3051941" h="265188">
                  <a:moveTo>
                    <a:pt x="1" y="265188"/>
                  </a:moveTo>
                  <a:lnTo>
                    <a:pt x="32141" y="0"/>
                  </a:lnTo>
                  <a:lnTo>
                    <a:pt x="3051941" y="196170"/>
                  </a:lnTo>
                  <a:lnTo>
                    <a:pt x="1" y="265188"/>
                  </a:lnTo>
                  <a:close/>
                </a:path>
              </a:pathLst>
            </a:custGeom>
            <a:gradFill>
              <a:gsLst>
                <a:gs pos="100000">
                  <a:srgbClr val="080808">
                    <a:alpha val="0"/>
                  </a:srgbClr>
                </a:gs>
                <a:gs pos="0">
                  <a:srgbClr val="000000">
                    <a:alpha val="65000"/>
                  </a:srgbClr>
                </a:gs>
              </a:gsLst>
              <a:lin ang="108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nvGrpSpPr>
            <p:cNvPr id="44" name="Group 43">
              <a:extLst>
                <a:ext uri="{FF2B5EF4-FFF2-40B4-BE49-F238E27FC236}">
                  <a16:creationId xmlns:a16="http://schemas.microsoft.com/office/drawing/2014/main" id="{FDE95029-495F-4AC8-DA9C-472613AFAD6D}"/>
                </a:ext>
              </a:extLst>
            </p:cNvPr>
            <p:cNvGrpSpPr/>
            <p:nvPr/>
          </p:nvGrpSpPr>
          <p:grpSpPr>
            <a:xfrm>
              <a:off x="2554288" y="4022725"/>
              <a:ext cx="1492250" cy="1946276"/>
              <a:chOff x="2554288" y="4022725"/>
              <a:chExt cx="1492250" cy="1946276"/>
            </a:xfrm>
          </p:grpSpPr>
          <p:sp>
            <p:nvSpPr>
              <p:cNvPr id="45" name="Freeform 107">
                <a:extLst>
                  <a:ext uri="{FF2B5EF4-FFF2-40B4-BE49-F238E27FC236}">
                    <a16:creationId xmlns:a16="http://schemas.microsoft.com/office/drawing/2014/main" id="{F4DAF596-E075-AC86-F712-A93A964CCA6D}"/>
                  </a:ext>
                </a:extLst>
              </p:cNvPr>
              <p:cNvSpPr>
                <a:spLocks/>
              </p:cNvSpPr>
              <p:nvPr/>
            </p:nvSpPr>
            <p:spPr bwMode="auto">
              <a:xfrm>
                <a:off x="2568575" y="4033838"/>
                <a:ext cx="1477963" cy="1935163"/>
              </a:xfrm>
              <a:custGeom>
                <a:avLst/>
                <a:gdLst>
                  <a:gd name="T0" fmla="*/ 391 w 392"/>
                  <a:gd name="T1" fmla="*/ 8 h 513"/>
                  <a:gd name="T2" fmla="*/ 388 w 392"/>
                  <a:gd name="T3" fmla="*/ 7 h 513"/>
                  <a:gd name="T4" fmla="*/ 347 w 392"/>
                  <a:gd name="T5" fmla="*/ 1 h 513"/>
                  <a:gd name="T6" fmla="*/ 58 w 392"/>
                  <a:gd name="T7" fmla="*/ 1 h 513"/>
                  <a:gd name="T8" fmla="*/ 41 w 392"/>
                  <a:gd name="T9" fmla="*/ 1 h 513"/>
                  <a:gd name="T10" fmla="*/ 10 w 392"/>
                  <a:gd name="T11" fmla="*/ 58 h 513"/>
                  <a:gd name="T12" fmla="*/ 8 w 392"/>
                  <a:gd name="T13" fmla="*/ 476 h 513"/>
                  <a:gd name="T14" fmla="*/ 46 w 392"/>
                  <a:gd name="T15" fmla="*/ 513 h 513"/>
                  <a:gd name="T16" fmla="*/ 311 w 392"/>
                  <a:gd name="T17" fmla="*/ 513 h 513"/>
                  <a:gd name="T18" fmla="*/ 346 w 392"/>
                  <a:gd name="T19" fmla="*/ 476 h 513"/>
                  <a:gd name="T20" fmla="*/ 344 w 392"/>
                  <a:gd name="T21" fmla="*/ 101 h 513"/>
                  <a:gd name="T22" fmla="*/ 347 w 392"/>
                  <a:gd name="T23" fmla="*/ 58 h 513"/>
                  <a:gd name="T24" fmla="*/ 392 w 392"/>
                  <a:gd name="T25" fmla="*/ 9 h 513"/>
                  <a:gd name="T26" fmla="*/ 391 w 392"/>
                  <a:gd name="T27" fmla="*/ 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2" h="513">
                    <a:moveTo>
                      <a:pt x="391" y="8"/>
                    </a:moveTo>
                    <a:cubicBezTo>
                      <a:pt x="390" y="8"/>
                      <a:pt x="389" y="8"/>
                      <a:pt x="388" y="7"/>
                    </a:cubicBezTo>
                    <a:cubicBezTo>
                      <a:pt x="376" y="3"/>
                      <a:pt x="362" y="1"/>
                      <a:pt x="347" y="1"/>
                    </a:cubicBezTo>
                    <a:cubicBezTo>
                      <a:pt x="58" y="1"/>
                      <a:pt x="58" y="1"/>
                      <a:pt x="58" y="1"/>
                    </a:cubicBezTo>
                    <a:cubicBezTo>
                      <a:pt x="41" y="1"/>
                      <a:pt x="41" y="1"/>
                      <a:pt x="41" y="1"/>
                    </a:cubicBezTo>
                    <a:cubicBezTo>
                      <a:pt x="19" y="9"/>
                      <a:pt x="11" y="45"/>
                      <a:pt x="10" y="58"/>
                    </a:cubicBezTo>
                    <a:cubicBezTo>
                      <a:pt x="0" y="149"/>
                      <a:pt x="6" y="385"/>
                      <a:pt x="8" y="476"/>
                    </a:cubicBezTo>
                    <a:cubicBezTo>
                      <a:pt x="9" y="496"/>
                      <a:pt x="26" y="513"/>
                      <a:pt x="46" y="513"/>
                    </a:cubicBezTo>
                    <a:cubicBezTo>
                      <a:pt x="311" y="513"/>
                      <a:pt x="311" y="513"/>
                      <a:pt x="311" y="513"/>
                    </a:cubicBezTo>
                    <a:cubicBezTo>
                      <a:pt x="331" y="513"/>
                      <a:pt x="347" y="496"/>
                      <a:pt x="346" y="476"/>
                    </a:cubicBezTo>
                    <a:cubicBezTo>
                      <a:pt x="344" y="398"/>
                      <a:pt x="339" y="209"/>
                      <a:pt x="344" y="101"/>
                    </a:cubicBezTo>
                    <a:cubicBezTo>
                      <a:pt x="345" y="85"/>
                      <a:pt x="346" y="70"/>
                      <a:pt x="347" y="58"/>
                    </a:cubicBezTo>
                    <a:cubicBezTo>
                      <a:pt x="349" y="42"/>
                      <a:pt x="360" y="0"/>
                      <a:pt x="392" y="9"/>
                    </a:cubicBezTo>
                    <a:lnTo>
                      <a:pt x="391" y="8"/>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ru-UA"/>
              </a:p>
            </p:txBody>
          </p:sp>
          <p:sp>
            <p:nvSpPr>
              <p:cNvPr id="46" name="Freeform 108">
                <a:extLst>
                  <a:ext uri="{FF2B5EF4-FFF2-40B4-BE49-F238E27FC236}">
                    <a16:creationId xmlns:a16="http://schemas.microsoft.com/office/drawing/2014/main" id="{7AF792EB-69BC-043D-38A0-4BF3CD52DEA1}"/>
                  </a:ext>
                </a:extLst>
              </p:cNvPr>
              <p:cNvSpPr>
                <a:spLocks/>
              </p:cNvSpPr>
              <p:nvPr/>
            </p:nvSpPr>
            <p:spPr bwMode="auto">
              <a:xfrm>
                <a:off x="2554288" y="4022725"/>
                <a:ext cx="1484313" cy="1938338"/>
              </a:xfrm>
              <a:custGeom>
                <a:avLst/>
                <a:gdLst>
                  <a:gd name="T0" fmla="*/ 57 w 394"/>
                  <a:gd name="T1" fmla="*/ 2 h 514"/>
                  <a:gd name="T2" fmla="*/ 40 w 394"/>
                  <a:gd name="T3" fmla="*/ 2 h 514"/>
                  <a:gd name="T4" fmla="*/ 9 w 394"/>
                  <a:gd name="T5" fmla="*/ 60 h 514"/>
                  <a:gd name="T6" fmla="*/ 8 w 394"/>
                  <a:gd name="T7" fmla="*/ 478 h 514"/>
                  <a:gd name="T8" fmla="*/ 46 w 394"/>
                  <a:gd name="T9" fmla="*/ 514 h 514"/>
                  <a:gd name="T10" fmla="*/ 311 w 394"/>
                  <a:gd name="T11" fmla="*/ 514 h 514"/>
                  <a:gd name="T12" fmla="*/ 346 w 394"/>
                  <a:gd name="T13" fmla="*/ 478 h 514"/>
                  <a:gd name="T14" fmla="*/ 347 w 394"/>
                  <a:gd name="T15" fmla="*/ 60 h 514"/>
                  <a:gd name="T16" fmla="*/ 394 w 394"/>
                  <a:gd name="T17" fmla="*/ 11 h 514"/>
                  <a:gd name="T18" fmla="*/ 347 w 394"/>
                  <a:gd name="T19" fmla="*/ 2 h 514"/>
                  <a:gd name="T20" fmla="*/ 57 w 394"/>
                  <a:gd name="T21" fmla="*/ 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514">
                    <a:moveTo>
                      <a:pt x="57" y="2"/>
                    </a:moveTo>
                    <a:cubicBezTo>
                      <a:pt x="40" y="2"/>
                      <a:pt x="40" y="2"/>
                      <a:pt x="40" y="2"/>
                    </a:cubicBezTo>
                    <a:cubicBezTo>
                      <a:pt x="19" y="10"/>
                      <a:pt x="11" y="46"/>
                      <a:pt x="9" y="60"/>
                    </a:cubicBezTo>
                    <a:cubicBezTo>
                      <a:pt x="0" y="150"/>
                      <a:pt x="5" y="387"/>
                      <a:pt x="8" y="478"/>
                    </a:cubicBezTo>
                    <a:cubicBezTo>
                      <a:pt x="9" y="498"/>
                      <a:pt x="26" y="514"/>
                      <a:pt x="46" y="514"/>
                    </a:cubicBezTo>
                    <a:cubicBezTo>
                      <a:pt x="311" y="514"/>
                      <a:pt x="311" y="514"/>
                      <a:pt x="311" y="514"/>
                    </a:cubicBezTo>
                    <a:cubicBezTo>
                      <a:pt x="331" y="514"/>
                      <a:pt x="346" y="498"/>
                      <a:pt x="346" y="478"/>
                    </a:cubicBezTo>
                    <a:cubicBezTo>
                      <a:pt x="343" y="387"/>
                      <a:pt x="337" y="150"/>
                      <a:pt x="347" y="60"/>
                    </a:cubicBezTo>
                    <a:cubicBezTo>
                      <a:pt x="349" y="43"/>
                      <a:pt x="360" y="0"/>
                      <a:pt x="394" y="11"/>
                    </a:cubicBezTo>
                    <a:cubicBezTo>
                      <a:pt x="380" y="6"/>
                      <a:pt x="365" y="2"/>
                      <a:pt x="347" y="2"/>
                    </a:cubicBezTo>
                    <a:lnTo>
                      <a:pt x="57" y="2"/>
                    </a:lnTo>
                    <a:close/>
                  </a:path>
                </a:pathLst>
              </a:custGeom>
              <a:solidFill>
                <a:srgbClr val="A3D0AF"/>
              </a:solidFill>
              <a:ln>
                <a:noFill/>
              </a:ln>
            </p:spPr>
            <p:txBody>
              <a:bodyPr vert="horz" wrap="square" lIns="91440" tIns="45720" rIns="91440" bIns="45720" numCol="1" anchor="t" anchorCtr="0" compatLnSpc="1">
                <a:prstTxWarp prst="textNoShape">
                  <a:avLst/>
                </a:prstTxWarp>
              </a:bodyPr>
              <a:lstStyle/>
              <a:p>
                <a:endParaRPr lang="ru-UA" dirty="0"/>
              </a:p>
            </p:txBody>
          </p:sp>
        </p:grpSp>
      </p:grpSp>
      <p:sp>
        <p:nvSpPr>
          <p:cNvPr id="61" name="TextBox 60">
            <a:extLst>
              <a:ext uri="{FF2B5EF4-FFF2-40B4-BE49-F238E27FC236}">
                <a16:creationId xmlns:a16="http://schemas.microsoft.com/office/drawing/2014/main" id="{75E94310-F9F1-EA29-5A6F-14C5D1B221F2}"/>
              </a:ext>
            </a:extLst>
          </p:cNvPr>
          <p:cNvSpPr txBox="1"/>
          <p:nvPr/>
        </p:nvSpPr>
        <p:spPr>
          <a:xfrm>
            <a:off x="224940" y="291773"/>
            <a:ext cx="9746262" cy="923330"/>
          </a:xfrm>
          <a:prstGeom prst="rect">
            <a:avLst/>
          </a:prstGeom>
          <a:noFill/>
        </p:spPr>
        <p:txBody>
          <a:bodyPr wrap="square" anchor="ctr">
            <a:spAutoFit/>
          </a:bodyPr>
          <a:lstStyle/>
          <a:p>
            <a:pPr lvl="0">
              <a:defRPr/>
            </a:pPr>
            <a:r>
              <a:rPr lang="en-US" sz="2600" b="1" spc="300" dirty="0">
                <a:solidFill>
                  <a:srgbClr val="3D7B45"/>
                </a:solidFill>
                <a:latin typeface="Plus Jakarta Sans" pitchFamily="2" charset="77"/>
                <a:cs typeface="Plus Jakarta Sans" pitchFamily="2" charset="77"/>
              </a:rPr>
              <a:t>SSIM(</a:t>
            </a:r>
            <a:r>
              <a:rPr lang="en-US" sz="2800" b="1" dirty="0">
                <a:solidFill>
                  <a:srgbClr val="3D7B45"/>
                </a:solidFill>
              </a:rPr>
              <a:t>Structural Similarity Index Measure)</a:t>
            </a:r>
            <a:r>
              <a:rPr lang="en-US" sz="2600" b="1" spc="300" dirty="0">
                <a:solidFill>
                  <a:srgbClr val="3D7B45"/>
                </a:solidFill>
                <a:latin typeface="Plus Jakarta Sans" pitchFamily="2" charset="77"/>
                <a:cs typeface="Plus Jakarta Sans" pitchFamily="2" charset="77"/>
              </a:rPr>
              <a:t> measures how similar two images are in terms of</a:t>
            </a:r>
          </a:p>
        </p:txBody>
      </p:sp>
      <p:sp>
        <p:nvSpPr>
          <p:cNvPr id="62" name="TextBox 61">
            <a:extLst>
              <a:ext uri="{FF2B5EF4-FFF2-40B4-BE49-F238E27FC236}">
                <a16:creationId xmlns:a16="http://schemas.microsoft.com/office/drawing/2014/main" id="{FEB67429-A62C-53E3-38E0-D8FDA4698879}"/>
              </a:ext>
            </a:extLst>
          </p:cNvPr>
          <p:cNvSpPr txBox="1"/>
          <p:nvPr/>
        </p:nvSpPr>
        <p:spPr>
          <a:xfrm>
            <a:off x="910025" y="4724934"/>
            <a:ext cx="2996518" cy="892552"/>
          </a:xfrm>
          <a:prstGeom prst="rect">
            <a:avLst/>
          </a:prstGeom>
          <a:noFill/>
        </p:spPr>
        <p:txBody>
          <a:bodyPr wrap="square" anchor="ctr">
            <a:spAutoFit/>
          </a:bodyPr>
          <a:lstStyle/>
          <a:p>
            <a:pPr lvl="0" algn="ctr">
              <a:defRPr/>
            </a:pPr>
            <a:r>
              <a:rPr lang="en-US" sz="2600" b="1" spc="300" dirty="0">
                <a:solidFill>
                  <a:srgbClr val="192821"/>
                </a:solidFill>
                <a:latin typeface="Plus Jakarta Sans" pitchFamily="2" charset="77"/>
                <a:cs typeface="Plus Jakarta Sans" pitchFamily="2" charset="77"/>
              </a:rPr>
              <a:t>Luminance (brightness)</a:t>
            </a:r>
          </a:p>
        </p:txBody>
      </p:sp>
      <p:sp>
        <p:nvSpPr>
          <p:cNvPr id="63" name="TextBox 62">
            <a:extLst>
              <a:ext uri="{FF2B5EF4-FFF2-40B4-BE49-F238E27FC236}">
                <a16:creationId xmlns:a16="http://schemas.microsoft.com/office/drawing/2014/main" id="{59D2CCD4-BE2C-C24D-571D-8036918C59D1}"/>
              </a:ext>
            </a:extLst>
          </p:cNvPr>
          <p:cNvSpPr txBox="1"/>
          <p:nvPr/>
        </p:nvSpPr>
        <p:spPr>
          <a:xfrm>
            <a:off x="3518317" y="4305069"/>
            <a:ext cx="2996518" cy="492443"/>
          </a:xfrm>
          <a:prstGeom prst="rect">
            <a:avLst/>
          </a:prstGeom>
          <a:noFill/>
        </p:spPr>
        <p:txBody>
          <a:bodyPr wrap="square" anchor="ctr">
            <a:spAutoFit/>
          </a:bodyPr>
          <a:lstStyle/>
          <a:p>
            <a:pPr lvl="0" algn="ctr">
              <a:defRPr/>
            </a:pPr>
            <a:r>
              <a:rPr lang="en-US" sz="2600" b="1" spc="300" dirty="0">
                <a:solidFill>
                  <a:srgbClr val="192821"/>
                </a:solidFill>
                <a:latin typeface="Plus Jakarta Sans" pitchFamily="2" charset="77"/>
                <a:cs typeface="Plus Jakarta Sans" pitchFamily="2" charset="77"/>
              </a:rPr>
              <a:t>Contrast</a:t>
            </a:r>
          </a:p>
        </p:txBody>
      </p:sp>
      <p:sp>
        <p:nvSpPr>
          <p:cNvPr id="64" name="TextBox 63">
            <a:extLst>
              <a:ext uri="{FF2B5EF4-FFF2-40B4-BE49-F238E27FC236}">
                <a16:creationId xmlns:a16="http://schemas.microsoft.com/office/drawing/2014/main" id="{25E3E42B-3528-A62C-97DD-3812D56D9328}"/>
              </a:ext>
            </a:extLst>
          </p:cNvPr>
          <p:cNvSpPr txBox="1"/>
          <p:nvPr/>
        </p:nvSpPr>
        <p:spPr>
          <a:xfrm>
            <a:off x="5735003" y="3652230"/>
            <a:ext cx="2996518" cy="892552"/>
          </a:xfrm>
          <a:prstGeom prst="rect">
            <a:avLst/>
          </a:prstGeom>
          <a:noFill/>
        </p:spPr>
        <p:txBody>
          <a:bodyPr wrap="square" anchor="ctr">
            <a:spAutoFit/>
          </a:bodyPr>
          <a:lstStyle/>
          <a:p>
            <a:pPr lvl="0" algn="ctr">
              <a:defRPr/>
            </a:pPr>
            <a:r>
              <a:rPr lang="en-US" sz="2600" b="1" spc="300" dirty="0">
                <a:solidFill>
                  <a:srgbClr val="192821"/>
                </a:solidFill>
                <a:latin typeface="Plus Jakarta Sans" pitchFamily="2" charset="77"/>
                <a:cs typeface="Plus Jakarta Sans" pitchFamily="2" charset="77"/>
              </a:rPr>
              <a:t>Structural content</a:t>
            </a:r>
          </a:p>
        </p:txBody>
      </p:sp>
      <p:pic>
        <p:nvPicPr>
          <p:cNvPr id="9218" name="Picture 2" descr="Exposure icon">
            <a:extLst>
              <a:ext uri="{FF2B5EF4-FFF2-40B4-BE49-F238E27FC236}">
                <a16:creationId xmlns:a16="http://schemas.microsoft.com/office/drawing/2014/main" id="{C57D9A68-A75D-E092-DF55-F45AF60DA5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5748" y="3354116"/>
            <a:ext cx="925609" cy="92560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ontrast icon">
            <a:extLst>
              <a:ext uri="{FF2B5EF4-FFF2-40B4-BE49-F238E27FC236}">
                <a16:creationId xmlns:a16="http://schemas.microsoft.com/office/drawing/2014/main" id="{4165E499-75B4-ED6A-9CA9-A42907B0ED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4768" y="2854753"/>
            <a:ext cx="910793" cy="91079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itemap icon">
            <a:extLst>
              <a:ext uri="{FF2B5EF4-FFF2-40B4-BE49-F238E27FC236}">
                <a16:creationId xmlns:a16="http://schemas.microsoft.com/office/drawing/2014/main" id="{B2DDC4C4-1C62-0534-CA5B-10F0426EF0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0519" y="2410672"/>
            <a:ext cx="875245" cy="875245"/>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AA363BB7-8CF1-C127-AC43-3B377901AC13}"/>
              </a:ext>
            </a:extLst>
          </p:cNvPr>
          <p:cNvSpPr txBox="1"/>
          <p:nvPr/>
        </p:nvSpPr>
        <p:spPr>
          <a:xfrm>
            <a:off x="9002618" y="2181356"/>
            <a:ext cx="2982203" cy="3046988"/>
          </a:xfrm>
          <a:prstGeom prst="rect">
            <a:avLst/>
          </a:prstGeom>
          <a:noFill/>
        </p:spPr>
        <p:txBody>
          <a:bodyPr wrap="square" anchor="ctr">
            <a:spAutoFit/>
          </a:bodyPr>
          <a:lstStyle/>
          <a:p>
            <a:pPr lvl="0" algn="ctr">
              <a:defRPr/>
            </a:pPr>
            <a:r>
              <a:rPr lang="en-US" sz="2400" spc="300" dirty="0">
                <a:solidFill>
                  <a:srgbClr val="192821"/>
                </a:solidFill>
                <a:latin typeface="Plus Jakarta Sans" pitchFamily="2" charset="77"/>
                <a:cs typeface="Plus Jakarta Sans" pitchFamily="2" charset="77"/>
              </a:rPr>
              <a:t>Unlike MSE or L1  treat all pixels </a:t>
            </a:r>
            <a:r>
              <a:rPr lang="en-US" sz="2400" spc="300" dirty="0" err="1">
                <a:solidFill>
                  <a:srgbClr val="192821"/>
                </a:solidFill>
                <a:latin typeface="Plus Jakarta Sans" pitchFamily="2" charset="77"/>
                <a:cs typeface="Plus Jakarta Sans" pitchFamily="2" charset="77"/>
              </a:rPr>
              <a:t>equally.They</a:t>
            </a:r>
            <a:r>
              <a:rPr lang="en-US" sz="2400" spc="300" dirty="0">
                <a:solidFill>
                  <a:srgbClr val="192821"/>
                </a:solidFill>
                <a:latin typeface="Plus Jakarta Sans" pitchFamily="2" charset="77"/>
                <a:cs typeface="Plus Jakarta Sans" pitchFamily="2" charset="77"/>
              </a:rPr>
              <a:t> don't account for structure, textures, or perceptual importance.</a:t>
            </a:r>
          </a:p>
        </p:txBody>
      </p:sp>
    </p:spTree>
    <p:extLst>
      <p:ext uri="{BB962C8B-B14F-4D97-AF65-F5344CB8AC3E}">
        <p14:creationId xmlns:p14="http://schemas.microsoft.com/office/powerpoint/2010/main" val="2450969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7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7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67000">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67000">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14:bounceEnd="67000">
                                          <p:cBhvr additive="base">
                                            <p:cTn id="11" dur="1000" fill="hold"/>
                                            <p:tgtEl>
                                              <p:spTgt spid="28"/>
                                            </p:tgtEl>
                                            <p:attrNameLst>
                                              <p:attrName>ppt_x</p:attrName>
                                            </p:attrNameLst>
                                          </p:cBhvr>
                                          <p:tavLst>
                                            <p:tav tm="0">
                                              <p:val>
                                                <p:strVal val="#ppt_x"/>
                                              </p:val>
                                            </p:tav>
                                            <p:tav tm="100000">
                                              <p:val>
                                                <p:strVal val="#ppt_x"/>
                                              </p:val>
                                            </p:tav>
                                          </p:tavLst>
                                        </p:anim>
                                        <p:anim calcmode="lin" valueType="num" p14:bounceEnd="67000">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67000">
                                      <p:stCondLst>
                                        <p:cond delay="500"/>
                                      </p:stCondLst>
                                      <p:childTnLst>
                                        <p:set>
                                          <p:cBhvr>
                                            <p:cTn id="14" dur="1" fill="hold">
                                              <p:stCondLst>
                                                <p:cond delay="0"/>
                                              </p:stCondLst>
                                            </p:cTn>
                                            <p:tgtEl>
                                              <p:spTgt spid="39"/>
                                            </p:tgtEl>
                                            <p:attrNameLst>
                                              <p:attrName>style.visibility</p:attrName>
                                            </p:attrNameLst>
                                          </p:cBhvr>
                                          <p:to>
                                            <p:strVal val="visible"/>
                                          </p:to>
                                        </p:set>
                                        <p:anim calcmode="lin" valueType="num" p14:bounceEnd="67000">
                                          <p:cBhvr additive="base">
                                            <p:cTn id="15" dur="1000" fill="hold"/>
                                            <p:tgtEl>
                                              <p:spTgt spid="39"/>
                                            </p:tgtEl>
                                            <p:attrNameLst>
                                              <p:attrName>ppt_x</p:attrName>
                                            </p:attrNameLst>
                                          </p:cBhvr>
                                          <p:tavLst>
                                            <p:tav tm="0">
                                              <p:val>
                                                <p:strVal val="#ppt_x"/>
                                              </p:val>
                                            </p:tav>
                                            <p:tav tm="100000">
                                              <p:val>
                                                <p:strVal val="#ppt_x"/>
                                              </p:val>
                                            </p:tav>
                                          </p:tavLst>
                                        </p:anim>
                                        <p:anim calcmode="lin" valueType="num" p14:bounceEnd="67000">
                                          <p:cBhvr additive="base">
                                            <p:cTn id="16" dur="1000" fill="hold"/>
                                            <p:tgtEl>
                                              <p:spTgt spid="39"/>
                                            </p:tgtEl>
                                            <p:attrNameLst>
                                              <p:attrName>ppt_y</p:attrName>
                                            </p:attrNameLst>
                                          </p:cBhvr>
                                          <p:tavLst>
                                            <p:tav tm="0">
                                              <p:val>
                                                <p:strVal val="1+#ppt_h/2"/>
                                              </p:val>
                                            </p:tav>
                                            <p:tav tm="100000">
                                              <p:val>
                                                <p:strVal val="#ppt_y"/>
                                              </p:val>
                                            </p:tav>
                                          </p:tavLst>
                                        </p:anim>
                                      </p:childTnLst>
                                    </p:cTn>
                                  </p:par>
                                  <p:par>
                                    <p:cTn id="17" presetID="14" presetClass="entr" presetSubtype="10" fill="hold" nodeType="withEffect">
                                      <p:stCondLst>
                                        <p:cond delay="1500"/>
                                      </p:stCondLst>
                                      <p:childTnLst>
                                        <p:set>
                                          <p:cBhvr>
                                            <p:cTn id="18" dur="1" fill="hold">
                                              <p:stCondLst>
                                                <p:cond delay="0"/>
                                              </p:stCondLst>
                                            </p:cTn>
                                            <p:tgtEl>
                                              <p:spTgt spid="9218"/>
                                            </p:tgtEl>
                                            <p:attrNameLst>
                                              <p:attrName>style.visibility</p:attrName>
                                            </p:attrNameLst>
                                          </p:cBhvr>
                                          <p:to>
                                            <p:strVal val="visible"/>
                                          </p:to>
                                        </p:set>
                                        <p:animEffect transition="in" filter="randombar(horizontal)">
                                          <p:cBhvr>
                                            <p:cTn id="19" dur="500"/>
                                            <p:tgtEl>
                                              <p:spTgt spid="9218"/>
                                            </p:tgtEl>
                                          </p:cBhvr>
                                        </p:animEffect>
                                      </p:childTnLst>
                                    </p:cTn>
                                  </p:par>
                                  <p:par>
                                    <p:cTn id="20" presetID="14" presetClass="entr" presetSubtype="10" fill="hold" nodeType="withEffect">
                                      <p:stCondLst>
                                        <p:cond delay="1500"/>
                                      </p:stCondLst>
                                      <p:childTnLst>
                                        <p:set>
                                          <p:cBhvr>
                                            <p:cTn id="21" dur="1" fill="hold">
                                              <p:stCondLst>
                                                <p:cond delay="0"/>
                                              </p:stCondLst>
                                            </p:cTn>
                                            <p:tgtEl>
                                              <p:spTgt spid="9220"/>
                                            </p:tgtEl>
                                            <p:attrNameLst>
                                              <p:attrName>style.visibility</p:attrName>
                                            </p:attrNameLst>
                                          </p:cBhvr>
                                          <p:to>
                                            <p:strVal val="visible"/>
                                          </p:to>
                                        </p:set>
                                        <p:animEffect transition="in" filter="randombar(horizontal)">
                                          <p:cBhvr>
                                            <p:cTn id="22" dur="500"/>
                                            <p:tgtEl>
                                              <p:spTgt spid="9220"/>
                                            </p:tgtEl>
                                          </p:cBhvr>
                                        </p:animEffect>
                                      </p:childTnLst>
                                    </p:cTn>
                                  </p:par>
                                  <p:par>
                                    <p:cTn id="23" presetID="14" presetClass="entr" presetSubtype="10" fill="hold" nodeType="withEffect">
                                      <p:stCondLst>
                                        <p:cond delay="1500"/>
                                      </p:stCondLst>
                                      <p:childTnLst>
                                        <p:set>
                                          <p:cBhvr>
                                            <p:cTn id="24" dur="1" fill="hold">
                                              <p:stCondLst>
                                                <p:cond delay="0"/>
                                              </p:stCondLst>
                                            </p:cTn>
                                            <p:tgtEl>
                                              <p:spTgt spid="9222"/>
                                            </p:tgtEl>
                                            <p:attrNameLst>
                                              <p:attrName>style.visibility</p:attrName>
                                            </p:attrNameLst>
                                          </p:cBhvr>
                                          <p:to>
                                            <p:strVal val="visible"/>
                                          </p:to>
                                        </p:set>
                                        <p:animEffect transition="in" filter="randombar(horizontal)">
                                          <p:cBhvr>
                                            <p:cTn id="25" dur="500"/>
                                            <p:tgtEl>
                                              <p:spTgt spid="9222"/>
                                            </p:tgtEl>
                                          </p:cBhvr>
                                        </p:animEffect>
                                      </p:childTnLst>
                                    </p:cTn>
                                  </p:par>
                                  <p:par>
                                    <p:cTn id="26" presetID="42" presetClass="entr" presetSubtype="0" fill="hold" grpId="0" nodeType="withEffect">
                                      <p:stCondLst>
                                        <p:cond delay="175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0"/>
                                            <p:tgtEl>
                                              <p:spTgt spid="62"/>
                                            </p:tgtEl>
                                          </p:cBhvr>
                                        </p:animEffect>
                                        <p:anim calcmode="lin" valueType="num">
                                          <p:cBhvr>
                                            <p:cTn id="29" dur="1000" fill="hold"/>
                                            <p:tgtEl>
                                              <p:spTgt spid="62"/>
                                            </p:tgtEl>
                                            <p:attrNameLst>
                                              <p:attrName>ppt_x</p:attrName>
                                            </p:attrNameLst>
                                          </p:cBhvr>
                                          <p:tavLst>
                                            <p:tav tm="0">
                                              <p:val>
                                                <p:strVal val="#ppt_x"/>
                                              </p:val>
                                            </p:tav>
                                            <p:tav tm="100000">
                                              <p:val>
                                                <p:strVal val="#ppt_x"/>
                                              </p:val>
                                            </p:tav>
                                          </p:tavLst>
                                        </p:anim>
                                        <p:anim calcmode="lin" valueType="num">
                                          <p:cBhvr>
                                            <p:cTn id="30" dur="1000" fill="hold"/>
                                            <p:tgtEl>
                                              <p:spTgt spid="6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175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1000"/>
                                            <p:tgtEl>
                                              <p:spTgt spid="63"/>
                                            </p:tgtEl>
                                          </p:cBhvr>
                                        </p:animEffect>
                                        <p:anim calcmode="lin" valueType="num">
                                          <p:cBhvr>
                                            <p:cTn id="34" dur="1000" fill="hold"/>
                                            <p:tgtEl>
                                              <p:spTgt spid="63"/>
                                            </p:tgtEl>
                                            <p:attrNameLst>
                                              <p:attrName>ppt_x</p:attrName>
                                            </p:attrNameLst>
                                          </p:cBhvr>
                                          <p:tavLst>
                                            <p:tav tm="0">
                                              <p:val>
                                                <p:strVal val="#ppt_x"/>
                                              </p:val>
                                            </p:tav>
                                            <p:tav tm="100000">
                                              <p:val>
                                                <p:strVal val="#ppt_x"/>
                                              </p:val>
                                            </p:tav>
                                          </p:tavLst>
                                        </p:anim>
                                        <p:anim calcmode="lin" valueType="num">
                                          <p:cBhvr>
                                            <p:cTn id="35" dur="1000" fill="hold"/>
                                            <p:tgtEl>
                                              <p:spTgt spid="6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75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1000"/>
                                            <p:tgtEl>
                                              <p:spTgt spid="64"/>
                                            </p:tgtEl>
                                          </p:cBhvr>
                                        </p:animEffect>
                                        <p:anim calcmode="lin" valueType="num">
                                          <p:cBhvr>
                                            <p:cTn id="39" dur="1000" fill="hold"/>
                                            <p:tgtEl>
                                              <p:spTgt spid="64"/>
                                            </p:tgtEl>
                                            <p:attrNameLst>
                                              <p:attrName>ppt_x</p:attrName>
                                            </p:attrNameLst>
                                          </p:cBhvr>
                                          <p:tavLst>
                                            <p:tav tm="0">
                                              <p:val>
                                                <p:strVal val="#ppt_x"/>
                                              </p:val>
                                            </p:tav>
                                            <p:tav tm="100000">
                                              <p:val>
                                                <p:strVal val="#ppt_x"/>
                                              </p:val>
                                            </p:tav>
                                          </p:tavLst>
                                        </p:anim>
                                        <p:anim calcmode="lin" valueType="num">
                                          <p:cBhvr>
                                            <p:cTn id="40" dur="1000" fill="hold"/>
                                            <p:tgtEl>
                                              <p:spTgt spid="64"/>
                                            </p:tgtEl>
                                            <p:attrNameLst>
                                              <p:attrName>ppt_y</p:attrName>
                                            </p:attrNameLst>
                                          </p:cBhvr>
                                          <p:tavLst>
                                            <p:tav tm="0">
                                              <p:val>
                                                <p:strVal val="#ppt_y+.1"/>
                                              </p:val>
                                            </p:tav>
                                            <p:tav tm="100000">
                                              <p:val>
                                                <p:strVal val="#ppt_y"/>
                                              </p:val>
                                            </p:tav>
                                          </p:tavLst>
                                        </p:anim>
                                      </p:childTnLst>
                                    </p:cTn>
                                  </p:par>
                                </p:childTnLst>
                              </p:cTn>
                            </p:par>
                            <p:par>
                              <p:cTn id="41" fill="hold">
                                <p:stCondLst>
                                  <p:cond delay="2750"/>
                                </p:stCondLst>
                                <p:childTnLst>
                                  <p:par>
                                    <p:cTn id="42" presetID="42" presetClass="entr" presetSubtype="0" fill="hold" grpId="0" nodeType="after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1000"/>
                                            <p:tgtEl>
                                              <p:spTgt spid="65"/>
                                            </p:tgtEl>
                                          </p:cBhvr>
                                        </p:animEffect>
                                        <p:anim calcmode="lin" valueType="num">
                                          <p:cBhvr>
                                            <p:cTn id="45" dur="1000" fill="hold"/>
                                            <p:tgtEl>
                                              <p:spTgt spid="65"/>
                                            </p:tgtEl>
                                            <p:attrNameLst>
                                              <p:attrName>ppt_x</p:attrName>
                                            </p:attrNameLst>
                                          </p:cBhvr>
                                          <p:tavLst>
                                            <p:tav tm="0">
                                              <p:val>
                                                <p:strVal val="#ppt_x"/>
                                              </p:val>
                                            </p:tav>
                                            <p:tav tm="100000">
                                              <p:val>
                                                <p:strVal val="#ppt_x"/>
                                              </p:val>
                                            </p:tav>
                                          </p:tavLst>
                                        </p:anim>
                                        <p:anim calcmode="lin" valueType="num">
                                          <p:cBhvr>
                                            <p:cTn id="46"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1000" fill="hold"/>
                                            <p:tgtEl>
                                              <p:spTgt spid="39"/>
                                            </p:tgtEl>
                                            <p:attrNameLst>
                                              <p:attrName>ppt_x</p:attrName>
                                            </p:attrNameLst>
                                          </p:cBhvr>
                                          <p:tavLst>
                                            <p:tav tm="0">
                                              <p:val>
                                                <p:strVal val="#ppt_x"/>
                                              </p:val>
                                            </p:tav>
                                            <p:tav tm="100000">
                                              <p:val>
                                                <p:strVal val="#ppt_x"/>
                                              </p:val>
                                            </p:tav>
                                          </p:tavLst>
                                        </p:anim>
                                        <p:anim calcmode="lin" valueType="num">
                                          <p:cBhvr additive="base">
                                            <p:cTn id="16" dur="1000" fill="hold"/>
                                            <p:tgtEl>
                                              <p:spTgt spid="39"/>
                                            </p:tgtEl>
                                            <p:attrNameLst>
                                              <p:attrName>ppt_y</p:attrName>
                                            </p:attrNameLst>
                                          </p:cBhvr>
                                          <p:tavLst>
                                            <p:tav tm="0">
                                              <p:val>
                                                <p:strVal val="1+#ppt_h/2"/>
                                              </p:val>
                                            </p:tav>
                                            <p:tav tm="100000">
                                              <p:val>
                                                <p:strVal val="#ppt_y"/>
                                              </p:val>
                                            </p:tav>
                                          </p:tavLst>
                                        </p:anim>
                                      </p:childTnLst>
                                    </p:cTn>
                                  </p:par>
                                  <p:par>
                                    <p:cTn id="17" presetID="14" presetClass="entr" presetSubtype="10" fill="hold" nodeType="withEffect">
                                      <p:stCondLst>
                                        <p:cond delay="1500"/>
                                      </p:stCondLst>
                                      <p:childTnLst>
                                        <p:set>
                                          <p:cBhvr>
                                            <p:cTn id="18" dur="1" fill="hold">
                                              <p:stCondLst>
                                                <p:cond delay="0"/>
                                              </p:stCondLst>
                                            </p:cTn>
                                            <p:tgtEl>
                                              <p:spTgt spid="9218"/>
                                            </p:tgtEl>
                                            <p:attrNameLst>
                                              <p:attrName>style.visibility</p:attrName>
                                            </p:attrNameLst>
                                          </p:cBhvr>
                                          <p:to>
                                            <p:strVal val="visible"/>
                                          </p:to>
                                        </p:set>
                                        <p:animEffect transition="in" filter="randombar(horizontal)">
                                          <p:cBhvr>
                                            <p:cTn id="19" dur="500"/>
                                            <p:tgtEl>
                                              <p:spTgt spid="9218"/>
                                            </p:tgtEl>
                                          </p:cBhvr>
                                        </p:animEffect>
                                      </p:childTnLst>
                                    </p:cTn>
                                  </p:par>
                                  <p:par>
                                    <p:cTn id="20" presetID="14" presetClass="entr" presetSubtype="10" fill="hold" nodeType="withEffect">
                                      <p:stCondLst>
                                        <p:cond delay="1500"/>
                                      </p:stCondLst>
                                      <p:childTnLst>
                                        <p:set>
                                          <p:cBhvr>
                                            <p:cTn id="21" dur="1" fill="hold">
                                              <p:stCondLst>
                                                <p:cond delay="0"/>
                                              </p:stCondLst>
                                            </p:cTn>
                                            <p:tgtEl>
                                              <p:spTgt spid="9220"/>
                                            </p:tgtEl>
                                            <p:attrNameLst>
                                              <p:attrName>style.visibility</p:attrName>
                                            </p:attrNameLst>
                                          </p:cBhvr>
                                          <p:to>
                                            <p:strVal val="visible"/>
                                          </p:to>
                                        </p:set>
                                        <p:animEffect transition="in" filter="randombar(horizontal)">
                                          <p:cBhvr>
                                            <p:cTn id="22" dur="500"/>
                                            <p:tgtEl>
                                              <p:spTgt spid="9220"/>
                                            </p:tgtEl>
                                          </p:cBhvr>
                                        </p:animEffect>
                                      </p:childTnLst>
                                    </p:cTn>
                                  </p:par>
                                  <p:par>
                                    <p:cTn id="23" presetID="14" presetClass="entr" presetSubtype="10" fill="hold" nodeType="withEffect">
                                      <p:stCondLst>
                                        <p:cond delay="1500"/>
                                      </p:stCondLst>
                                      <p:childTnLst>
                                        <p:set>
                                          <p:cBhvr>
                                            <p:cTn id="24" dur="1" fill="hold">
                                              <p:stCondLst>
                                                <p:cond delay="0"/>
                                              </p:stCondLst>
                                            </p:cTn>
                                            <p:tgtEl>
                                              <p:spTgt spid="9222"/>
                                            </p:tgtEl>
                                            <p:attrNameLst>
                                              <p:attrName>style.visibility</p:attrName>
                                            </p:attrNameLst>
                                          </p:cBhvr>
                                          <p:to>
                                            <p:strVal val="visible"/>
                                          </p:to>
                                        </p:set>
                                        <p:animEffect transition="in" filter="randombar(horizontal)">
                                          <p:cBhvr>
                                            <p:cTn id="25" dur="500"/>
                                            <p:tgtEl>
                                              <p:spTgt spid="9222"/>
                                            </p:tgtEl>
                                          </p:cBhvr>
                                        </p:animEffect>
                                      </p:childTnLst>
                                    </p:cTn>
                                  </p:par>
                                  <p:par>
                                    <p:cTn id="26" presetID="42" presetClass="entr" presetSubtype="0" fill="hold" grpId="0" nodeType="withEffect">
                                      <p:stCondLst>
                                        <p:cond delay="175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0"/>
                                            <p:tgtEl>
                                              <p:spTgt spid="62"/>
                                            </p:tgtEl>
                                          </p:cBhvr>
                                        </p:animEffect>
                                        <p:anim calcmode="lin" valueType="num">
                                          <p:cBhvr>
                                            <p:cTn id="29" dur="1000" fill="hold"/>
                                            <p:tgtEl>
                                              <p:spTgt spid="62"/>
                                            </p:tgtEl>
                                            <p:attrNameLst>
                                              <p:attrName>ppt_x</p:attrName>
                                            </p:attrNameLst>
                                          </p:cBhvr>
                                          <p:tavLst>
                                            <p:tav tm="0">
                                              <p:val>
                                                <p:strVal val="#ppt_x"/>
                                              </p:val>
                                            </p:tav>
                                            <p:tav tm="100000">
                                              <p:val>
                                                <p:strVal val="#ppt_x"/>
                                              </p:val>
                                            </p:tav>
                                          </p:tavLst>
                                        </p:anim>
                                        <p:anim calcmode="lin" valueType="num">
                                          <p:cBhvr>
                                            <p:cTn id="30" dur="1000" fill="hold"/>
                                            <p:tgtEl>
                                              <p:spTgt spid="6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175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1000"/>
                                            <p:tgtEl>
                                              <p:spTgt spid="63"/>
                                            </p:tgtEl>
                                          </p:cBhvr>
                                        </p:animEffect>
                                        <p:anim calcmode="lin" valueType="num">
                                          <p:cBhvr>
                                            <p:cTn id="34" dur="1000" fill="hold"/>
                                            <p:tgtEl>
                                              <p:spTgt spid="63"/>
                                            </p:tgtEl>
                                            <p:attrNameLst>
                                              <p:attrName>ppt_x</p:attrName>
                                            </p:attrNameLst>
                                          </p:cBhvr>
                                          <p:tavLst>
                                            <p:tav tm="0">
                                              <p:val>
                                                <p:strVal val="#ppt_x"/>
                                              </p:val>
                                            </p:tav>
                                            <p:tav tm="100000">
                                              <p:val>
                                                <p:strVal val="#ppt_x"/>
                                              </p:val>
                                            </p:tav>
                                          </p:tavLst>
                                        </p:anim>
                                        <p:anim calcmode="lin" valueType="num">
                                          <p:cBhvr>
                                            <p:cTn id="35" dur="1000" fill="hold"/>
                                            <p:tgtEl>
                                              <p:spTgt spid="6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75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1000"/>
                                            <p:tgtEl>
                                              <p:spTgt spid="64"/>
                                            </p:tgtEl>
                                          </p:cBhvr>
                                        </p:animEffect>
                                        <p:anim calcmode="lin" valueType="num">
                                          <p:cBhvr>
                                            <p:cTn id="39" dur="1000" fill="hold"/>
                                            <p:tgtEl>
                                              <p:spTgt spid="64"/>
                                            </p:tgtEl>
                                            <p:attrNameLst>
                                              <p:attrName>ppt_x</p:attrName>
                                            </p:attrNameLst>
                                          </p:cBhvr>
                                          <p:tavLst>
                                            <p:tav tm="0">
                                              <p:val>
                                                <p:strVal val="#ppt_x"/>
                                              </p:val>
                                            </p:tav>
                                            <p:tav tm="100000">
                                              <p:val>
                                                <p:strVal val="#ppt_x"/>
                                              </p:val>
                                            </p:tav>
                                          </p:tavLst>
                                        </p:anim>
                                        <p:anim calcmode="lin" valueType="num">
                                          <p:cBhvr>
                                            <p:cTn id="40" dur="1000" fill="hold"/>
                                            <p:tgtEl>
                                              <p:spTgt spid="64"/>
                                            </p:tgtEl>
                                            <p:attrNameLst>
                                              <p:attrName>ppt_y</p:attrName>
                                            </p:attrNameLst>
                                          </p:cBhvr>
                                          <p:tavLst>
                                            <p:tav tm="0">
                                              <p:val>
                                                <p:strVal val="#ppt_y+.1"/>
                                              </p:val>
                                            </p:tav>
                                            <p:tav tm="100000">
                                              <p:val>
                                                <p:strVal val="#ppt_y"/>
                                              </p:val>
                                            </p:tav>
                                          </p:tavLst>
                                        </p:anim>
                                      </p:childTnLst>
                                    </p:cTn>
                                  </p:par>
                                </p:childTnLst>
                              </p:cTn>
                            </p:par>
                            <p:par>
                              <p:cTn id="41" fill="hold">
                                <p:stCondLst>
                                  <p:cond delay="2750"/>
                                </p:stCondLst>
                                <p:childTnLst>
                                  <p:par>
                                    <p:cTn id="42" presetID="42" presetClass="entr" presetSubtype="0" fill="hold" grpId="0" nodeType="after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1000"/>
                                            <p:tgtEl>
                                              <p:spTgt spid="65"/>
                                            </p:tgtEl>
                                          </p:cBhvr>
                                        </p:animEffect>
                                        <p:anim calcmode="lin" valueType="num">
                                          <p:cBhvr>
                                            <p:cTn id="45" dur="1000" fill="hold"/>
                                            <p:tgtEl>
                                              <p:spTgt spid="65"/>
                                            </p:tgtEl>
                                            <p:attrNameLst>
                                              <p:attrName>ppt_x</p:attrName>
                                            </p:attrNameLst>
                                          </p:cBhvr>
                                          <p:tavLst>
                                            <p:tav tm="0">
                                              <p:val>
                                                <p:strVal val="#ppt_x"/>
                                              </p:val>
                                            </p:tav>
                                            <p:tav tm="100000">
                                              <p:val>
                                                <p:strVal val="#ppt_x"/>
                                              </p:val>
                                            </p:tav>
                                          </p:tavLst>
                                        </p:anim>
                                        <p:anim calcmode="lin" valueType="num">
                                          <p:cBhvr>
                                            <p:cTn id="46"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5"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229236-CD89-416F-1C9F-DAFB4CA30516}"/>
            </a:ext>
          </a:extLst>
        </p:cNvPr>
        <p:cNvGrpSpPr/>
        <p:nvPr/>
      </p:nvGrpSpPr>
      <p:grpSpPr>
        <a:xfrm>
          <a:off x="0" y="0"/>
          <a:ext cx="0" cy="0"/>
          <a:chOff x="0" y="0"/>
          <a:chExt cx="0" cy="0"/>
        </a:xfrm>
      </p:grpSpPr>
      <p:cxnSp>
        <p:nvCxnSpPr>
          <p:cNvPr id="11" name="!!S3">
            <a:extLst>
              <a:ext uri="{FF2B5EF4-FFF2-40B4-BE49-F238E27FC236}">
                <a16:creationId xmlns:a16="http://schemas.microsoft.com/office/drawing/2014/main" id="{D63CF232-E900-3BF9-2753-B4D8EBD75BCC}"/>
              </a:ext>
            </a:extLst>
          </p:cNvPr>
          <p:cNvCxnSpPr>
            <a:cxnSpLocks/>
          </p:cNvCxnSpPr>
          <p:nvPr/>
        </p:nvCxnSpPr>
        <p:spPr>
          <a:xfrm>
            <a:off x="10874740" y="4073961"/>
            <a:ext cx="0" cy="3944439"/>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A4084369-AEC2-A869-9B46-6412DB20280B}"/>
              </a:ext>
            </a:extLst>
          </p:cNvPr>
          <p:cNvCxnSpPr>
            <a:cxnSpLocks/>
          </p:cNvCxnSpPr>
          <p:nvPr/>
        </p:nvCxnSpPr>
        <p:spPr>
          <a:xfrm flipH="1">
            <a:off x="-2890091" y="6398364"/>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8F887A8C-C935-BAB5-8BC5-E15988FC4F93}"/>
              </a:ext>
            </a:extLst>
          </p:cNvPr>
          <p:cNvSpPr/>
          <p:nvPr/>
        </p:nvSpPr>
        <p:spPr>
          <a:xfrm>
            <a:off x="1664410" y="6100772"/>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CE020071-51E1-4A0F-8FB2-3953665D5581}"/>
              </a:ext>
            </a:extLst>
          </p:cNvPr>
          <p:cNvSpPr/>
          <p:nvPr/>
        </p:nvSpPr>
        <p:spPr>
          <a:xfrm>
            <a:off x="10577148" y="3725841"/>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05CCE59B-2BF9-5B52-3E66-D38DC0A0CCD5}"/>
              </a:ext>
            </a:extLst>
          </p:cNvPr>
          <p:cNvSpPr/>
          <p:nvPr/>
        </p:nvSpPr>
        <p:spPr>
          <a:xfrm>
            <a:off x="669923" y="487130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353120C6-3D87-68A3-996F-30BD9A4547B0}"/>
              </a:ext>
            </a:extLst>
          </p:cNvPr>
          <p:cNvSpPr/>
          <p:nvPr/>
        </p:nvSpPr>
        <p:spPr>
          <a:xfrm>
            <a:off x="-6178434" y="-1387495"/>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21CE27A2-CC06-DA80-FFAB-802F014AAAFA}"/>
              </a:ext>
            </a:extLst>
          </p:cNvPr>
          <p:cNvSpPr/>
          <p:nvPr/>
        </p:nvSpPr>
        <p:spPr>
          <a:xfrm rot="13441300">
            <a:off x="2596033" y="520289"/>
            <a:ext cx="6352597" cy="6619493"/>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4E067347-5FB8-7EF2-216E-BD853BD8BB7C}"/>
              </a:ext>
            </a:extLst>
          </p:cNvPr>
          <p:cNvCxnSpPr>
            <a:cxnSpLocks/>
          </p:cNvCxnSpPr>
          <p:nvPr/>
        </p:nvCxnSpPr>
        <p:spPr>
          <a:xfrm>
            <a:off x="889439" y="0"/>
            <a:ext cx="20586" cy="516890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A6F80DBE-29E1-81B6-6E0C-E4457CF3AC6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8" name="Rectangle 7">
            <a:extLst>
              <a:ext uri="{FF2B5EF4-FFF2-40B4-BE49-F238E27FC236}">
                <a16:creationId xmlns:a16="http://schemas.microsoft.com/office/drawing/2014/main" id="{13E32FC7-70A4-8A8D-811E-6A8103D99C76}"/>
              </a:ext>
            </a:extLst>
          </p:cNvPr>
          <p:cNvSpPr/>
          <p:nvPr/>
        </p:nvSpPr>
        <p:spPr>
          <a:xfrm>
            <a:off x="18010952" y="0"/>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M">
            <a:extLst>
              <a:ext uri="{FF2B5EF4-FFF2-40B4-BE49-F238E27FC236}">
                <a16:creationId xmlns:a16="http://schemas.microsoft.com/office/drawing/2014/main" id="{A739B70E-A9F6-8E87-669C-61FBF6F9A1F0}"/>
              </a:ext>
            </a:extLst>
          </p:cNvPr>
          <p:cNvSpPr/>
          <p:nvPr/>
        </p:nvSpPr>
        <p:spPr>
          <a:xfrm rot="10800000">
            <a:off x="3834238" y="572090"/>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descr="A screenshot of a color palette&#10;&#10;AI-generated content may be incorrect.">
            <a:extLst>
              <a:ext uri="{FF2B5EF4-FFF2-40B4-BE49-F238E27FC236}">
                <a16:creationId xmlns:a16="http://schemas.microsoft.com/office/drawing/2014/main" id="{A74A2699-60D3-6448-6A9A-0EAEC76DCF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0484" y="33394"/>
            <a:ext cx="9144000" cy="6858000"/>
          </a:xfrm>
          <a:prstGeom prst="rect">
            <a:avLst/>
          </a:prstGeom>
        </p:spPr>
      </p:pic>
      <p:grpSp>
        <p:nvGrpSpPr>
          <p:cNvPr id="2" name="Group 1">
            <a:extLst>
              <a:ext uri="{FF2B5EF4-FFF2-40B4-BE49-F238E27FC236}">
                <a16:creationId xmlns:a16="http://schemas.microsoft.com/office/drawing/2014/main" id="{77010984-03E0-3621-1D86-DDC369EAD2BF}"/>
              </a:ext>
            </a:extLst>
          </p:cNvPr>
          <p:cNvGrpSpPr/>
          <p:nvPr/>
        </p:nvGrpSpPr>
        <p:grpSpPr>
          <a:xfrm>
            <a:off x="1409889" y="8552595"/>
            <a:ext cx="2424349" cy="2039939"/>
            <a:chOff x="2201117" y="3929062"/>
            <a:chExt cx="2424349" cy="2039939"/>
          </a:xfrm>
        </p:grpSpPr>
        <p:sp>
          <p:nvSpPr>
            <p:cNvPr id="3" name="Freeform 97">
              <a:extLst>
                <a:ext uri="{FF2B5EF4-FFF2-40B4-BE49-F238E27FC236}">
                  <a16:creationId xmlns:a16="http://schemas.microsoft.com/office/drawing/2014/main" id="{2E7F59F6-DA80-55FC-D2B6-8FA97D1E3847}"/>
                </a:ext>
              </a:extLst>
            </p:cNvPr>
            <p:cNvSpPr>
              <a:spLocks/>
            </p:cNvSpPr>
            <p:nvPr/>
          </p:nvSpPr>
          <p:spPr bwMode="auto">
            <a:xfrm>
              <a:off x="3849688" y="4022725"/>
              <a:ext cx="400050" cy="392113"/>
            </a:xfrm>
            <a:custGeom>
              <a:avLst/>
              <a:gdLst>
                <a:gd name="T0" fmla="*/ 49 w 106"/>
                <a:gd name="T1" fmla="*/ 11 h 104"/>
                <a:gd name="T2" fmla="*/ 3 w 106"/>
                <a:gd name="T3" fmla="*/ 60 h 104"/>
                <a:gd name="T4" fmla="*/ 0 w 106"/>
                <a:gd name="T5" fmla="*/ 104 h 104"/>
                <a:gd name="T6" fmla="*/ 99 w 106"/>
                <a:gd name="T7" fmla="*/ 104 h 104"/>
                <a:gd name="T8" fmla="*/ 49 w 106"/>
                <a:gd name="T9" fmla="*/ 11 h 104"/>
              </a:gdLst>
              <a:ahLst/>
              <a:cxnLst>
                <a:cxn ang="0">
                  <a:pos x="T0" y="T1"/>
                </a:cxn>
                <a:cxn ang="0">
                  <a:pos x="T2" y="T3"/>
                </a:cxn>
                <a:cxn ang="0">
                  <a:pos x="T4" y="T5"/>
                </a:cxn>
                <a:cxn ang="0">
                  <a:pos x="T6" y="T7"/>
                </a:cxn>
                <a:cxn ang="0">
                  <a:pos x="T8" y="T9"/>
                </a:cxn>
              </a:cxnLst>
              <a:rect l="0" t="0" r="r" b="b"/>
              <a:pathLst>
                <a:path w="106" h="104">
                  <a:moveTo>
                    <a:pt x="49" y="11"/>
                  </a:moveTo>
                  <a:cubicBezTo>
                    <a:pt x="16" y="0"/>
                    <a:pt x="5" y="43"/>
                    <a:pt x="3" y="60"/>
                  </a:cubicBezTo>
                  <a:cubicBezTo>
                    <a:pt x="2" y="72"/>
                    <a:pt x="1" y="87"/>
                    <a:pt x="0" y="104"/>
                  </a:cubicBezTo>
                  <a:cubicBezTo>
                    <a:pt x="99" y="104"/>
                    <a:pt x="99" y="104"/>
                    <a:pt x="99" y="104"/>
                  </a:cubicBezTo>
                  <a:cubicBezTo>
                    <a:pt x="99" y="104"/>
                    <a:pt x="106" y="35"/>
                    <a:pt x="49" y="11"/>
                  </a:cubicBezTo>
                  <a:close/>
                </a:path>
              </a:pathLst>
            </a:custGeom>
            <a:gradFill flip="none" rotWithShape="1">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ru-UA"/>
            </a:p>
          </p:txBody>
        </p:sp>
        <p:sp>
          <p:nvSpPr>
            <p:cNvPr id="24" name="Freeform 14">
              <a:extLst>
                <a:ext uri="{FF2B5EF4-FFF2-40B4-BE49-F238E27FC236}">
                  <a16:creationId xmlns:a16="http://schemas.microsoft.com/office/drawing/2014/main" id="{2C704354-13C5-40A1-6374-3EDBBEEE262A}"/>
                </a:ext>
              </a:extLst>
            </p:cNvPr>
            <p:cNvSpPr>
              <a:spLocks/>
            </p:cNvSpPr>
            <p:nvPr/>
          </p:nvSpPr>
          <p:spPr bwMode="auto">
            <a:xfrm rot="16200000">
              <a:off x="3273165" y="3357525"/>
              <a:ext cx="280253" cy="2424349"/>
            </a:xfrm>
            <a:custGeom>
              <a:avLst/>
              <a:gdLst>
                <a:gd name="T0" fmla="*/ 153 w 153"/>
                <a:gd name="T1" fmla="*/ 0 h 1032"/>
                <a:gd name="T2" fmla="*/ 150 w 153"/>
                <a:gd name="T3" fmla="*/ 1032 h 1032"/>
                <a:gd name="T4" fmla="*/ 0 w 153"/>
                <a:gd name="T5" fmla="*/ 1032 h 1032"/>
                <a:gd name="T6" fmla="*/ 0 w 153"/>
                <a:gd name="T7" fmla="*/ 0 h 1032"/>
                <a:gd name="T8" fmla="*/ 153 w 153"/>
                <a:gd name="T9" fmla="*/ 0 h 1032"/>
              </a:gdLst>
              <a:ahLst/>
              <a:cxnLst>
                <a:cxn ang="0">
                  <a:pos x="T0" y="T1"/>
                </a:cxn>
                <a:cxn ang="0">
                  <a:pos x="T2" y="T3"/>
                </a:cxn>
                <a:cxn ang="0">
                  <a:pos x="T4" y="T5"/>
                </a:cxn>
                <a:cxn ang="0">
                  <a:pos x="T6" y="T7"/>
                </a:cxn>
                <a:cxn ang="0">
                  <a:pos x="T8" y="T9"/>
                </a:cxn>
              </a:cxnLst>
              <a:rect l="0" t="0" r="r" b="b"/>
              <a:pathLst>
                <a:path w="153" h="1032">
                  <a:moveTo>
                    <a:pt x="153" y="0"/>
                  </a:moveTo>
                  <a:lnTo>
                    <a:pt x="150" y="1032"/>
                  </a:lnTo>
                  <a:lnTo>
                    <a:pt x="0" y="1032"/>
                  </a:lnTo>
                  <a:lnTo>
                    <a:pt x="0" y="0"/>
                  </a:lnTo>
                  <a:lnTo>
                    <a:pt x="153" y="0"/>
                  </a:lnTo>
                  <a:close/>
                </a:path>
              </a:pathLst>
            </a:custGeom>
            <a:gradFill flip="none" rotWithShape="1">
              <a:gsLst>
                <a:gs pos="0">
                  <a:schemeClr val="bg1">
                    <a:alpha val="0"/>
                  </a:schemeClr>
                </a:gs>
                <a:gs pos="50000">
                  <a:schemeClr val="bg1"/>
                </a:gs>
                <a:gs pos="100000">
                  <a:schemeClr val="bg1">
                    <a:alpha val="0"/>
                  </a:schemeClr>
                </a:gs>
              </a:gsLst>
              <a:lin ang="5400000" scaled="0"/>
              <a:tileRect/>
            </a:gradFill>
            <a:ln>
              <a:noFill/>
            </a:ln>
            <a:effectLst>
              <a:outerShdw blurRad="101600" dist="88900" dir="16800000" sx="95000" sy="95000" algn="tl" rotWithShape="0">
                <a:prstClr val="black">
                  <a:alpha val="9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10" name="Right Triangle 34">
              <a:extLst>
                <a:ext uri="{FF2B5EF4-FFF2-40B4-BE49-F238E27FC236}">
                  <a16:creationId xmlns:a16="http://schemas.microsoft.com/office/drawing/2014/main" id="{DC3E7874-E4BA-24ED-9CFE-B4680BEA2EFF}"/>
                </a:ext>
              </a:extLst>
            </p:cNvPr>
            <p:cNvSpPr/>
            <p:nvPr/>
          </p:nvSpPr>
          <p:spPr>
            <a:xfrm rot="16200000" flipV="1">
              <a:off x="2907506" y="4666057"/>
              <a:ext cx="2012950" cy="538959"/>
            </a:xfrm>
            <a:custGeom>
              <a:avLst/>
              <a:gdLst>
                <a:gd name="connsiteX0" fmla="*/ 0 w 3227387"/>
                <a:gd name="connsiteY0" fmla="*/ 441199 h 441199"/>
                <a:gd name="connsiteX1" fmla="*/ 0 w 3227387"/>
                <a:gd name="connsiteY1" fmla="*/ 0 h 441199"/>
                <a:gd name="connsiteX2" fmla="*/ 3227387 w 3227387"/>
                <a:gd name="connsiteY2" fmla="*/ 441199 h 441199"/>
                <a:gd name="connsiteX3" fmla="*/ 0 w 3227387"/>
                <a:gd name="connsiteY3" fmla="*/ 441199 h 441199"/>
                <a:gd name="connsiteX0" fmla="*/ 6350 w 3233737"/>
                <a:gd name="connsiteY0" fmla="*/ 371349 h 371349"/>
                <a:gd name="connsiteX1" fmla="*/ 0 w 3233737"/>
                <a:gd name="connsiteY1" fmla="*/ 0 h 371349"/>
                <a:gd name="connsiteX2" fmla="*/ 3233737 w 3233737"/>
                <a:gd name="connsiteY2" fmla="*/ 371349 h 371349"/>
                <a:gd name="connsiteX3" fmla="*/ 6350 w 3233737"/>
                <a:gd name="connsiteY3" fmla="*/ 371349 h 371349"/>
                <a:gd name="connsiteX0" fmla="*/ 12700 w 3240087"/>
                <a:gd name="connsiteY0" fmla="*/ 333249 h 333249"/>
                <a:gd name="connsiteX1" fmla="*/ 0 w 3240087"/>
                <a:gd name="connsiteY1" fmla="*/ 0 h 333249"/>
                <a:gd name="connsiteX2" fmla="*/ 3240087 w 3240087"/>
                <a:gd name="connsiteY2" fmla="*/ 333249 h 333249"/>
                <a:gd name="connsiteX3" fmla="*/ 12700 w 3240087"/>
                <a:gd name="connsiteY3" fmla="*/ 333249 h 333249"/>
                <a:gd name="connsiteX0" fmla="*/ 134555 w 3361942"/>
                <a:gd name="connsiteY0" fmla="*/ 376111 h 376111"/>
                <a:gd name="connsiteX1" fmla="*/ 0 w 3361942"/>
                <a:gd name="connsiteY1" fmla="*/ 0 h 376111"/>
                <a:gd name="connsiteX2" fmla="*/ 3361942 w 3361942"/>
                <a:gd name="connsiteY2" fmla="*/ 376111 h 376111"/>
                <a:gd name="connsiteX3" fmla="*/ 134555 w 3361942"/>
                <a:gd name="connsiteY3" fmla="*/ 376111 h 376111"/>
                <a:gd name="connsiteX0" fmla="*/ 143928 w 3371315"/>
                <a:gd name="connsiteY0" fmla="*/ 380874 h 380874"/>
                <a:gd name="connsiteX1" fmla="*/ 0 w 3371315"/>
                <a:gd name="connsiteY1" fmla="*/ 0 h 380874"/>
                <a:gd name="connsiteX2" fmla="*/ 3371315 w 3371315"/>
                <a:gd name="connsiteY2" fmla="*/ 380874 h 380874"/>
                <a:gd name="connsiteX3" fmla="*/ 143928 w 3371315"/>
                <a:gd name="connsiteY3" fmla="*/ 380874 h 380874"/>
                <a:gd name="connsiteX0" fmla="*/ 153301 w 3371315"/>
                <a:gd name="connsiteY0" fmla="*/ 447549 h 447549"/>
                <a:gd name="connsiteX1" fmla="*/ 0 w 3371315"/>
                <a:gd name="connsiteY1" fmla="*/ 0 h 447549"/>
                <a:gd name="connsiteX2" fmla="*/ 3371315 w 3371315"/>
                <a:gd name="connsiteY2" fmla="*/ 380874 h 447549"/>
                <a:gd name="connsiteX3" fmla="*/ 153301 w 3371315"/>
                <a:gd name="connsiteY3" fmla="*/ 447549 h 447549"/>
                <a:gd name="connsiteX0" fmla="*/ 118482 w 3336496"/>
                <a:gd name="connsiteY0" fmla="*/ 400967 h 400967"/>
                <a:gd name="connsiteX1" fmla="*/ 0 w 3336496"/>
                <a:gd name="connsiteY1" fmla="*/ 0 h 400967"/>
                <a:gd name="connsiteX2" fmla="*/ 3336496 w 3336496"/>
                <a:gd name="connsiteY2" fmla="*/ 334292 h 400967"/>
                <a:gd name="connsiteX3" fmla="*/ 118482 w 3336496"/>
                <a:gd name="connsiteY3" fmla="*/ 400967 h 400967"/>
                <a:gd name="connsiteX0" fmla="*/ 83663 w 3301677"/>
                <a:gd name="connsiteY0" fmla="*/ 391651 h 391651"/>
                <a:gd name="connsiteX1" fmla="*/ 0 w 3301677"/>
                <a:gd name="connsiteY1" fmla="*/ 0 h 391651"/>
                <a:gd name="connsiteX2" fmla="*/ 3301677 w 3301677"/>
                <a:gd name="connsiteY2" fmla="*/ 324976 h 391651"/>
                <a:gd name="connsiteX3" fmla="*/ 83663 w 3301677"/>
                <a:gd name="connsiteY3" fmla="*/ 391651 h 391651"/>
                <a:gd name="connsiteX0" fmla="*/ 0 w 3218014"/>
                <a:gd name="connsiteY0" fmla="*/ 410280 h 410280"/>
                <a:gd name="connsiteX1" fmla="*/ 13831 w 3218014"/>
                <a:gd name="connsiteY1" fmla="*/ 0 h 410280"/>
                <a:gd name="connsiteX2" fmla="*/ 3218014 w 3218014"/>
                <a:gd name="connsiteY2" fmla="*/ 343605 h 410280"/>
                <a:gd name="connsiteX3" fmla="*/ 0 w 3218014"/>
                <a:gd name="connsiteY3" fmla="*/ 410280 h 410280"/>
                <a:gd name="connsiteX0" fmla="*/ 0 w 3218014"/>
                <a:gd name="connsiteY0" fmla="*/ 396307 h 396307"/>
                <a:gd name="connsiteX1" fmla="*/ 6868 w 3218014"/>
                <a:gd name="connsiteY1" fmla="*/ 0 h 396307"/>
                <a:gd name="connsiteX2" fmla="*/ 3218014 w 3218014"/>
                <a:gd name="connsiteY2" fmla="*/ 329632 h 396307"/>
                <a:gd name="connsiteX3" fmla="*/ 0 w 3218014"/>
                <a:gd name="connsiteY3" fmla="*/ 396307 h 396307"/>
                <a:gd name="connsiteX0" fmla="*/ 0 w 3218014"/>
                <a:gd name="connsiteY0" fmla="*/ 315569 h 315569"/>
                <a:gd name="connsiteX1" fmla="*/ 6867 w 3218014"/>
                <a:gd name="connsiteY1" fmla="*/ 0 h 315569"/>
                <a:gd name="connsiteX2" fmla="*/ 3218014 w 3218014"/>
                <a:gd name="connsiteY2" fmla="*/ 248894 h 315569"/>
                <a:gd name="connsiteX3" fmla="*/ 0 w 3218014"/>
                <a:gd name="connsiteY3" fmla="*/ 315569 h 315569"/>
                <a:gd name="connsiteX0" fmla="*/ 0 w 3218014"/>
                <a:gd name="connsiteY0" fmla="*/ 306196 h 306196"/>
                <a:gd name="connsiteX1" fmla="*/ 126007 w 3218014"/>
                <a:gd name="connsiteY1" fmla="*/ 0 h 306196"/>
                <a:gd name="connsiteX2" fmla="*/ 3218014 w 3218014"/>
                <a:gd name="connsiteY2" fmla="*/ 239521 h 306196"/>
                <a:gd name="connsiteX3" fmla="*/ 0 w 3218014"/>
                <a:gd name="connsiteY3" fmla="*/ 306196 h 306196"/>
                <a:gd name="connsiteX0" fmla="*/ 0 w 3218014"/>
                <a:gd name="connsiteY0" fmla="*/ 262845 h 262845"/>
                <a:gd name="connsiteX1" fmla="*/ 198214 w 3218014"/>
                <a:gd name="connsiteY1" fmla="*/ 0 h 262845"/>
                <a:gd name="connsiteX2" fmla="*/ 3218014 w 3218014"/>
                <a:gd name="connsiteY2" fmla="*/ 196170 h 262845"/>
                <a:gd name="connsiteX3" fmla="*/ 0 w 3218014"/>
                <a:gd name="connsiteY3" fmla="*/ 262845 h 262845"/>
                <a:gd name="connsiteX0" fmla="*/ 1 w 3051941"/>
                <a:gd name="connsiteY0" fmla="*/ 265188 h 265188"/>
                <a:gd name="connsiteX1" fmla="*/ 32141 w 3051941"/>
                <a:gd name="connsiteY1" fmla="*/ 0 h 265188"/>
                <a:gd name="connsiteX2" fmla="*/ 3051941 w 3051941"/>
                <a:gd name="connsiteY2" fmla="*/ 196170 h 265188"/>
                <a:gd name="connsiteX3" fmla="*/ 1 w 3051941"/>
                <a:gd name="connsiteY3" fmla="*/ 265188 h 265188"/>
              </a:gdLst>
              <a:ahLst/>
              <a:cxnLst>
                <a:cxn ang="0">
                  <a:pos x="connsiteX0" y="connsiteY0"/>
                </a:cxn>
                <a:cxn ang="0">
                  <a:pos x="connsiteX1" y="connsiteY1"/>
                </a:cxn>
                <a:cxn ang="0">
                  <a:pos x="connsiteX2" y="connsiteY2"/>
                </a:cxn>
                <a:cxn ang="0">
                  <a:pos x="connsiteX3" y="connsiteY3"/>
                </a:cxn>
              </a:cxnLst>
              <a:rect l="l" t="t" r="r" b="b"/>
              <a:pathLst>
                <a:path w="3051941" h="265188">
                  <a:moveTo>
                    <a:pt x="1" y="265188"/>
                  </a:moveTo>
                  <a:lnTo>
                    <a:pt x="32141" y="0"/>
                  </a:lnTo>
                  <a:lnTo>
                    <a:pt x="3051941" y="196170"/>
                  </a:lnTo>
                  <a:lnTo>
                    <a:pt x="1" y="265188"/>
                  </a:lnTo>
                  <a:close/>
                </a:path>
              </a:pathLst>
            </a:custGeom>
            <a:gradFill>
              <a:gsLst>
                <a:gs pos="100000">
                  <a:srgbClr val="080808">
                    <a:alpha val="0"/>
                  </a:srgbClr>
                </a:gs>
                <a:gs pos="0">
                  <a:srgbClr val="000000">
                    <a:alpha val="65000"/>
                  </a:srgbClr>
                </a:gs>
              </a:gsLst>
              <a:lin ang="108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nvGrpSpPr>
            <p:cNvPr id="16" name="Group 15">
              <a:extLst>
                <a:ext uri="{FF2B5EF4-FFF2-40B4-BE49-F238E27FC236}">
                  <a16:creationId xmlns:a16="http://schemas.microsoft.com/office/drawing/2014/main" id="{9E42637C-9B4C-3CB6-703D-DA29C36D7139}"/>
                </a:ext>
              </a:extLst>
            </p:cNvPr>
            <p:cNvGrpSpPr/>
            <p:nvPr/>
          </p:nvGrpSpPr>
          <p:grpSpPr>
            <a:xfrm>
              <a:off x="2554288" y="4022725"/>
              <a:ext cx="1492250" cy="1946276"/>
              <a:chOff x="2554288" y="4022725"/>
              <a:chExt cx="1492250" cy="1946276"/>
            </a:xfrm>
          </p:grpSpPr>
          <p:sp>
            <p:nvSpPr>
              <p:cNvPr id="22" name="Freeform 107">
                <a:extLst>
                  <a:ext uri="{FF2B5EF4-FFF2-40B4-BE49-F238E27FC236}">
                    <a16:creationId xmlns:a16="http://schemas.microsoft.com/office/drawing/2014/main" id="{C51367AF-0EC7-47AB-8E4E-A971CC8706BE}"/>
                  </a:ext>
                </a:extLst>
              </p:cNvPr>
              <p:cNvSpPr>
                <a:spLocks/>
              </p:cNvSpPr>
              <p:nvPr/>
            </p:nvSpPr>
            <p:spPr bwMode="auto">
              <a:xfrm>
                <a:off x="2568575" y="4033838"/>
                <a:ext cx="1477963" cy="1935163"/>
              </a:xfrm>
              <a:custGeom>
                <a:avLst/>
                <a:gdLst>
                  <a:gd name="T0" fmla="*/ 391 w 392"/>
                  <a:gd name="T1" fmla="*/ 8 h 513"/>
                  <a:gd name="T2" fmla="*/ 388 w 392"/>
                  <a:gd name="T3" fmla="*/ 7 h 513"/>
                  <a:gd name="T4" fmla="*/ 347 w 392"/>
                  <a:gd name="T5" fmla="*/ 1 h 513"/>
                  <a:gd name="T6" fmla="*/ 58 w 392"/>
                  <a:gd name="T7" fmla="*/ 1 h 513"/>
                  <a:gd name="T8" fmla="*/ 41 w 392"/>
                  <a:gd name="T9" fmla="*/ 1 h 513"/>
                  <a:gd name="T10" fmla="*/ 10 w 392"/>
                  <a:gd name="T11" fmla="*/ 58 h 513"/>
                  <a:gd name="T12" fmla="*/ 8 w 392"/>
                  <a:gd name="T13" fmla="*/ 476 h 513"/>
                  <a:gd name="T14" fmla="*/ 46 w 392"/>
                  <a:gd name="T15" fmla="*/ 513 h 513"/>
                  <a:gd name="T16" fmla="*/ 311 w 392"/>
                  <a:gd name="T17" fmla="*/ 513 h 513"/>
                  <a:gd name="T18" fmla="*/ 346 w 392"/>
                  <a:gd name="T19" fmla="*/ 476 h 513"/>
                  <a:gd name="T20" fmla="*/ 344 w 392"/>
                  <a:gd name="T21" fmla="*/ 101 h 513"/>
                  <a:gd name="T22" fmla="*/ 347 w 392"/>
                  <a:gd name="T23" fmla="*/ 58 h 513"/>
                  <a:gd name="T24" fmla="*/ 392 w 392"/>
                  <a:gd name="T25" fmla="*/ 9 h 513"/>
                  <a:gd name="T26" fmla="*/ 391 w 392"/>
                  <a:gd name="T27" fmla="*/ 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2" h="513">
                    <a:moveTo>
                      <a:pt x="391" y="8"/>
                    </a:moveTo>
                    <a:cubicBezTo>
                      <a:pt x="390" y="8"/>
                      <a:pt x="389" y="8"/>
                      <a:pt x="388" y="7"/>
                    </a:cubicBezTo>
                    <a:cubicBezTo>
                      <a:pt x="376" y="3"/>
                      <a:pt x="362" y="1"/>
                      <a:pt x="347" y="1"/>
                    </a:cubicBezTo>
                    <a:cubicBezTo>
                      <a:pt x="58" y="1"/>
                      <a:pt x="58" y="1"/>
                      <a:pt x="58" y="1"/>
                    </a:cubicBezTo>
                    <a:cubicBezTo>
                      <a:pt x="41" y="1"/>
                      <a:pt x="41" y="1"/>
                      <a:pt x="41" y="1"/>
                    </a:cubicBezTo>
                    <a:cubicBezTo>
                      <a:pt x="19" y="9"/>
                      <a:pt x="11" y="45"/>
                      <a:pt x="10" y="58"/>
                    </a:cubicBezTo>
                    <a:cubicBezTo>
                      <a:pt x="0" y="149"/>
                      <a:pt x="6" y="385"/>
                      <a:pt x="8" y="476"/>
                    </a:cubicBezTo>
                    <a:cubicBezTo>
                      <a:pt x="9" y="496"/>
                      <a:pt x="26" y="513"/>
                      <a:pt x="46" y="513"/>
                    </a:cubicBezTo>
                    <a:cubicBezTo>
                      <a:pt x="311" y="513"/>
                      <a:pt x="311" y="513"/>
                      <a:pt x="311" y="513"/>
                    </a:cubicBezTo>
                    <a:cubicBezTo>
                      <a:pt x="331" y="513"/>
                      <a:pt x="347" y="496"/>
                      <a:pt x="346" y="476"/>
                    </a:cubicBezTo>
                    <a:cubicBezTo>
                      <a:pt x="344" y="398"/>
                      <a:pt x="339" y="209"/>
                      <a:pt x="344" y="101"/>
                    </a:cubicBezTo>
                    <a:cubicBezTo>
                      <a:pt x="345" y="85"/>
                      <a:pt x="346" y="70"/>
                      <a:pt x="347" y="58"/>
                    </a:cubicBezTo>
                    <a:cubicBezTo>
                      <a:pt x="349" y="42"/>
                      <a:pt x="360" y="0"/>
                      <a:pt x="392" y="9"/>
                    </a:cubicBezTo>
                    <a:lnTo>
                      <a:pt x="391" y="8"/>
                    </a:lnTo>
                    <a:close/>
                  </a:path>
                </a:pathLst>
              </a:cu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endParaRPr lang="ru-UA"/>
              </a:p>
            </p:txBody>
          </p:sp>
          <p:sp>
            <p:nvSpPr>
              <p:cNvPr id="23" name="Freeform 108">
                <a:extLst>
                  <a:ext uri="{FF2B5EF4-FFF2-40B4-BE49-F238E27FC236}">
                    <a16:creationId xmlns:a16="http://schemas.microsoft.com/office/drawing/2014/main" id="{A64F2929-9483-DE7F-B41D-281DE6DA1FF9}"/>
                  </a:ext>
                </a:extLst>
              </p:cNvPr>
              <p:cNvSpPr>
                <a:spLocks/>
              </p:cNvSpPr>
              <p:nvPr/>
            </p:nvSpPr>
            <p:spPr bwMode="auto">
              <a:xfrm>
                <a:off x="2554288" y="4022725"/>
                <a:ext cx="1484313" cy="1938338"/>
              </a:xfrm>
              <a:custGeom>
                <a:avLst/>
                <a:gdLst>
                  <a:gd name="T0" fmla="*/ 57 w 394"/>
                  <a:gd name="T1" fmla="*/ 2 h 514"/>
                  <a:gd name="T2" fmla="*/ 40 w 394"/>
                  <a:gd name="T3" fmla="*/ 2 h 514"/>
                  <a:gd name="T4" fmla="*/ 9 w 394"/>
                  <a:gd name="T5" fmla="*/ 60 h 514"/>
                  <a:gd name="T6" fmla="*/ 8 w 394"/>
                  <a:gd name="T7" fmla="*/ 478 h 514"/>
                  <a:gd name="T8" fmla="*/ 46 w 394"/>
                  <a:gd name="T9" fmla="*/ 514 h 514"/>
                  <a:gd name="T10" fmla="*/ 311 w 394"/>
                  <a:gd name="T11" fmla="*/ 514 h 514"/>
                  <a:gd name="T12" fmla="*/ 346 w 394"/>
                  <a:gd name="T13" fmla="*/ 478 h 514"/>
                  <a:gd name="T14" fmla="*/ 347 w 394"/>
                  <a:gd name="T15" fmla="*/ 60 h 514"/>
                  <a:gd name="T16" fmla="*/ 394 w 394"/>
                  <a:gd name="T17" fmla="*/ 11 h 514"/>
                  <a:gd name="T18" fmla="*/ 347 w 394"/>
                  <a:gd name="T19" fmla="*/ 2 h 514"/>
                  <a:gd name="T20" fmla="*/ 57 w 394"/>
                  <a:gd name="T21" fmla="*/ 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514">
                    <a:moveTo>
                      <a:pt x="57" y="2"/>
                    </a:moveTo>
                    <a:cubicBezTo>
                      <a:pt x="40" y="2"/>
                      <a:pt x="40" y="2"/>
                      <a:pt x="40" y="2"/>
                    </a:cubicBezTo>
                    <a:cubicBezTo>
                      <a:pt x="19" y="10"/>
                      <a:pt x="11" y="46"/>
                      <a:pt x="9" y="60"/>
                    </a:cubicBezTo>
                    <a:cubicBezTo>
                      <a:pt x="0" y="150"/>
                      <a:pt x="5" y="387"/>
                      <a:pt x="8" y="478"/>
                    </a:cubicBezTo>
                    <a:cubicBezTo>
                      <a:pt x="9" y="498"/>
                      <a:pt x="26" y="514"/>
                      <a:pt x="46" y="514"/>
                    </a:cubicBezTo>
                    <a:cubicBezTo>
                      <a:pt x="311" y="514"/>
                      <a:pt x="311" y="514"/>
                      <a:pt x="311" y="514"/>
                    </a:cubicBezTo>
                    <a:cubicBezTo>
                      <a:pt x="331" y="514"/>
                      <a:pt x="346" y="498"/>
                      <a:pt x="346" y="478"/>
                    </a:cubicBezTo>
                    <a:cubicBezTo>
                      <a:pt x="343" y="387"/>
                      <a:pt x="337" y="150"/>
                      <a:pt x="347" y="60"/>
                    </a:cubicBezTo>
                    <a:cubicBezTo>
                      <a:pt x="349" y="43"/>
                      <a:pt x="360" y="0"/>
                      <a:pt x="394" y="11"/>
                    </a:cubicBezTo>
                    <a:cubicBezTo>
                      <a:pt x="380" y="6"/>
                      <a:pt x="365" y="2"/>
                      <a:pt x="347" y="2"/>
                    </a:cubicBezTo>
                    <a:lnTo>
                      <a:pt x="57" y="2"/>
                    </a:lnTo>
                    <a:close/>
                  </a:path>
                </a:pathLst>
              </a:custGeom>
              <a:solidFill>
                <a:srgbClr val="A3D0AF"/>
              </a:solidFill>
              <a:ln>
                <a:noFill/>
              </a:ln>
            </p:spPr>
            <p:txBody>
              <a:bodyPr vert="horz" wrap="square" lIns="91440" tIns="45720" rIns="91440" bIns="45720" numCol="1" anchor="t" anchorCtr="0" compatLnSpc="1">
                <a:prstTxWarp prst="textNoShape">
                  <a:avLst/>
                </a:prstTxWarp>
              </a:bodyPr>
              <a:lstStyle/>
              <a:p>
                <a:endParaRPr lang="ru-UA"/>
              </a:p>
            </p:txBody>
          </p:sp>
        </p:grpSp>
      </p:grpSp>
      <p:grpSp>
        <p:nvGrpSpPr>
          <p:cNvPr id="28" name="Group 27">
            <a:extLst>
              <a:ext uri="{FF2B5EF4-FFF2-40B4-BE49-F238E27FC236}">
                <a16:creationId xmlns:a16="http://schemas.microsoft.com/office/drawing/2014/main" id="{7BBBEB8C-4F16-60F9-B170-64E6BB22319B}"/>
              </a:ext>
            </a:extLst>
          </p:cNvPr>
          <p:cNvGrpSpPr/>
          <p:nvPr/>
        </p:nvGrpSpPr>
        <p:grpSpPr>
          <a:xfrm>
            <a:off x="3870004" y="8018401"/>
            <a:ext cx="2424349" cy="2039939"/>
            <a:chOff x="2201117" y="3929062"/>
            <a:chExt cx="2424349" cy="2039939"/>
          </a:xfrm>
        </p:grpSpPr>
        <p:sp>
          <p:nvSpPr>
            <p:cNvPr id="29" name="Freeform 97">
              <a:extLst>
                <a:ext uri="{FF2B5EF4-FFF2-40B4-BE49-F238E27FC236}">
                  <a16:creationId xmlns:a16="http://schemas.microsoft.com/office/drawing/2014/main" id="{A3079C87-6A0D-0229-97BA-F21C9C3FF1B9}"/>
                </a:ext>
              </a:extLst>
            </p:cNvPr>
            <p:cNvSpPr>
              <a:spLocks/>
            </p:cNvSpPr>
            <p:nvPr/>
          </p:nvSpPr>
          <p:spPr bwMode="auto">
            <a:xfrm>
              <a:off x="3849688" y="4022725"/>
              <a:ext cx="400050" cy="392113"/>
            </a:xfrm>
            <a:custGeom>
              <a:avLst/>
              <a:gdLst>
                <a:gd name="T0" fmla="*/ 49 w 106"/>
                <a:gd name="T1" fmla="*/ 11 h 104"/>
                <a:gd name="T2" fmla="*/ 3 w 106"/>
                <a:gd name="T3" fmla="*/ 60 h 104"/>
                <a:gd name="T4" fmla="*/ 0 w 106"/>
                <a:gd name="T5" fmla="*/ 104 h 104"/>
                <a:gd name="T6" fmla="*/ 99 w 106"/>
                <a:gd name="T7" fmla="*/ 104 h 104"/>
                <a:gd name="T8" fmla="*/ 49 w 106"/>
                <a:gd name="T9" fmla="*/ 11 h 104"/>
              </a:gdLst>
              <a:ahLst/>
              <a:cxnLst>
                <a:cxn ang="0">
                  <a:pos x="T0" y="T1"/>
                </a:cxn>
                <a:cxn ang="0">
                  <a:pos x="T2" y="T3"/>
                </a:cxn>
                <a:cxn ang="0">
                  <a:pos x="T4" y="T5"/>
                </a:cxn>
                <a:cxn ang="0">
                  <a:pos x="T6" y="T7"/>
                </a:cxn>
                <a:cxn ang="0">
                  <a:pos x="T8" y="T9"/>
                </a:cxn>
              </a:cxnLst>
              <a:rect l="0" t="0" r="r" b="b"/>
              <a:pathLst>
                <a:path w="106" h="104">
                  <a:moveTo>
                    <a:pt x="49" y="11"/>
                  </a:moveTo>
                  <a:cubicBezTo>
                    <a:pt x="16" y="0"/>
                    <a:pt x="5" y="43"/>
                    <a:pt x="3" y="60"/>
                  </a:cubicBezTo>
                  <a:cubicBezTo>
                    <a:pt x="2" y="72"/>
                    <a:pt x="1" y="87"/>
                    <a:pt x="0" y="104"/>
                  </a:cubicBezTo>
                  <a:cubicBezTo>
                    <a:pt x="99" y="104"/>
                    <a:pt x="99" y="104"/>
                    <a:pt x="99" y="104"/>
                  </a:cubicBezTo>
                  <a:cubicBezTo>
                    <a:pt x="99" y="104"/>
                    <a:pt x="106" y="35"/>
                    <a:pt x="49" y="11"/>
                  </a:cubicBezTo>
                  <a:close/>
                </a:path>
              </a:pathLst>
            </a:custGeom>
            <a:solidFill>
              <a:srgbClr val="3D7B45"/>
            </a:solidFill>
            <a:ln>
              <a:noFill/>
            </a:ln>
          </p:spPr>
          <p:txBody>
            <a:bodyPr vert="horz" wrap="square" lIns="91440" tIns="45720" rIns="91440" bIns="45720" numCol="1" anchor="t" anchorCtr="0" compatLnSpc="1">
              <a:prstTxWarp prst="textNoShape">
                <a:avLst/>
              </a:prstTxWarp>
            </a:bodyPr>
            <a:lstStyle/>
            <a:p>
              <a:endParaRPr lang="ru-UA" dirty="0"/>
            </a:p>
          </p:txBody>
        </p:sp>
        <p:sp>
          <p:nvSpPr>
            <p:cNvPr id="37" name="Freeform 14">
              <a:extLst>
                <a:ext uri="{FF2B5EF4-FFF2-40B4-BE49-F238E27FC236}">
                  <a16:creationId xmlns:a16="http://schemas.microsoft.com/office/drawing/2014/main" id="{3D571A8B-AF23-7AC4-84D8-F8308846DC22}"/>
                </a:ext>
              </a:extLst>
            </p:cNvPr>
            <p:cNvSpPr>
              <a:spLocks/>
            </p:cNvSpPr>
            <p:nvPr/>
          </p:nvSpPr>
          <p:spPr bwMode="auto">
            <a:xfrm rot="16200000">
              <a:off x="3273165" y="3357525"/>
              <a:ext cx="280253" cy="2424349"/>
            </a:xfrm>
            <a:custGeom>
              <a:avLst/>
              <a:gdLst>
                <a:gd name="T0" fmla="*/ 153 w 153"/>
                <a:gd name="T1" fmla="*/ 0 h 1032"/>
                <a:gd name="T2" fmla="*/ 150 w 153"/>
                <a:gd name="T3" fmla="*/ 1032 h 1032"/>
                <a:gd name="T4" fmla="*/ 0 w 153"/>
                <a:gd name="T5" fmla="*/ 1032 h 1032"/>
                <a:gd name="T6" fmla="*/ 0 w 153"/>
                <a:gd name="T7" fmla="*/ 0 h 1032"/>
                <a:gd name="T8" fmla="*/ 153 w 153"/>
                <a:gd name="T9" fmla="*/ 0 h 1032"/>
              </a:gdLst>
              <a:ahLst/>
              <a:cxnLst>
                <a:cxn ang="0">
                  <a:pos x="T0" y="T1"/>
                </a:cxn>
                <a:cxn ang="0">
                  <a:pos x="T2" y="T3"/>
                </a:cxn>
                <a:cxn ang="0">
                  <a:pos x="T4" y="T5"/>
                </a:cxn>
                <a:cxn ang="0">
                  <a:pos x="T6" y="T7"/>
                </a:cxn>
                <a:cxn ang="0">
                  <a:pos x="T8" y="T9"/>
                </a:cxn>
              </a:cxnLst>
              <a:rect l="0" t="0" r="r" b="b"/>
              <a:pathLst>
                <a:path w="153" h="1032">
                  <a:moveTo>
                    <a:pt x="153" y="0"/>
                  </a:moveTo>
                  <a:lnTo>
                    <a:pt x="150" y="1032"/>
                  </a:lnTo>
                  <a:lnTo>
                    <a:pt x="0" y="1032"/>
                  </a:lnTo>
                  <a:lnTo>
                    <a:pt x="0" y="0"/>
                  </a:lnTo>
                  <a:lnTo>
                    <a:pt x="153" y="0"/>
                  </a:lnTo>
                  <a:close/>
                </a:path>
              </a:pathLst>
            </a:custGeom>
            <a:gradFill flip="none" rotWithShape="1">
              <a:gsLst>
                <a:gs pos="0">
                  <a:schemeClr val="bg1">
                    <a:alpha val="0"/>
                  </a:schemeClr>
                </a:gs>
                <a:gs pos="50000">
                  <a:schemeClr val="bg1"/>
                </a:gs>
                <a:gs pos="100000">
                  <a:schemeClr val="bg1">
                    <a:alpha val="0"/>
                  </a:schemeClr>
                </a:gs>
              </a:gsLst>
              <a:lin ang="5400000" scaled="0"/>
              <a:tileRect/>
            </a:gradFill>
            <a:ln>
              <a:noFill/>
            </a:ln>
            <a:effectLst>
              <a:outerShdw blurRad="101600" dist="88900" dir="16800000" sx="95000" sy="95000" algn="tl" rotWithShape="0">
                <a:prstClr val="black">
                  <a:alpha val="9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31" name="Right Triangle 34">
              <a:extLst>
                <a:ext uri="{FF2B5EF4-FFF2-40B4-BE49-F238E27FC236}">
                  <a16:creationId xmlns:a16="http://schemas.microsoft.com/office/drawing/2014/main" id="{C94CEBAF-1A6E-D50D-2655-FE1469F620D7}"/>
                </a:ext>
              </a:extLst>
            </p:cNvPr>
            <p:cNvSpPr/>
            <p:nvPr/>
          </p:nvSpPr>
          <p:spPr>
            <a:xfrm rot="16200000" flipV="1">
              <a:off x="2907506" y="4666057"/>
              <a:ext cx="2012950" cy="538959"/>
            </a:xfrm>
            <a:custGeom>
              <a:avLst/>
              <a:gdLst>
                <a:gd name="connsiteX0" fmla="*/ 0 w 3227387"/>
                <a:gd name="connsiteY0" fmla="*/ 441199 h 441199"/>
                <a:gd name="connsiteX1" fmla="*/ 0 w 3227387"/>
                <a:gd name="connsiteY1" fmla="*/ 0 h 441199"/>
                <a:gd name="connsiteX2" fmla="*/ 3227387 w 3227387"/>
                <a:gd name="connsiteY2" fmla="*/ 441199 h 441199"/>
                <a:gd name="connsiteX3" fmla="*/ 0 w 3227387"/>
                <a:gd name="connsiteY3" fmla="*/ 441199 h 441199"/>
                <a:gd name="connsiteX0" fmla="*/ 6350 w 3233737"/>
                <a:gd name="connsiteY0" fmla="*/ 371349 h 371349"/>
                <a:gd name="connsiteX1" fmla="*/ 0 w 3233737"/>
                <a:gd name="connsiteY1" fmla="*/ 0 h 371349"/>
                <a:gd name="connsiteX2" fmla="*/ 3233737 w 3233737"/>
                <a:gd name="connsiteY2" fmla="*/ 371349 h 371349"/>
                <a:gd name="connsiteX3" fmla="*/ 6350 w 3233737"/>
                <a:gd name="connsiteY3" fmla="*/ 371349 h 371349"/>
                <a:gd name="connsiteX0" fmla="*/ 12700 w 3240087"/>
                <a:gd name="connsiteY0" fmla="*/ 333249 h 333249"/>
                <a:gd name="connsiteX1" fmla="*/ 0 w 3240087"/>
                <a:gd name="connsiteY1" fmla="*/ 0 h 333249"/>
                <a:gd name="connsiteX2" fmla="*/ 3240087 w 3240087"/>
                <a:gd name="connsiteY2" fmla="*/ 333249 h 333249"/>
                <a:gd name="connsiteX3" fmla="*/ 12700 w 3240087"/>
                <a:gd name="connsiteY3" fmla="*/ 333249 h 333249"/>
                <a:gd name="connsiteX0" fmla="*/ 134555 w 3361942"/>
                <a:gd name="connsiteY0" fmla="*/ 376111 h 376111"/>
                <a:gd name="connsiteX1" fmla="*/ 0 w 3361942"/>
                <a:gd name="connsiteY1" fmla="*/ 0 h 376111"/>
                <a:gd name="connsiteX2" fmla="*/ 3361942 w 3361942"/>
                <a:gd name="connsiteY2" fmla="*/ 376111 h 376111"/>
                <a:gd name="connsiteX3" fmla="*/ 134555 w 3361942"/>
                <a:gd name="connsiteY3" fmla="*/ 376111 h 376111"/>
                <a:gd name="connsiteX0" fmla="*/ 143928 w 3371315"/>
                <a:gd name="connsiteY0" fmla="*/ 380874 h 380874"/>
                <a:gd name="connsiteX1" fmla="*/ 0 w 3371315"/>
                <a:gd name="connsiteY1" fmla="*/ 0 h 380874"/>
                <a:gd name="connsiteX2" fmla="*/ 3371315 w 3371315"/>
                <a:gd name="connsiteY2" fmla="*/ 380874 h 380874"/>
                <a:gd name="connsiteX3" fmla="*/ 143928 w 3371315"/>
                <a:gd name="connsiteY3" fmla="*/ 380874 h 380874"/>
                <a:gd name="connsiteX0" fmla="*/ 153301 w 3371315"/>
                <a:gd name="connsiteY0" fmla="*/ 447549 h 447549"/>
                <a:gd name="connsiteX1" fmla="*/ 0 w 3371315"/>
                <a:gd name="connsiteY1" fmla="*/ 0 h 447549"/>
                <a:gd name="connsiteX2" fmla="*/ 3371315 w 3371315"/>
                <a:gd name="connsiteY2" fmla="*/ 380874 h 447549"/>
                <a:gd name="connsiteX3" fmla="*/ 153301 w 3371315"/>
                <a:gd name="connsiteY3" fmla="*/ 447549 h 447549"/>
                <a:gd name="connsiteX0" fmla="*/ 118482 w 3336496"/>
                <a:gd name="connsiteY0" fmla="*/ 400967 h 400967"/>
                <a:gd name="connsiteX1" fmla="*/ 0 w 3336496"/>
                <a:gd name="connsiteY1" fmla="*/ 0 h 400967"/>
                <a:gd name="connsiteX2" fmla="*/ 3336496 w 3336496"/>
                <a:gd name="connsiteY2" fmla="*/ 334292 h 400967"/>
                <a:gd name="connsiteX3" fmla="*/ 118482 w 3336496"/>
                <a:gd name="connsiteY3" fmla="*/ 400967 h 400967"/>
                <a:gd name="connsiteX0" fmla="*/ 83663 w 3301677"/>
                <a:gd name="connsiteY0" fmla="*/ 391651 h 391651"/>
                <a:gd name="connsiteX1" fmla="*/ 0 w 3301677"/>
                <a:gd name="connsiteY1" fmla="*/ 0 h 391651"/>
                <a:gd name="connsiteX2" fmla="*/ 3301677 w 3301677"/>
                <a:gd name="connsiteY2" fmla="*/ 324976 h 391651"/>
                <a:gd name="connsiteX3" fmla="*/ 83663 w 3301677"/>
                <a:gd name="connsiteY3" fmla="*/ 391651 h 391651"/>
                <a:gd name="connsiteX0" fmla="*/ 0 w 3218014"/>
                <a:gd name="connsiteY0" fmla="*/ 410280 h 410280"/>
                <a:gd name="connsiteX1" fmla="*/ 13831 w 3218014"/>
                <a:gd name="connsiteY1" fmla="*/ 0 h 410280"/>
                <a:gd name="connsiteX2" fmla="*/ 3218014 w 3218014"/>
                <a:gd name="connsiteY2" fmla="*/ 343605 h 410280"/>
                <a:gd name="connsiteX3" fmla="*/ 0 w 3218014"/>
                <a:gd name="connsiteY3" fmla="*/ 410280 h 410280"/>
                <a:gd name="connsiteX0" fmla="*/ 0 w 3218014"/>
                <a:gd name="connsiteY0" fmla="*/ 396307 h 396307"/>
                <a:gd name="connsiteX1" fmla="*/ 6868 w 3218014"/>
                <a:gd name="connsiteY1" fmla="*/ 0 h 396307"/>
                <a:gd name="connsiteX2" fmla="*/ 3218014 w 3218014"/>
                <a:gd name="connsiteY2" fmla="*/ 329632 h 396307"/>
                <a:gd name="connsiteX3" fmla="*/ 0 w 3218014"/>
                <a:gd name="connsiteY3" fmla="*/ 396307 h 396307"/>
                <a:gd name="connsiteX0" fmla="*/ 0 w 3218014"/>
                <a:gd name="connsiteY0" fmla="*/ 315569 h 315569"/>
                <a:gd name="connsiteX1" fmla="*/ 6867 w 3218014"/>
                <a:gd name="connsiteY1" fmla="*/ 0 h 315569"/>
                <a:gd name="connsiteX2" fmla="*/ 3218014 w 3218014"/>
                <a:gd name="connsiteY2" fmla="*/ 248894 h 315569"/>
                <a:gd name="connsiteX3" fmla="*/ 0 w 3218014"/>
                <a:gd name="connsiteY3" fmla="*/ 315569 h 315569"/>
                <a:gd name="connsiteX0" fmla="*/ 0 w 3218014"/>
                <a:gd name="connsiteY0" fmla="*/ 306196 h 306196"/>
                <a:gd name="connsiteX1" fmla="*/ 126007 w 3218014"/>
                <a:gd name="connsiteY1" fmla="*/ 0 h 306196"/>
                <a:gd name="connsiteX2" fmla="*/ 3218014 w 3218014"/>
                <a:gd name="connsiteY2" fmla="*/ 239521 h 306196"/>
                <a:gd name="connsiteX3" fmla="*/ 0 w 3218014"/>
                <a:gd name="connsiteY3" fmla="*/ 306196 h 306196"/>
                <a:gd name="connsiteX0" fmla="*/ 0 w 3218014"/>
                <a:gd name="connsiteY0" fmla="*/ 262845 h 262845"/>
                <a:gd name="connsiteX1" fmla="*/ 198214 w 3218014"/>
                <a:gd name="connsiteY1" fmla="*/ 0 h 262845"/>
                <a:gd name="connsiteX2" fmla="*/ 3218014 w 3218014"/>
                <a:gd name="connsiteY2" fmla="*/ 196170 h 262845"/>
                <a:gd name="connsiteX3" fmla="*/ 0 w 3218014"/>
                <a:gd name="connsiteY3" fmla="*/ 262845 h 262845"/>
                <a:gd name="connsiteX0" fmla="*/ 1 w 3051941"/>
                <a:gd name="connsiteY0" fmla="*/ 265188 h 265188"/>
                <a:gd name="connsiteX1" fmla="*/ 32141 w 3051941"/>
                <a:gd name="connsiteY1" fmla="*/ 0 h 265188"/>
                <a:gd name="connsiteX2" fmla="*/ 3051941 w 3051941"/>
                <a:gd name="connsiteY2" fmla="*/ 196170 h 265188"/>
                <a:gd name="connsiteX3" fmla="*/ 1 w 3051941"/>
                <a:gd name="connsiteY3" fmla="*/ 265188 h 265188"/>
              </a:gdLst>
              <a:ahLst/>
              <a:cxnLst>
                <a:cxn ang="0">
                  <a:pos x="connsiteX0" y="connsiteY0"/>
                </a:cxn>
                <a:cxn ang="0">
                  <a:pos x="connsiteX1" y="connsiteY1"/>
                </a:cxn>
                <a:cxn ang="0">
                  <a:pos x="connsiteX2" y="connsiteY2"/>
                </a:cxn>
                <a:cxn ang="0">
                  <a:pos x="connsiteX3" y="connsiteY3"/>
                </a:cxn>
              </a:cxnLst>
              <a:rect l="l" t="t" r="r" b="b"/>
              <a:pathLst>
                <a:path w="3051941" h="265188">
                  <a:moveTo>
                    <a:pt x="1" y="265188"/>
                  </a:moveTo>
                  <a:lnTo>
                    <a:pt x="32141" y="0"/>
                  </a:lnTo>
                  <a:lnTo>
                    <a:pt x="3051941" y="196170"/>
                  </a:lnTo>
                  <a:lnTo>
                    <a:pt x="1" y="265188"/>
                  </a:lnTo>
                  <a:close/>
                </a:path>
              </a:pathLst>
            </a:custGeom>
            <a:gradFill>
              <a:gsLst>
                <a:gs pos="100000">
                  <a:srgbClr val="080808">
                    <a:alpha val="0"/>
                  </a:srgbClr>
                </a:gs>
                <a:gs pos="0">
                  <a:srgbClr val="000000">
                    <a:alpha val="65000"/>
                  </a:srgbClr>
                </a:gs>
              </a:gsLst>
              <a:lin ang="108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nvGrpSpPr>
            <p:cNvPr id="34" name="Group 33">
              <a:extLst>
                <a:ext uri="{FF2B5EF4-FFF2-40B4-BE49-F238E27FC236}">
                  <a16:creationId xmlns:a16="http://schemas.microsoft.com/office/drawing/2014/main" id="{06C0F82A-DA0E-0D9C-F7CE-22EDBF66A2ED}"/>
                </a:ext>
              </a:extLst>
            </p:cNvPr>
            <p:cNvGrpSpPr/>
            <p:nvPr/>
          </p:nvGrpSpPr>
          <p:grpSpPr>
            <a:xfrm>
              <a:off x="2554288" y="4022725"/>
              <a:ext cx="1492250" cy="1946276"/>
              <a:chOff x="2554288" y="4022725"/>
              <a:chExt cx="1492250" cy="1946276"/>
            </a:xfrm>
          </p:grpSpPr>
          <p:sp>
            <p:nvSpPr>
              <p:cNvPr id="35" name="Freeform 107">
                <a:extLst>
                  <a:ext uri="{FF2B5EF4-FFF2-40B4-BE49-F238E27FC236}">
                    <a16:creationId xmlns:a16="http://schemas.microsoft.com/office/drawing/2014/main" id="{10D7507D-EE4D-F11A-A5C5-A515A246ADBC}"/>
                  </a:ext>
                </a:extLst>
              </p:cNvPr>
              <p:cNvSpPr>
                <a:spLocks/>
              </p:cNvSpPr>
              <p:nvPr/>
            </p:nvSpPr>
            <p:spPr bwMode="auto">
              <a:xfrm>
                <a:off x="2568575" y="4033838"/>
                <a:ext cx="1477963" cy="1935163"/>
              </a:xfrm>
              <a:custGeom>
                <a:avLst/>
                <a:gdLst>
                  <a:gd name="T0" fmla="*/ 391 w 392"/>
                  <a:gd name="T1" fmla="*/ 8 h 513"/>
                  <a:gd name="T2" fmla="*/ 388 w 392"/>
                  <a:gd name="T3" fmla="*/ 7 h 513"/>
                  <a:gd name="T4" fmla="*/ 347 w 392"/>
                  <a:gd name="T5" fmla="*/ 1 h 513"/>
                  <a:gd name="T6" fmla="*/ 58 w 392"/>
                  <a:gd name="T7" fmla="*/ 1 h 513"/>
                  <a:gd name="T8" fmla="*/ 41 w 392"/>
                  <a:gd name="T9" fmla="*/ 1 h 513"/>
                  <a:gd name="T10" fmla="*/ 10 w 392"/>
                  <a:gd name="T11" fmla="*/ 58 h 513"/>
                  <a:gd name="T12" fmla="*/ 8 w 392"/>
                  <a:gd name="T13" fmla="*/ 476 h 513"/>
                  <a:gd name="T14" fmla="*/ 46 w 392"/>
                  <a:gd name="T15" fmla="*/ 513 h 513"/>
                  <a:gd name="T16" fmla="*/ 311 w 392"/>
                  <a:gd name="T17" fmla="*/ 513 h 513"/>
                  <a:gd name="T18" fmla="*/ 346 w 392"/>
                  <a:gd name="T19" fmla="*/ 476 h 513"/>
                  <a:gd name="T20" fmla="*/ 344 w 392"/>
                  <a:gd name="T21" fmla="*/ 101 h 513"/>
                  <a:gd name="T22" fmla="*/ 347 w 392"/>
                  <a:gd name="T23" fmla="*/ 58 h 513"/>
                  <a:gd name="T24" fmla="*/ 392 w 392"/>
                  <a:gd name="T25" fmla="*/ 9 h 513"/>
                  <a:gd name="T26" fmla="*/ 391 w 392"/>
                  <a:gd name="T27" fmla="*/ 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2" h="513">
                    <a:moveTo>
                      <a:pt x="391" y="8"/>
                    </a:moveTo>
                    <a:cubicBezTo>
                      <a:pt x="390" y="8"/>
                      <a:pt x="389" y="8"/>
                      <a:pt x="388" y="7"/>
                    </a:cubicBezTo>
                    <a:cubicBezTo>
                      <a:pt x="376" y="3"/>
                      <a:pt x="362" y="1"/>
                      <a:pt x="347" y="1"/>
                    </a:cubicBezTo>
                    <a:cubicBezTo>
                      <a:pt x="58" y="1"/>
                      <a:pt x="58" y="1"/>
                      <a:pt x="58" y="1"/>
                    </a:cubicBezTo>
                    <a:cubicBezTo>
                      <a:pt x="41" y="1"/>
                      <a:pt x="41" y="1"/>
                      <a:pt x="41" y="1"/>
                    </a:cubicBezTo>
                    <a:cubicBezTo>
                      <a:pt x="19" y="9"/>
                      <a:pt x="11" y="45"/>
                      <a:pt x="10" y="58"/>
                    </a:cubicBezTo>
                    <a:cubicBezTo>
                      <a:pt x="0" y="149"/>
                      <a:pt x="6" y="385"/>
                      <a:pt x="8" y="476"/>
                    </a:cubicBezTo>
                    <a:cubicBezTo>
                      <a:pt x="9" y="496"/>
                      <a:pt x="26" y="513"/>
                      <a:pt x="46" y="513"/>
                    </a:cubicBezTo>
                    <a:cubicBezTo>
                      <a:pt x="311" y="513"/>
                      <a:pt x="311" y="513"/>
                      <a:pt x="311" y="513"/>
                    </a:cubicBezTo>
                    <a:cubicBezTo>
                      <a:pt x="331" y="513"/>
                      <a:pt x="347" y="496"/>
                      <a:pt x="346" y="476"/>
                    </a:cubicBezTo>
                    <a:cubicBezTo>
                      <a:pt x="344" y="398"/>
                      <a:pt x="339" y="209"/>
                      <a:pt x="344" y="101"/>
                    </a:cubicBezTo>
                    <a:cubicBezTo>
                      <a:pt x="345" y="85"/>
                      <a:pt x="346" y="70"/>
                      <a:pt x="347" y="58"/>
                    </a:cubicBezTo>
                    <a:cubicBezTo>
                      <a:pt x="349" y="42"/>
                      <a:pt x="360" y="0"/>
                      <a:pt x="392" y="9"/>
                    </a:cubicBezTo>
                    <a:lnTo>
                      <a:pt x="391" y="8"/>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ru-UA"/>
              </a:p>
            </p:txBody>
          </p:sp>
          <p:sp>
            <p:nvSpPr>
              <p:cNvPr id="36" name="Freeform 108">
                <a:extLst>
                  <a:ext uri="{FF2B5EF4-FFF2-40B4-BE49-F238E27FC236}">
                    <a16:creationId xmlns:a16="http://schemas.microsoft.com/office/drawing/2014/main" id="{9512D501-B4A4-21FF-C0D2-56296C27BEFC}"/>
                  </a:ext>
                </a:extLst>
              </p:cNvPr>
              <p:cNvSpPr>
                <a:spLocks/>
              </p:cNvSpPr>
              <p:nvPr/>
            </p:nvSpPr>
            <p:spPr bwMode="auto">
              <a:xfrm>
                <a:off x="2554288" y="4022725"/>
                <a:ext cx="1484313" cy="1938338"/>
              </a:xfrm>
              <a:custGeom>
                <a:avLst/>
                <a:gdLst>
                  <a:gd name="T0" fmla="*/ 57 w 394"/>
                  <a:gd name="T1" fmla="*/ 2 h 514"/>
                  <a:gd name="T2" fmla="*/ 40 w 394"/>
                  <a:gd name="T3" fmla="*/ 2 h 514"/>
                  <a:gd name="T4" fmla="*/ 9 w 394"/>
                  <a:gd name="T5" fmla="*/ 60 h 514"/>
                  <a:gd name="T6" fmla="*/ 8 w 394"/>
                  <a:gd name="T7" fmla="*/ 478 h 514"/>
                  <a:gd name="T8" fmla="*/ 46 w 394"/>
                  <a:gd name="T9" fmla="*/ 514 h 514"/>
                  <a:gd name="T10" fmla="*/ 311 w 394"/>
                  <a:gd name="T11" fmla="*/ 514 h 514"/>
                  <a:gd name="T12" fmla="*/ 346 w 394"/>
                  <a:gd name="T13" fmla="*/ 478 h 514"/>
                  <a:gd name="T14" fmla="*/ 347 w 394"/>
                  <a:gd name="T15" fmla="*/ 60 h 514"/>
                  <a:gd name="T16" fmla="*/ 394 w 394"/>
                  <a:gd name="T17" fmla="*/ 11 h 514"/>
                  <a:gd name="T18" fmla="*/ 347 w 394"/>
                  <a:gd name="T19" fmla="*/ 2 h 514"/>
                  <a:gd name="T20" fmla="*/ 57 w 394"/>
                  <a:gd name="T21" fmla="*/ 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514">
                    <a:moveTo>
                      <a:pt x="57" y="2"/>
                    </a:moveTo>
                    <a:cubicBezTo>
                      <a:pt x="40" y="2"/>
                      <a:pt x="40" y="2"/>
                      <a:pt x="40" y="2"/>
                    </a:cubicBezTo>
                    <a:cubicBezTo>
                      <a:pt x="19" y="10"/>
                      <a:pt x="11" y="46"/>
                      <a:pt x="9" y="60"/>
                    </a:cubicBezTo>
                    <a:cubicBezTo>
                      <a:pt x="0" y="150"/>
                      <a:pt x="5" y="387"/>
                      <a:pt x="8" y="478"/>
                    </a:cubicBezTo>
                    <a:cubicBezTo>
                      <a:pt x="9" y="498"/>
                      <a:pt x="26" y="514"/>
                      <a:pt x="46" y="514"/>
                    </a:cubicBezTo>
                    <a:cubicBezTo>
                      <a:pt x="311" y="514"/>
                      <a:pt x="311" y="514"/>
                      <a:pt x="311" y="514"/>
                    </a:cubicBezTo>
                    <a:cubicBezTo>
                      <a:pt x="331" y="514"/>
                      <a:pt x="346" y="498"/>
                      <a:pt x="346" y="478"/>
                    </a:cubicBezTo>
                    <a:cubicBezTo>
                      <a:pt x="343" y="387"/>
                      <a:pt x="337" y="150"/>
                      <a:pt x="347" y="60"/>
                    </a:cubicBezTo>
                    <a:cubicBezTo>
                      <a:pt x="349" y="43"/>
                      <a:pt x="360" y="0"/>
                      <a:pt x="394" y="11"/>
                    </a:cubicBezTo>
                    <a:cubicBezTo>
                      <a:pt x="380" y="6"/>
                      <a:pt x="365" y="2"/>
                      <a:pt x="347" y="2"/>
                    </a:cubicBezTo>
                    <a:lnTo>
                      <a:pt x="57" y="2"/>
                    </a:lnTo>
                    <a:close/>
                  </a:path>
                </a:pathLst>
              </a:custGeom>
              <a:solidFill>
                <a:srgbClr val="A3D0AF"/>
              </a:solidFill>
              <a:ln>
                <a:noFill/>
              </a:ln>
            </p:spPr>
            <p:txBody>
              <a:bodyPr vert="horz" wrap="square" lIns="91440" tIns="45720" rIns="91440" bIns="45720" numCol="1" anchor="t" anchorCtr="0" compatLnSpc="1">
                <a:prstTxWarp prst="textNoShape">
                  <a:avLst/>
                </a:prstTxWarp>
              </a:bodyPr>
              <a:lstStyle/>
              <a:p>
                <a:endParaRPr lang="ru-UA" dirty="0"/>
              </a:p>
            </p:txBody>
          </p:sp>
        </p:grpSp>
      </p:grpSp>
      <p:grpSp>
        <p:nvGrpSpPr>
          <p:cNvPr id="39" name="Group 38">
            <a:extLst>
              <a:ext uri="{FF2B5EF4-FFF2-40B4-BE49-F238E27FC236}">
                <a16:creationId xmlns:a16="http://schemas.microsoft.com/office/drawing/2014/main" id="{5D6D7534-5F3A-5920-A13D-A7DCBCD1203F}"/>
              </a:ext>
            </a:extLst>
          </p:cNvPr>
          <p:cNvGrpSpPr/>
          <p:nvPr/>
        </p:nvGrpSpPr>
        <p:grpSpPr>
          <a:xfrm>
            <a:off x="6198705" y="7498942"/>
            <a:ext cx="2424349" cy="2039939"/>
            <a:chOff x="2201117" y="3929062"/>
            <a:chExt cx="2424349" cy="2039939"/>
          </a:xfrm>
        </p:grpSpPr>
        <p:sp>
          <p:nvSpPr>
            <p:cNvPr id="41" name="Freeform 97">
              <a:extLst>
                <a:ext uri="{FF2B5EF4-FFF2-40B4-BE49-F238E27FC236}">
                  <a16:creationId xmlns:a16="http://schemas.microsoft.com/office/drawing/2014/main" id="{FF730FA1-44EE-6369-DB0F-374FE79FD22F}"/>
                </a:ext>
              </a:extLst>
            </p:cNvPr>
            <p:cNvSpPr>
              <a:spLocks/>
            </p:cNvSpPr>
            <p:nvPr/>
          </p:nvSpPr>
          <p:spPr bwMode="auto">
            <a:xfrm>
              <a:off x="3849688" y="4022725"/>
              <a:ext cx="400050" cy="392113"/>
            </a:xfrm>
            <a:custGeom>
              <a:avLst/>
              <a:gdLst>
                <a:gd name="T0" fmla="*/ 49 w 106"/>
                <a:gd name="T1" fmla="*/ 11 h 104"/>
                <a:gd name="T2" fmla="*/ 3 w 106"/>
                <a:gd name="T3" fmla="*/ 60 h 104"/>
                <a:gd name="T4" fmla="*/ 0 w 106"/>
                <a:gd name="T5" fmla="*/ 104 h 104"/>
                <a:gd name="T6" fmla="*/ 99 w 106"/>
                <a:gd name="T7" fmla="*/ 104 h 104"/>
                <a:gd name="T8" fmla="*/ 49 w 106"/>
                <a:gd name="T9" fmla="*/ 11 h 104"/>
              </a:gdLst>
              <a:ahLst/>
              <a:cxnLst>
                <a:cxn ang="0">
                  <a:pos x="T0" y="T1"/>
                </a:cxn>
                <a:cxn ang="0">
                  <a:pos x="T2" y="T3"/>
                </a:cxn>
                <a:cxn ang="0">
                  <a:pos x="T4" y="T5"/>
                </a:cxn>
                <a:cxn ang="0">
                  <a:pos x="T6" y="T7"/>
                </a:cxn>
                <a:cxn ang="0">
                  <a:pos x="T8" y="T9"/>
                </a:cxn>
              </a:cxnLst>
              <a:rect l="0" t="0" r="r" b="b"/>
              <a:pathLst>
                <a:path w="106" h="104">
                  <a:moveTo>
                    <a:pt x="49" y="11"/>
                  </a:moveTo>
                  <a:cubicBezTo>
                    <a:pt x="16" y="0"/>
                    <a:pt x="5" y="43"/>
                    <a:pt x="3" y="60"/>
                  </a:cubicBezTo>
                  <a:cubicBezTo>
                    <a:pt x="2" y="72"/>
                    <a:pt x="1" y="87"/>
                    <a:pt x="0" y="104"/>
                  </a:cubicBezTo>
                  <a:cubicBezTo>
                    <a:pt x="99" y="104"/>
                    <a:pt x="99" y="104"/>
                    <a:pt x="99" y="104"/>
                  </a:cubicBezTo>
                  <a:cubicBezTo>
                    <a:pt x="99" y="104"/>
                    <a:pt x="106" y="35"/>
                    <a:pt x="49" y="11"/>
                  </a:cubicBezTo>
                  <a:close/>
                </a:path>
              </a:pathLst>
            </a:custGeom>
            <a:gradFill flip="none" rotWithShape="1">
              <a:gsLst>
                <a:gs pos="0">
                  <a:schemeClr val="accent3">
                    <a:lumMod val="50000"/>
                  </a:schemeClr>
                </a:gs>
                <a:gs pos="50000">
                  <a:schemeClr val="accent3">
                    <a:lumMod val="75000"/>
                  </a:schemeClr>
                </a:gs>
                <a:gs pos="100000">
                  <a:schemeClr val="accent3"/>
                </a:gs>
              </a:gsLst>
              <a:lin ang="5400000" scaled="1"/>
              <a:tileRect/>
            </a:gradFill>
            <a:ln>
              <a:noFill/>
            </a:ln>
          </p:spPr>
          <p:txBody>
            <a:bodyPr vert="horz" wrap="square" lIns="91440" tIns="45720" rIns="91440" bIns="45720" numCol="1" anchor="t" anchorCtr="0" compatLnSpc="1">
              <a:prstTxWarp prst="textNoShape">
                <a:avLst/>
              </a:prstTxWarp>
            </a:bodyPr>
            <a:lstStyle/>
            <a:p>
              <a:endParaRPr lang="ru-UA"/>
            </a:p>
          </p:txBody>
        </p:sp>
        <p:sp>
          <p:nvSpPr>
            <p:cNvPr id="47" name="Freeform 14">
              <a:extLst>
                <a:ext uri="{FF2B5EF4-FFF2-40B4-BE49-F238E27FC236}">
                  <a16:creationId xmlns:a16="http://schemas.microsoft.com/office/drawing/2014/main" id="{E01F5485-9624-B69A-7E4E-C4C5AA993D90}"/>
                </a:ext>
              </a:extLst>
            </p:cNvPr>
            <p:cNvSpPr>
              <a:spLocks/>
            </p:cNvSpPr>
            <p:nvPr/>
          </p:nvSpPr>
          <p:spPr bwMode="auto">
            <a:xfrm rot="16200000">
              <a:off x="3273165" y="3357525"/>
              <a:ext cx="280253" cy="2424349"/>
            </a:xfrm>
            <a:custGeom>
              <a:avLst/>
              <a:gdLst>
                <a:gd name="T0" fmla="*/ 153 w 153"/>
                <a:gd name="T1" fmla="*/ 0 h 1032"/>
                <a:gd name="T2" fmla="*/ 150 w 153"/>
                <a:gd name="T3" fmla="*/ 1032 h 1032"/>
                <a:gd name="T4" fmla="*/ 0 w 153"/>
                <a:gd name="T5" fmla="*/ 1032 h 1032"/>
                <a:gd name="T6" fmla="*/ 0 w 153"/>
                <a:gd name="T7" fmla="*/ 0 h 1032"/>
                <a:gd name="T8" fmla="*/ 153 w 153"/>
                <a:gd name="T9" fmla="*/ 0 h 1032"/>
              </a:gdLst>
              <a:ahLst/>
              <a:cxnLst>
                <a:cxn ang="0">
                  <a:pos x="T0" y="T1"/>
                </a:cxn>
                <a:cxn ang="0">
                  <a:pos x="T2" y="T3"/>
                </a:cxn>
                <a:cxn ang="0">
                  <a:pos x="T4" y="T5"/>
                </a:cxn>
                <a:cxn ang="0">
                  <a:pos x="T6" y="T7"/>
                </a:cxn>
                <a:cxn ang="0">
                  <a:pos x="T8" y="T9"/>
                </a:cxn>
              </a:cxnLst>
              <a:rect l="0" t="0" r="r" b="b"/>
              <a:pathLst>
                <a:path w="153" h="1032">
                  <a:moveTo>
                    <a:pt x="153" y="0"/>
                  </a:moveTo>
                  <a:lnTo>
                    <a:pt x="150" y="1032"/>
                  </a:lnTo>
                  <a:lnTo>
                    <a:pt x="0" y="1032"/>
                  </a:lnTo>
                  <a:lnTo>
                    <a:pt x="0" y="0"/>
                  </a:lnTo>
                  <a:lnTo>
                    <a:pt x="153" y="0"/>
                  </a:lnTo>
                  <a:close/>
                </a:path>
              </a:pathLst>
            </a:custGeom>
            <a:gradFill flip="none" rotWithShape="1">
              <a:gsLst>
                <a:gs pos="0">
                  <a:schemeClr val="bg1">
                    <a:alpha val="0"/>
                  </a:schemeClr>
                </a:gs>
                <a:gs pos="50000">
                  <a:schemeClr val="bg1"/>
                </a:gs>
                <a:gs pos="100000">
                  <a:schemeClr val="bg1">
                    <a:alpha val="0"/>
                  </a:schemeClr>
                </a:gs>
              </a:gsLst>
              <a:lin ang="5400000" scaled="0"/>
              <a:tileRect/>
            </a:gradFill>
            <a:ln>
              <a:noFill/>
            </a:ln>
            <a:effectLst>
              <a:outerShdw blurRad="101600" dist="88900" dir="16800000" sx="95000" sy="95000" algn="tl" rotWithShape="0">
                <a:prstClr val="black">
                  <a:alpha val="9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sp>
          <p:nvSpPr>
            <p:cNvPr id="43" name="Right Triangle 34">
              <a:extLst>
                <a:ext uri="{FF2B5EF4-FFF2-40B4-BE49-F238E27FC236}">
                  <a16:creationId xmlns:a16="http://schemas.microsoft.com/office/drawing/2014/main" id="{0718E57C-1A2B-0C77-614B-D6E9C7E8692B}"/>
                </a:ext>
              </a:extLst>
            </p:cNvPr>
            <p:cNvSpPr/>
            <p:nvPr/>
          </p:nvSpPr>
          <p:spPr>
            <a:xfrm rot="16200000" flipV="1">
              <a:off x="2907506" y="4666057"/>
              <a:ext cx="2012950" cy="538959"/>
            </a:xfrm>
            <a:custGeom>
              <a:avLst/>
              <a:gdLst>
                <a:gd name="connsiteX0" fmla="*/ 0 w 3227387"/>
                <a:gd name="connsiteY0" fmla="*/ 441199 h 441199"/>
                <a:gd name="connsiteX1" fmla="*/ 0 w 3227387"/>
                <a:gd name="connsiteY1" fmla="*/ 0 h 441199"/>
                <a:gd name="connsiteX2" fmla="*/ 3227387 w 3227387"/>
                <a:gd name="connsiteY2" fmla="*/ 441199 h 441199"/>
                <a:gd name="connsiteX3" fmla="*/ 0 w 3227387"/>
                <a:gd name="connsiteY3" fmla="*/ 441199 h 441199"/>
                <a:gd name="connsiteX0" fmla="*/ 6350 w 3233737"/>
                <a:gd name="connsiteY0" fmla="*/ 371349 h 371349"/>
                <a:gd name="connsiteX1" fmla="*/ 0 w 3233737"/>
                <a:gd name="connsiteY1" fmla="*/ 0 h 371349"/>
                <a:gd name="connsiteX2" fmla="*/ 3233737 w 3233737"/>
                <a:gd name="connsiteY2" fmla="*/ 371349 h 371349"/>
                <a:gd name="connsiteX3" fmla="*/ 6350 w 3233737"/>
                <a:gd name="connsiteY3" fmla="*/ 371349 h 371349"/>
                <a:gd name="connsiteX0" fmla="*/ 12700 w 3240087"/>
                <a:gd name="connsiteY0" fmla="*/ 333249 h 333249"/>
                <a:gd name="connsiteX1" fmla="*/ 0 w 3240087"/>
                <a:gd name="connsiteY1" fmla="*/ 0 h 333249"/>
                <a:gd name="connsiteX2" fmla="*/ 3240087 w 3240087"/>
                <a:gd name="connsiteY2" fmla="*/ 333249 h 333249"/>
                <a:gd name="connsiteX3" fmla="*/ 12700 w 3240087"/>
                <a:gd name="connsiteY3" fmla="*/ 333249 h 333249"/>
                <a:gd name="connsiteX0" fmla="*/ 134555 w 3361942"/>
                <a:gd name="connsiteY0" fmla="*/ 376111 h 376111"/>
                <a:gd name="connsiteX1" fmla="*/ 0 w 3361942"/>
                <a:gd name="connsiteY1" fmla="*/ 0 h 376111"/>
                <a:gd name="connsiteX2" fmla="*/ 3361942 w 3361942"/>
                <a:gd name="connsiteY2" fmla="*/ 376111 h 376111"/>
                <a:gd name="connsiteX3" fmla="*/ 134555 w 3361942"/>
                <a:gd name="connsiteY3" fmla="*/ 376111 h 376111"/>
                <a:gd name="connsiteX0" fmla="*/ 143928 w 3371315"/>
                <a:gd name="connsiteY0" fmla="*/ 380874 h 380874"/>
                <a:gd name="connsiteX1" fmla="*/ 0 w 3371315"/>
                <a:gd name="connsiteY1" fmla="*/ 0 h 380874"/>
                <a:gd name="connsiteX2" fmla="*/ 3371315 w 3371315"/>
                <a:gd name="connsiteY2" fmla="*/ 380874 h 380874"/>
                <a:gd name="connsiteX3" fmla="*/ 143928 w 3371315"/>
                <a:gd name="connsiteY3" fmla="*/ 380874 h 380874"/>
                <a:gd name="connsiteX0" fmla="*/ 153301 w 3371315"/>
                <a:gd name="connsiteY0" fmla="*/ 447549 h 447549"/>
                <a:gd name="connsiteX1" fmla="*/ 0 w 3371315"/>
                <a:gd name="connsiteY1" fmla="*/ 0 h 447549"/>
                <a:gd name="connsiteX2" fmla="*/ 3371315 w 3371315"/>
                <a:gd name="connsiteY2" fmla="*/ 380874 h 447549"/>
                <a:gd name="connsiteX3" fmla="*/ 153301 w 3371315"/>
                <a:gd name="connsiteY3" fmla="*/ 447549 h 447549"/>
                <a:gd name="connsiteX0" fmla="*/ 118482 w 3336496"/>
                <a:gd name="connsiteY0" fmla="*/ 400967 h 400967"/>
                <a:gd name="connsiteX1" fmla="*/ 0 w 3336496"/>
                <a:gd name="connsiteY1" fmla="*/ 0 h 400967"/>
                <a:gd name="connsiteX2" fmla="*/ 3336496 w 3336496"/>
                <a:gd name="connsiteY2" fmla="*/ 334292 h 400967"/>
                <a:gd name="connsiteX3" fmla="*/ 118482 w 3336496"/>
                <a:gd name="connsiteY3" fmla="*/ 400967 h 400967"/>
                <a:gd name="connsiteX0" fmla="*/ 83663 w 3301677"/>
                <a:gd name="connsiteY0" fmla="*/ 391651 h 391651"/>
                <a:gd name="connsiteX1" fmla="*/ 0 w 3301677"/>
                <a:gd name="connsiteY1" fmla="*/ 0 h 391651"/>
                <a:gd name="connsiteX2" fmla="*/ 3301677 w 3301677"/>
                <a:gd name="connsiteY2" fmla="*/ 324976 h 391651"/>
                <a:gd name="connsiteX3" fmla="*/ 83663 w 3301677"/>
                <a:gd name="connsiteY3" fmla="*/ 391651 h 391651"/>
                <a:gd name="connsiteX0" fmla="*/ 0 w 3218014"/>
                <a:gd name="connsiteY0" fmla="*/ 410280 h 410280"/>
                <a:gd name="connsiteX1" fmla="*/ 13831 w 3218014"/>
                <a:gd name="connsiteY1" fmla="*/ 0 h 410280"/>
                <a:gd name="connsiteX2" fmla="*/ 3218014 w 3218014"/>
                <a:gd name="connsiteY2" fmla="*/ 343605 h 410280"/>
                <a:gd name="connsiteX3" fmla="*/ 0 w 3218014"/>
                <a:gd name="connsiteY3" fmla="*/ 410280 h 410280"/>
                <a:gd name="connsiteX0" fmla="*/ 0 w 3218014"/>
                <a:gd name="connsiteY0" fmla="*/ 396307 h 396307"/>
                <a:gd name="connsiteX1" fmla="*/ 6868 w 3218014"/>
                <a:gd name="connsiteY1" fmla="*/ 0 h 396307"/>
                <a:gd name="connsiteX2" fmla="*/ 3218014 w 3218014"/>
                <a:gd name="connsiteY2" fmla="*/ 329632 h 396307"/>
                <a:gd name="connsiteX3" fmla="*/ 0 w 3218014"/>
                <a:gd name="connsiteY3" fmla="*/ 396307 h 396307"/>
                <a:gd name="connsiteX0" fmla="*/ 0 w 3218014"/>
                <a:gd name="connsiteY0" fmla="*/ 315569 h 315569"/>
                <a:gd name="connsiteX1" fmla="*/ 6867 w 3218014"/>
                <a:gd name="connsiteY1" fmla="*/ 0 h 315569"/>
                <a:gd name="connsiteX2" fmla="*/ 3218014 w 3218014"/>
                <a:gd name="connsiteY2" fmla="*/ 248894 h 315569"/>
                <a:gd name="connsiteX3" fmla="*/ 0 w 3218014"/>
                <a:gd name="connsiteY3" fmla="*/ 315569 h 315569"/>
                <a:gd name="connsiteX0" fmla="*/ 0 w 3218014"/>
                <a:gd name="connsiteY0" fmla="*/ 306196 h 306196"/>
                <a:gd name="connsiteX1" fmla="*/ 126007 w 3218014"/>
                <a:gd name="connsiteY1" fmla="*/ 0 h 306196"/>
                <a:gd name="connsiteX2" fmla="*/ 3218014 w 3218014"/>
                <a:gd name="connsiteY2" fmla="*/ 239521 h 306196"/>
                <a:gd name="connsiteX3" fmla="*/ 0 w 3218014"/>
                <a:gd name="connsiteY3" fmla="*/ 306196 h 306196"/>
                <a:gd name="connsiteX0" fmla="*/ 0 w 3218014"/>
                <a:gd name="connsiteY0" fmla="*/ 262845 h 262845"/>
                <a:gd name="connsiteX1" fmla="*/ 198214 w 3218014"/>
                <a:gd name="connsiteY1" fmla="*/ 0 h 262845"/>
                <a:gd name="connsiteX2" fmla="*/ 3218014 w 3218014"/>
                <a:gd name="connsiteY2" fmla="*/ 196170 h 262845"/>
                <a:gd name="connsiteX3" fmla="*/ 0 w 3218014"/>
                <a:gd name="connsiteY3" fmla="*/ 262845 h 262845"/>
                <a:gd name="connsiteX0" fmla="*/ 1 w 3051941"/>
                <a:gd name="connsiteY0" fmla="*/ 265188 h 265188"/>
                <a:gd name="connsiteX1" fmla="*/ 32141 w 3051941"/>
                <a:gd name="connsiteY1" fmla="*/ 0 h 265188"/>
                <a:gd name="connsiteX2" fmla="*/ 3051941 w 3051941"/>
                <a:gd name="connsiteY2" fmla="*/ 196170 h 265188"/>
                <a:gd name="connsiteX3" fmla="*/ 1 w 3051941"/>
                <a:gd name="connsiteY3" fmla="*/ 265188 h 265188"/>
              </a:gdLst>
              <a:ahLst/>
              <a:cxnLst>
                <a:cxn ang="0">
                  <a:pos x="connsiteX0" y="connsiteY0"/>
                </a:cxn>
                <a:cxn ang="0">
                  <a:pos x="connsiteX1" y="connsiteY1"/>
                </a:cxn>
                <a:cxn ang="0">
                  <a:pos x="connsiteX2" y="connsiteY2"/>
                </a:cxn>
                <a:cxn ang="0">
                  <a:pos x="connsiteX3" y="connsiteY3"/>
                </a:cxn>
              </a:cxnLst>
              <a:rect l="l" t="t" r="r" b="b"/>
              <a:pathLst>
                <a:path w="3051941" h="265188">
                  <a:moveTo>
                    <a:pt x="1" y="265188"/>
                  </a:moveTo>
                  <a:lnTo>
                    <a:pt x="32141" y="0"/>
                  </a:lnTo>
                  <a:lnTo>
                    <a:pt x="3051941" y="196170"/>
                  </a:lnTo>
                  <a:lnTo>
                    <a:pt x="1" y="265188"/>
                  </a:lnTo>
                  <a:close/>
                </a:path>
              </a:pathLst>
            </a:custGeom>
            <a:gradFill>
              <a:gsLst>
                <a:gs pos="100000">
                  <a:srgbClr val="080808">
                    <a:alpha val="0"/>
                  </a:srgbClr>
                </a:gs>
                <a:gs pos="0">
                  <a:srgbClr val="000000">
                    <a:alpha val="65000"/>
                  </a:srgbClr>
                </a:gs>
              </a:gsLst>
              <a:lin ang="10800000" scaled="1"/>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a:p>
          </p:txBody>
        </p:sp>
        <p:grpSp>
          <p:nvGrpSpPr>
            <p:cNvPr id="44" name="Group 43">
              <a:extLst>
                <a:ext uri="{FF2B5EF4-FFF2-40B4-BE49-F238E27FC236}">
                  <a16:creationId xmlns:a16="http://schemas.microsoft.com/office/drawing/2014/main" id="{DAB316D3-29E1-C2BE-5C3E-A37B743A3446}"/>
                </a:ext>
              </a:extLst>
            </p:cNvPr>
            <p:cNvGrpSpPr/>
            <p:nvPr/>
          </p:nvGrpSpPr>
          <p:grpSpPr>
            <a:xfrm>
              <a:off x="2554288" y="4022725"/>
              <a:ext cx="1492250" cy="1946276"/>
              <a:chOff x="2554288" y="4022725"/>
              <a:chExt cx="1492250" cy="1946276"/>
            </a:xfrm>
          </p:grpSpPr>
          <p:sp>
            <p:nvSpPr>
              <p:cNvPr id="45" name="Freeform 107">
                <a:extLst>
                  <a:ext uri="{FF2B5EF4-FFF2-40B4-BE49-F238E27FC236}">
                    <a16:creationId xmlns:a16="http://schemas.microsoft.com/office/drawing/2014/main" id="{33D9DA10-3F84-B4C2-8DC7-7BB214DDB535}"/>
                  </a:ext>
                </a:extLst>
              </p:cNvPr>
              <p:cNvSpPr>
                <a:spLocks/>
              </p:cNvSpPr>
              <p:nvPr/>
            </p:nvSpPr>
            <p:spPr bwMode="auto">
              <a:xfrm>
                <a:off x="2568575" y="4033838"/>
                <a:ext cx="1477963" cy="1935163"/>
              </a:xfrm>
              <a:custGeom>
                <a:avLst/>
                <a:gdLst>
                  <a:gd name="T0" fmla="*/ 391 w 392"/>
                  <a:gd name="T1" fmla="*/ 8 h 513"/>
                  <a:gd name="T2" fmla="*/ 388 w 392"/>
                  <a:gd name="T3" fmla="*/ 7 h 513"/>
                  <a:gd name="T4" fmla="*/ 347 w 392"/>
                  <a:gd name="T5" fmla="*/ 1 h 513"/>
                  <a:gd name="T6" fmla="*/ 58 w 392"/>
                  <a:gd name="T7" fmla="*/ 1 h 513"/>
                  <a:gd name="T8" fmla="*/ 41 w 392"/>
                  <a:gd name="T9" fmla="*/ 1 h 513"/>
                  <a:gd name="T10" fmla="*/ 10 w 392"/>
                  <a:gd name="T11" fmla="*/ 58 h 513"/>
                  <a:gd name="T12" fmla="*/ 8 w 392"/>
                  <a:gd name="T13" fmla="*/ 476 h 513"/>
                  <a:gd name="T14" fmla="*/ 46 w 392"/>
                  <a:gd name="T15" fmla="*/ 513 h 513"/>
                  <a:gd name="T16" fmla="*/ 311 w 392"/>
                  <a:gd name="T17" fmla="*/ 513 h 513"/>
                  <a:gd name="T18" fmla="*/ 346 w 392"/>
                  <a:gd name="T19" fmla="*/ 476 h 513"/>
                  <a:gd name="T20" fmla="*/ 344 w 392"/>
                  <a:gd name="T21" fmla="*/ 101 h 513"/>
                  <a:gd name="T22" fmla="*/ 347 w 392"/>
                  <a:gd name="T23" fmla="*/ 58 h 513"/>
                  <a:gd name="T24" fmla="*/ 392 w 392"/>
                  <a:gd name="T25" fmla="*/ 9 h 513"/>
                  <a:gd name="T26" fmla="*/ 391 w 392"/>
                  <a:gd name="T27" fmla="*/ 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2" h="513">
                    <a:moveTo>
                      <a:pt x="391" y="8"/>
                    </a:moveTo>
                    <a:cubicBezTo>
                      <a:pt x="390" y="8"/>
                      <a:pt x="389" y="8"/>
                      <a:pt x="388" y="7"/>
                    </a:cubicBezTo>
                    <a:cubicBezTo>
                      <a:pt x="376" y="3"/>
                      <a:pt x="362" y="1"/>
                      <a:pt x="347" y="1"/>
                    </a:cubicBezTo>
                    <a:cubicBezTo>
                      <a:pt x="58" y="1"/>
                      <a:pt x="58" y="1"/>
                      <a:pt x="58" y="1"/>
                    </a:cubicBezTo>
                    <a:cubicBezTo>
                      <a:pt x="41" y="1"/>
                      <a:pt x="41" y="1"/>
                      <a:pt x="41" y="1"/>
                    </a:cubicBezTo>
                    <a:cubicBezTo>
                      <a:pt x="19" y="9"/>
                      <a:pt x="11" y="45"/>
                      <a:pt x="10" y="58"/>
                    </a:cubicBezTo>
                    <a:cubicBezTo>
                      <a:pt x="0" y="149"/>
                      <a:pt x="6" y="385"/>
                      <a:pt x="8" y="476"/>
                    </a:cubicBezTo>
                    <a:cubicBezTo>
                      <a:pt x="9" y="496"/>
                      <a:pt x="26" y="513"/>
                      <a:pt x="46" y="513"/>
                    </a:cubicBezTo>
                    <a:cubicBezTo>
                      <a:pt x="311" y="513"/>
                      <a:pt x="311" y="513"/>
                      <a:pt x="311" y="513"/>
                    </a:cubicBezTo>
                    <a:cubicBezTo>
                      <a:pt x="331" y="513"/>
                      <a:pt x="347" y="496"/>
                      <a:pt x="346" y="476"/>
                    </a:cubicBezTo>
                    <a:cubicBezTo>
                      <a:pt x="344" y="398"/>
                      <a:pt x="339" y="209"/>
                      <a:pt x="344" y="101"/>
                    </a:cubicBezTo>
                    <a:cubicBezTo>
                      <a:pt x="345" y="85"/>
                      <a:pt x="346" y="70"/>
                      <a:pt x="347" y="58"/>
                    </a:cubicBezTo>
                    <a:cubicBezTo>
                      <a:pt x="349" y="42"/>
                      <a:pt x="360" y="0"/>
                      <a:pt x="392" y="9"/>
                    </a:cubicBezTo>
                    <a:lnTo>
                      <a:pt x="391" y="8"/>
                    </a:ln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ru-UA"/>
              </a:p>
            </p:txBody>
          </p:sp>
          <p:sp>
            <p:nvSpPr>
              <p:cNvPr id="46" name="Freeform 108">
                <a:extLst>
                  <a:ext uri="{FF2B5EF4-FFF2-40B4-BE49-F238E27FC236}">
                    <a16:creationId xmlns:a16="http://schemas.microsoft.com/office/drawing/2014/main" id="{D7590E7B-C92D-C9AC-8026-90438868AD90}"/>
                  </a:ext>
                </a:extLst>
              </p:cNvPr>
              <p:cNvSpPr>
                <a:spLocks/>
              </p:cNvSpPr>
              <p:nvPr/>
            </p:nvSpPr>
            <p:spPr bwMode="auto">
              <a:xfrm>
                <a:off x="2554288" y="4022725"/>
                <a:ext cx="1484313" cy="1938338"/>
              </a:xfrm>
              <a:custGeom>
                <a:avLst/>
                <a:gdLst>
                  <a:gd name="T0" fmla="*/ 57 w 394"/>
                  <a:gd name="T1" fmla="*/ 2 h 514"/>
                  <a:gd name="T2" fmla="*/ 40 w 394"/>
                  <a:gd name="T3" fmla="*/ 2 h 514"/>
                  <a:gd name="T4" fmla="*/ 9 w 394"/>
                  <a:gd name="T5" fmla="*/ 60 h 514"/>
                  <a:gd name="T6" fmla="*/ 8 w 394"/>
                  <a:gd name="T7" fmla="*/ 478 h 514"/>
                  <a:gd name="T8" fmla="*/ 46 w 394"/>
                  <a:gd name="T9" fmla="*/ 514 h 514"/>
                  <a:gd name="T10" fmla="*/ 311 w 394"/>
                  <a:gd name="T11" fmla="*/ 514 h 514"/>
                  <a:gd name="T12" fmla="*/ 346 w 394"/>
                  <a:gd name="T13" fmla="*/ 478 h 514"/>
                  <a:gd name="T14" fmla="*/ 347 w 394"/>
                  <a:gd name="T15" fmla="*/ 60 h 514"/>
                  <a:gd name="T16" fmla="*/ 394 w 394"/>
                  <a:gd name="T17" fmla="*/ 11 h 514"/>
                  <a:gd name="T18" fmla="*/ 347 w 394"/>
                  <a:gd name="T19" fmla="*/ 2 h 514"/>
                  <a:gd name="T20" fmla="*/ 57 w 394"/>
                  <a:gd name="T21" fmla="*/ 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514">
                    <a:moveTo>
                      <a:pt x="57" y="2"/>
                    </a:moveTo>
                    <a:cubicBezTo>
                      <a:pt x="40" y="2"/>
                      <a:pt x="40" y="2"/>
                      <a:pt x="40" y="2"/>
                    </a:cubicBezTo>
                    <a:cubicBezTo>
                      <a:pt x="19" y="10"/>
                      <a:pt x="11" y="46"/>
                      <a:pt x="9" y="60"/>
                    </a:cubicBezTo>
                    <a:cubicBezTo>
                      <a:pt x="0" y="150"/>
                      <a:pt x="5" y="387"/>
                      <a:pt x="8" y="478"/>
                    </a:cubicBezTo>
                    <a:cubicBezTo>
                      <a:pt x="9" y="498"/>
                      <a:pt x="26" y="514"/>
                      <a:pt x="46" y="514"/>
                    </a:cubicBezTo>
                    <a:cubicBezTo>
                      <a:pt x="311" y="514"/>
                      <a:pt x="311" y="514"/>
                      <a:pt x="311" y="514"/>
                    </a:cubicBezTo>
                    <a:cubicBezTo>
                      <a:pt x="331" y="514"/>
                      <a:pt x="346" y="498"/>
                      <a:pt x="346" y="478"/>
                    </a:cubicBezTo>
                    <a:cubicBezTo>
                      <a:pt x="343" y="387"/>
                      <a:pt x="337" y="150"/>
                      <a:pt x="347" y="60"/>
                    </a:cubicBezTo>
                    <a:cubicBezTo>
                      <a:pt x="349" y="43"/>
                      <a:pt x="360" y="0"/>
                      <a:pt x="394" y="11"/>
                    </a:cubicBezTo>
                    <a:cubicBezTo>
                      <a:pt x="380" y="6"/>
                      <a:pt x="365" y="2"/>
                      <a:pt x="347" y="2"/>
                    </a:cubicBezTo>
                    <a:lnTo>
                      <a:pt x="57" y="2"/>
                    </a:lnTo>
                    <a:close/>
                  </a:path>
                </a:pathLst>
              </a:custGeom>
              <a:solidFill>
                <a:srgbClr val="A3D0AF"/>
              </a:solidFill>
              <a:ln>
                <a:noFill/>
              </a:ln>
            </p:spPr>
            <p:txBody>
              <a:bodyPr vert="horz" wrap="square" lIns="91440" tIns="45720" rIns="91440" bIns="45720" numCol="1" anchor="t" anchorCtr="0" compatLnSpc="1">
                <a:prstTxWarp prst="textNoShape">
                  <a:avLst/>
                </a:prstTxWarp>
              </a:bodyPr>
              <a:lstStyle/>
              <a:p>
                <a:endParaRPr lang="ru-UA" dirty="0"/>
              </a:p>
            </p:txBody>
          </p:sp>
        </p:grpSp>
      </p:grpSp>
      <p:sp>
        <p:nvSpPr>
          <p:cNvPr id="61" name="TextBox 60">
            <a:extLst>
              <a:ext uri="{FF2B5EF4-FFF2-40B4-BE49-F238E27FC236}">
                <a16:creationId xmlns:a16="http://schemas.microsoft.com/office/drawing/2014/main" id="{9E8269CB-472F-518C-B392-A01E5E67790A}"/>
              </a:ext>
            </a:extLst>
          </p:cNvPr>
          <p:cNvSpPr txBox="1"/>
          <p:nvPr/>
        </p:nvSpPr>
        <p:spPr>
          <a:xfrm>
            <a:off x="224940" y="-1613415"/>
            <a:ext cx="9746262" cy="492443"/>
          </a:xfrm>
          <a:prstGeom prst="rect">
            <a:avLst/>
          </a:prstGeom>
          <a:noFill/>
        </p:spPr>
        <p:txBody>
          <a:bodyPr wrap="square" anchor="ctr">
            <a:spAutoFit/>
          </a:bodyPr>
          <a:lstStyle/>
          <a:p>
            <a:pPr lvl="0">
              <a:defRPr/>
            </a:pPr>
            <a:r>
              <a:rPr lang="en-US" sz="2600" b="1" spc="300" dirty="0">
                <a:solidFill>
                  <a:srgbClr val="3D7B45"/>
                </a:solidFill>
                <a:latin typeface="Plus Jakarta Sans" pitchFamily="2" charset="77"/>
                <a:cs typeface="Plus Jakarta Sans" pitchFamily="2" charset="77"/>
              </a:rPr>
              <a:t>SSIM measures how similar two images are in terms of</a:t>
            </a:r>
          </a:p>
        </p:txBody>
      </p:sp>
      <p:sp>
        <p:nvSpPr>
          <p:cNvPr id="62" name="TextBox 61">
            <a:extLst>
              <a:ext uri="{FF2B5EF4-FFF2-40B4-BE49-F238E27FC236}">
                <a16:creationId xmlns:a16="http://schemas.microsoft.com/office/drawing/2014/main" id="{8E76F608-566F-3EB7-F628-FBED12470A1B}"/>
              </a:ext>
            </a:extLst>
          </p:cNvPr>
          <p:cNvSpPr txBox="1"/>
          <p:nvPr/>
        </p:nvSpPr>
        <p:spPr>
          <a:xfrm>
            <a:off x="910025" y="10678260"/>
            <a:ext cx="2996518" cy="892552"/>
          </a:xfrm>
          <a:prstGeom prst="rect">
            <a:avLst/>
          </a:prstGeom>
          <a:noFill/>
        </p:spPr>
        <p:txBody>
          <a:bodyPr wrap="square" anchor="ctr">
            <a:spAutoFit/>
          </a:bodyPr>
          <a:lstStyle/>
          <a:p>
            <a:pPr lvl="0" algn="ctr">
              <a:defRPr/>
            </a:pPr>
            <a:r>
              <a:rPr lang="en-US" sz="2600" b="1" spc="300" dirty="0">
                <a:solidFill>
                  <a:srgbClr val="192821"/>
                </a:solidFill>
                <a:latin typeface="Plus Jakarta Sans" pitchFamily="2" charset="77"/>
                <a:cs typeface="Plus Jakarta Sans" pitchFamily="2" charset="77"/>
              </a:rPr>
              <a:t>Luminance (brightness)</a:t>
            </a:r>
          </a:p>
        </p:txBody>
      </p:sp>
      <p:sp>
        <p:nvSpPr>
          <p:cNvPr id="63" name="TextBox 62">
            <a:extLst>
              <a:ext uri="{FF2B5EF4-FFF2-40B4-BE49-F238E27FC236}">
                <a16:creationId xmlns:a16="http://schemas.microsoft.com/office/drawing/2014/main" id="{BC341377-204B-95AB-03EF-A1BDA25E11CF}"/>
              </a:ext>
            </a:extLst>
          </p:cNvPr>
          <p:cNvSpPr txBox="1"/>
          <p:nvPr/>
        </p:nvSpPr>
        <p:spPr>
          <a:xfrm>
            <a:off x="3518317" y="10258395"/>
            <a:ext cx="2996518" cy="492443"/>
          </a:xfrm>
          <a:prstGeom prst="rect">
            <a:avLst/>
          </a:prstGeom>
          <a:noFill/>
        </p:spPr>
        <p:txBody>
          <a:bodyPr wrap="square" anchor="ctr">
            <a:spAutoFit/>
          </a:bodyPr>
          <a:lstStyle/>
          <a:p>
            <a:pPr lvl="0" algn="ctr">
              <a:defRPr/>
            </a:pPr>
            <a:r>
              <a:rPr lang="en-US" sz="2600" b="1" spc="300" dirty="0">
                <a:solidFill>
                  <a:srgbClr val="192821"/>
                </a:solidFill>
                <a:latin typeface="Plus Jakarta Sans" pitchFamily="2" charset="77"/>
                <a:cs typeface="Plus Jakarta Sans" pitchFamily="2" charset="77"/>
              </a:rPr>
              <a:t>Contrast</a:t>
            </a:r>
          </a:p>
        </p:txBody>
      </p:sp>
      <p:sp>
        <p:nvSpPr>
          <p:cNvPr id="64" name="TextBox 63">
            <a:extLst>
              <a:ext uri="{FF2B5EF4-FFF2-40B4-BE49-F238E27FC236}">
                <a16:creationId xmlns:a16="http://schemas.microsoft.com/office/drawing/2014/main" id="{65258CBE-3C9B-B5DF-49C8-3AF656704337}"/>
              </a:ext>
            </a:extLst>
          </p:cNvPr>
          <p:cNvSpPr txBox="1"/>
          <p:nvPr/>
        </p:nvSpPr>
        <p:spPr>
          <a:xfrm>
            <a:off x="5735003" y="9605556"/>
            <a:ext cx="2996518" cy="892552"/>
          </a:xfrm>
          <a:prstGeom prst="rect">
            <a:avLst/>
          </a:prstGeom>
          <a:noFill/>
        </p:spPr>
        <p:txBody>
          <a:bodyPr wrap="square" anchor="ctr">
            <a:spAutoFit/>
          </a:bodyPr>
          <a:lstStyle/>
          <a:p>
            <a:pPr lvl="0" algn="ctr">
              <a:defRPr/>
            </a:pPr>
            <a:r>
              <a:rPr lang="en-US" sz="2600" b="1" spc="300" dirty="0">
                <a:solidFill>
                  <a:srgbClr val="192821"/>
                </a:solidFill>
                <a:latin typeface="Plus Jakarta Sans" pitchFamily="2" charset="77"/>
                <a:cs typeface="Plus Jakarta Sans" pitchFamily="2" charset="77"/>
              </a:rPr>
              <a:t>Structural content</a:t>
            </a:r>
          </a:p>
        </p:txBody>
      </p:sp>
      <p:pic>
        <p:nvPicPr>
          <p:cNvPr id="9218" name="Picture 2" descr="Exposure icon">
            <a:extLst>
              <a:ext uri="{FF2B5EF4-FFF2-40B4-BE49-F238E27FC236}">
                <a16:creationId xmlns:a16="http://schemas.microsoft.com/office/drawing/2014/main" id="{24AFE418-547A-9E9B-A9A0-7C4FB7AE44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5748" y="9307442"/>
            <a:ext cx="925609" cy="92560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ontrast icon">
            <a:extLst>
              <a:ext uri="{FF2B5EF4-FFF2-40B4-BE49-F238E27FC236}">
                <a16:creationId xmlns:a16="http://schemas.microsoft.com/office/drawing/2014/main" id="{657B0858-DAA7-2277-0F61-B96FEAB4E7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4768" y="8808079"/>
            <a:ext cx="910793" cy="91079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itemap icon">
            <a:extLst>
              <a:ext uri="{FF2B5EF4-FFF2-40B4-BE49-F238E27FC236}">
                <a16:creationId xmlns:a16="http://schemas.microsoft.com/office/drawing/2014/main" id="{FD13E30D-2C9E-7499-87E6-B21DBC107E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0519" y="8363998"/>
            <a:ext cx="875245" cy="875245"/>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18E87A56-677F-A7FB-0997-4B82B4E24046}"/>
              </a:ext>
            </a:extLst>
          </p:cNvPr>
          <p:cNvSpPr txBox="1"/>
          <p:nvPr/>
        </p:nvSpPr>
        <p:spPr>
          <a:xfrm>
            <a:off x="9002618" y="8688680"/>
            <a:ext cx="2982203" cy="1938992"/>
          </a:xfrm>
          <a:prstGeom prst="rect">
            <a:avLst/>
          </a:prstGeom>
          <a:noFill/>
        </p:spPr>
        <p:txBody>
          <a:bodyPr wrap="square" anchor="ctr">
            <a:spAutoFit/>
          </a:bodyPr>
          <a:lstStyle/>
          <a:p>
            <a:pPr lvl="0" algn="ctr">
              <a:defRPr/>
            </a:pPr>
            <a:r>
              <a:rPr lang="en-US" sz="2400" spc="300" dirty="0">
                <a:solidFill>
                  <a:srgbClr val="192821"/>
                </a:solidFill>
                <a:latin typeface="Plus Jakarta Sans" pitchFamily="2" charset="77"/>
                <a:cs typeface="Plus Jakarta Sans" pitchFamily="2" charset="77"/>
              </a:rPr>
              <a:t>Unlike MSE or L1, SSIM better reflects human perception of quality.</a:t>
            </a:r>
          </a:p>
        </p:txBody>
      </p:sp>
      <p:graphicFrame>
        <p:nvGraphicFramePr>
          <p:cNvPr id="4" name="Table 3">
            <a:extLst>
              <a:ext uri="{FF2B5EF4-FFF2-40B4-BE49-F238E27FC236}">
                <a16:creationId xmlns:a16="http://schemas.microsoft.com/office/drawing/2014/main" id="{448E62F3-1E6D-9893-A43B-26C7DA963425}"/>
              </a:ext>
            </a:extLst>
          </p:cNvPr>
          <p:cNvGraphicFramePr>
            <a:graphicFrameLocks noGrp="1"/>
          </p:cNvGraphicFramePr>
          <p:nvPr>
            <p:extLst>
              <p:ext uri="{D42A27DB-BD31-4B8C-83A1-F6EECF244321}">
                <p14:modId xmlns:p14="http://schemas.microsoft.com/office/powerpoint/2010/main" val="600934517"/>
              </p:ext>
            </p:extLst>
          </p:nvPr>
        </p:nvGraphicFramePr>
        <p:xfrm>
          <a:off x="2457435" y="1303920"/>
          <a:ext cx="7513767" cy="3017105"/>
        </p:xfrm>
        <a:graphic>
          <a:graphicData uri="http://schemas.openxmlformats.org/drawingml/2006/table">
            <a:tbl>
              <a:tblPr firstRow="1" firstCol="1" bandRow="1">
                <a:tableStyleId>{5C22544A-7EE6-4342-B048-85BDC9FD1C3A}</a:tableStyleId>
              </a:tblPr>
              <a:tblGrid>
                <a:gridCol w="3635501">
                  <a:extLst>
                    <a:ext uri="{9D8B030D-6E8A-4147-A177-3AD203B41FA5}">
                      <a16:colId xmlns:a16="http://schemas.microsoft.com/office/drawing/2014/main" val="4285618493"/>
                    </a:ext>
                  </a:extLst>
                </a:gridCol>
                <a:gridCol w="3878266">
                  <a:extLst>
                    <a:ext uri="{9D8B030D-6E8A-4147-A177-3AD203B41FA5}">
                      <a16:colId xmlns:a16="http://schemas.microsoft.com/office/drawing/2014/main" val="848900078"/>
                    </a:ext>
                  </a:extLst>
                </a:gridCol>
              </a:tblGrid>
              <a:tr h="603421">
                <a:tc>
                  <a:txBody>
                    <a:bodyPr/>
                    <a:lstStyle/>
                    <a:p>
                      <a:pPr marL="0" marR="0" algn="ctr">
                        <a:lnSpc>
                          <a:spcPct val="107000"/>
                        </a:lnSpc>
                        <a:spcAft>
                          <a:spcPts val="800"/>
                        </a:spcAft>
                        <a:buNone/>
                      </a:pPr>
                      <a:r>
                        <a:rPr lang="en-US" sz="1800">
                          <a:solidFill>
                            <a:srgbClr val="192821"/>
                          </a:solidFill>
                          <a:effectLst/>
                          <a:latin typeface="Plus Jakarta Sans"/>
                        </a:rPr>
                        <a:t>Requirement</a:t>
                      </a:r>
                      <a:endParaRPr lang="en-US" sz="160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800" dirty="0">
                          <a:solidFill>
                            <a:srgbClr val="192821"/>
                          </a:solidFill>
                          <a:effectLst/>
                          <a:latin typeface="Plus Jakarta Sans"/>
                        </a:rPr>
                        <a:t>Description</a:t>
                      </a:r>
                      <a:endParaRPr lang="en-US" sz="16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8059425"/>
                  </a:ext>
                </a:extLst>
              </a:tr>
              <a:tr h="603421">
                <a:tc>
                  <a:txBody>
                    <a:bodyPr/>
                    <a:lstStyle/>
                    <a:p>
                      <a:pPr marL="0" marR="0" algn="ctr">
                        <a:lnSpc>
                          <a:spcPct val="107000"/>
                        </a:lnSpc>
                        <a:spcAft>
                          <a:spcPts val="800"/>
                        </a:spcAft>
                        <a:buNone/>
                      </a:pPr>
                      <a:r>
                        <a:rPr lang="en-US" sz="1800">
                          <a:solidFill>
                            <a:srgbClr val="192821"/>
                          </a:solidFill>
                          <a:effectLst/>
                          <a:latin typeface="Plus Jakarta Sans"/>
                        </a:rPr>
                        <a:t>Generated Image</a:t>
                      </a:r>
                      <a:endParaRPr lang="en-US" sz="160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dirty="0">
                          <a:effectLst/>
                          <a:latin typeface="Plus Jakarta Sans"/>
                        </a:rPr>
                        <a:t>Your try-on output (</a:t>
                      </a:r>
                      <a:r>
                        <a:rPr lang="en-US" sz="1400" dirty="0" err="1">
                          <a:effectLst/>
                          <a:latin typeface="Plus Jakarta Sans"/>
                        </a:rPr>
                        <a:t>p_tryon</a:t>
                      </a:r>
                      <a:r>
                        <a:rPr lang="en-US" sz="1400" dirty="0">
                          <a:effectLst/>
                          <a:latin typeface="Plus Jakarta Sans"/>
                        </a:rPr>
                        <a:t>)</a:t>
                      </a:r>
                      <a:endParaRPr lang="en-US" sz="1200" dirty="0">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5121922"/>
                  </a:ext>
                </a:extLst>
              </a:tr>
              <a:tr h="603421">
                <a:tc>
                  <a:txBody>
                    <a:bodyPr/>
                    <a:lstStyle/>
                    <a:p>
                      <a:pPr marL="0" marR="0" algn="ctr">
                        <a:lnSpc>
                          <a:spcPct val="107000"/>
                        </a:lnSpc>
                        <a:spcAft>
                          <a:spcPts val="800"/>
                        </a:spcAft>
                        <a:buNone/>
                      </a:pPr>
                      <a:r>
                        <a:rPr lang="en-US" sz="1800">
                          <a:solidFill>
                            <a:srgbClr val="192821"/>
                          </a:solidFill>
                          <a:effectLst/>
                          <a:latin typeface="Plus Jakarta Sans"/>
                        </a:rPr>
                        <a:t>Ground Truth</a:t>
                      </a:r>
                      <a:endParaRPr lang="en-US" sz="160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dirty="0">
                          <a:effectLst/>
                          <a:latin typeface="Plus Jakarta Sans"/>
                        </a:rPr>
                        <a:t>Real image of person wearing the garment (</a:t>
                      </a:r>
                      <a:r>
                        <a:rPr lang="en-US" sz="1400" dirty="0" err="1">
                          <a:effectLst/>
                          <a:latin typeface="Plus Jakarta Sans"/>
                        </a:rPr>
                        <a:t>p_gt</a:t>
                      </a:r>
                      <a:r>
                        <a:rPr lang="en-US" sz="1400" dirty="0">
                          <a:effectLst/>
                          <a:latin typeface="Plus Jakarta Sans"/>
                        </a:rPr>
                        <a:t>)</a:t>
                      </a:r>
                      <a:endParaRPr lang="en-US" sz="1200" dirty="0">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2275170"/>
                  </a:ext>
                </a:extLst>
              </a:tr>
              <a:tr h="603421">
                <a:tc>
                  <a:txBody>
                    <a:bodyPr/>
                    <a:lstStyle/>
                    <a:p>
                      <a:pPr marL="0" marR="0" algn="ctr">
                        <a:lnSpc>
                          <a:spcPct val="107000"/>
                        </a:lnSpc>
                        <a:spcAft>
                          <a:spcPts val="800"/>
                        </a:spcAft>
                        <a:buNone/>
                      </a:pPr>
                      <a:r>
                        <a:rPr lang="en-US" sz="1800">
                          <a:solidFill>
                            <a:srgbClr val="192821"/>
                          </a:solidFill>
                          <a:effectLst/>
                          <a:latin typeface="Plus Jakarta Sans"/>
                        </a:rPr>
                        <a:t>Matching size</a:t>
                      </a:r>
                      <a:endParaRPr lang="en-US" sz="160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a:effectLst/>
                          <a:latin typeface="Plus Jakarta Sans"/>
                        </a:rPr>
                        <a:t>Images must be the same dimensions</a:t>
                      </a:r>
                      <a:endParaRPr lang="en-US" sz="1200">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1742019"/>
                  </a:ext>
                </a:extLst>
              </a:tr>
              <a:tr h="603421">
                <a:tc>
                  <a:txBody>
                    <a:bodyPr/>
                    <a:lstStyle/>
                    <a:p>
                      <a:pPr marL="0" marR="0" algn="ctr">
                        <a:lnSpc>
                          <a:spcPct val="107000"/>
                        </a:lnSpc>
                        <a:spcAft>
                          <a:spcPts val="800"/>
                        </a:spcAft>
                        <a:buNone/>
                      </a:pPr>
                      <a:r>
                        <a:rPr lang="en-US" sz="1800" dirty="0">
                          <a:solidFill>
                            <a:srgbClr val="192821"/>
                          </a:solidFill>
                          <a:effectLst/>
                          <a:latin typeface="Plus Jakarta Sans"/>
                        </a:rPr>
                        <a:t>Value range</a:t>
                      </a:r>
                      <a:endParaRPr lang="en-US" sz="16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dirty="0">
                          <a:effectLst/>
                          <a:latin typeface="Plus Jakarta Sans"/>
                        </a:rPr>
                        <a:t>Both images should be in [0, 1] (float) .</a:t>
                      </a:r>
                      <a:endParaRPr lang="en-US" sz="1200" dirty="0">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2216341"/>
                  </a:ext>
                </a:extLst>
              </a:tr>
            </a:tbl>
          </a:graphicData>
        </a:graphic>
      </p:graphicFrame>
      <p:sp>
        <p:nvSpPr>
          <p:cNvPr id="7" name="TextBox 6">
            <a:extLst>
              <a:ext uri="{FF2B5EF4-FFF2-40B4-BE49-F238E27FC236}">
                <a16:creationId xmlns:a16="http://schemas.microsoft.com/office/drawing/2014/main" id="{C8D2F43A-7076-5428-97D6-D4A3E7538A0A}"/>
              </a:ext>
            </a:extLst>
          </p:cNvPr>
          <p:cNvSpPr txBox="1"/>
          <p:nvPr/>
        </p:nvSpPr>
        <p:spPr>
          <a:xfrm>
            <a:off x="3945087" y="4753618"/>
            <a:ext cx="4391062" cy="492443"/>
          </a:xfrm>
          <a:prstGeom prst="rect">
            <a:avLst/>
          </a:prstGeom>
          <a:noFill/>
        </p:spPr>
        <p:txBody>
          <a:bodyPr wrap="square" anchor="ctr">
            <a:spAutoFit/>
          </a:bodyPr>
          <a:lstStyle/>
          <a:p>
            <a:pPr lvl="0" algn="ctr">
              <a:defRPr/>
            </a:pPr>
            <a:r>
              <a:rPr lang="en-US" sz="2600" b="1" spc="300" dirty="0">
                <a:solidFill>
                  <a:srgbClr val="3D7B45"/>
                </a:solidFill>
                <a:latin typeface="Plus Jakarta Sans" pitchFamily="2" charset="77"/>
                <a:cs typeface="Plus Jakarta Sans" pitchFamily="2" charset="77"/>
              </a:rPr>
              <a:t>Using </a:t>
            </a:r>
            <a:r>
              <a:rPr lang="en-US" sz="2600" b="1" spc="300" dirty="0" err="1">
                <a:solidFill>
                  <a:srgbClr val="3D7B45"/>
                </a:solidFill>
                <a:latin typeface="Plus Jakarta Sans" pitchFamily="2" charset="77"/>
                <a:cs typeface="Plus Jakarta Sans" pitchFamily="2" charset="77"/>
              </a:rPr>
              <a:t>pytorch-msssim</a:t>
            </a:r>
            <a:endParaRPr lang="en-US" sz="2600" b="1" spc="300" dirty="0">
              <a:solidFill>
                <a:srgbClr val="3D7B45"/>
              </a:solidFill>
              <a:latin typeface="Plus Jakarta Sans" pitchFamily="2" charset="77"/>
              <a:cs typeface="Plus Jakarta Sans" pitchFamily="2" charset="77"/>
            </a:endParaRPr>
          </a:p>
        </p:txBody>
      </p:sp>
    </p:spTree>
    <p:extLst>
      <p:ext uri="{BB962C8B-B14F-4D97-AF65-F5344CB8AC3E}">
        <p14:creationId xmlns:p14="http://schemas.microsoft.com/office/powerpoint/2010/main" val="3654186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 presetClass="entr" presetSubtype="4" fill="hold" grpId="0" nodeType="withEffect" p14:presetBounceEnd="40000">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14:bounceEnd="40000">
                                          <p:cBhvr additive="base">
                                            <p:cTn id="10" dur="500" fill="hold"/>
                                            <p:tgtEl>
                                              <p:spTgt spid="7"/>
                                            </p:tgtEl>
                                            <p:attrNameLst>
                                              <p:attrName>ppt_x</p:attrName>
                                            </p:attrNameLst>
                                          </p:cBhvr>
                                          <p:tavLst>
                                            <p:tav tm="0">
                                              <p:val>
                                                <p:strVal val="#ppt_x"/>
                                              </p:val>
                                            </p:tav>
                                            <p:tav tm="100000">
                                              <p:val>
                                                <p:strVal val="#ppt_x"/>
                                              </p:val>
                                            </p:tav>
                                          </p:tavLst>
                                        </p:anim>
                                        <p:anim calcmode="lin" valueType="num" p14:bounceEnd="40000">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ppt_x"/>
                                              </p:val>
                                            </p:tav>
                                            <p:tav tm="100000">
                                              <p:val>
                                                <p:strVal val="#ppt_x"/>
                                              </p:val>
                                            </p:tav>
                                          </p:tavLst>
                                        </p:anim>
                                        <p:anim calcmode="lin" valueType="num">
                                          <p:cBhvr additive="base">
                                            <p:cTn id="1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MM">
            <a:extLst>
              <a:ext uri="{FF2B5EF4-FFF2-40B4-BE49-F238E27FC236}">
                <a16:creationId xmlns:a16="http://schemas.microsoft.com/office/drawing/2014/main" id="{2EAF5BDF-E6C2-ABCE-6D4A-58B895C82527}"/>
              </a:ext>
            </a:extLst>
          </p:cNvPr>
          <p:cNvSpPr/>
          <p:nvPr/>
        </p:nvSpPr>
        <p:spPr>
          <a:xfrm rot="10800000">
            <a:off x="1219203" y="-1447797"/>
            <a:ext cx="9753594" cy="9753594"/>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L">
            <a:extLst>
              <a:ext uri="{FF2B5EF4-FFF2-40B4-BE49-F238E27FC236}">
                <a16:creationId xmlns:a16="http://schemas.microsoft.com/office/drawing/2014/main" id="{2D6986DC-0F20-EE21-051C-7D0284E2175A}"/>
              </a:ext>
            </a:extLst>
          </p:cNvPr>
          <p:cNvSpPr/>
          <p:nvPr/>
        </p:nvSpPr>
        <p:spPr>
          <a:xfrm>
            <a:off x="-2197768" y="-4864767"/>
            <a:ext cx="16587536" cy="16587536"/>
          </a:xfrm>
          <a:prstGeom prst="donut">
            <a:avLst>
              <a:gd name="adj" fmla="val 6392"/>
            </a:avLst>
          </a:prstGeom>
          <a:solidFill>
            <a:srgbClr val="192821">
              <a:alpha val="155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10" name="!!S2">
            <a:extLst>
              <a:ext uri="{FF2B5EF4-FFF2-40B4-BE49-F238E27FC236}">
                <a16:creationId xmlns:a16="http://schemas.microsoft.com/office/drawing/2014/main" id="{38577F50-3D40-AE98-724A-5139C57CFA82}"/>
              </a:ext>
            </a:extLst>
          </p:cNvPr>
          <p:cNvCxnSpPr>
            <a:cxnSpLocks/>
          </p:cNvCxnSpPr>
          <p:nvPr/>
        </p:nvCxnSpPr>
        <p:spPr>
          <a:xfrm flipH="1">
            <a:off x="9336651" y="183392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7C2A2F18-1460-2AC6-8A59-38B3F2ECED95}"/>
              </a:ext>
            </a:extLst>
          </p:cNvPr>
          <p:cNvCxnSpPr>
            <a:cxnSpLocks/>
          </p:cNvCxnSpPr>
          <p:nvPr/>
        </p:nvCxnSpPr>
        <p:spPr>
          <a:xfrm>
            <a:off x="9384669" y="5072548"/>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BD02B55A-E81D-1E5F-85BE-C9780D91B9E2}"/>
              </a:ext>
            </a:extLst>
          </p:cNvPr>
          <p:cNvCxnSpPr>
            <a:cxnSpLocks/>
          </p:cNvCxnSpPr>
          <p:nvPr/>
        </p:nvCxnSpPr>
        <p:spPr>
          <a:xfrm flipH="1">
            <a:off x="-1918382" y="5021156"/>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592E1517-6339-BB4B-C5F9-F6E0E277A925}"/>
              </a:ext>
            </a:extLst>
          </p:cNvPr>
          <p:cNvSpPr/>
          <p:nvPr/>
        </p:nvSpPr>
        <p:spPr>
          <a:xfrm>
            <a:off x="2509738" y="4739475"/>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BEF33572-DA86-ACB6-A3EC-61E0B777FD7B}"/>
              </a:ext>
            </a:extLst>
          </p:cNvPr>
          <p:cNvSpPr/>
          <p:nvPr/>
        </p:nvSpPr>
        <p:spPr>
          <a:xfrm>
            <a:off x="9082096" y="473469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593D8D8B-6FDB-5BF7-F4EA-F0A9D3DC1016}"/>
              </a:ext>
            </a:extLst>
          </p:cNvPr>
          <p:cNvSpPr/>
          <p:nvPr/>
        </p:nvSpPr>
        <p:spPr>
          <a:xfrm>
            <a:off x="9082095" y="152811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9B8EFA79-97DF-313B-9831-AA6195523673}"/>
              </a:ext>
            </a:extLst>
          </p:cNvPr>
          <p:cNvSpPr/>
          <p:nvPr/>
        </p:nvSpPr>
        <p:spPr>
          <a:xfrm>
            <a:off x="2509736" y="1348247"/>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E543F7C5-510E-330B-C6F0-4BD4CC075799}"/>
              </a:ext>
            </a:extLst>
          </p:cNvPr>
          <p:cNvSpPr/>
          <p:nvPr/>
        </p:nvSpPr>
        <p:spPr>
          <a:xfrm rot="10800000">
            <a:off x="3023279" y="356279"/>
            <a:ext cx="6145442" cy="6145442"/>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4E07F746-9C52-C0BF-CA49-B67A7A09D65C}"/>
              </a:ext>
            </a:extLst>
          </p:cNvPr>
          <p:cNvCxnSpPr>
            <a:cxnSpLocks/>
          </p:cNvCxnSpPr>
          <p:nvPr/>
        </p:nvCxnSpPr>
        <p:spPr>
          <a:xfrm>
            <a:off x="2807330" y="-323306"/>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05D5A938-195D-0553-0963-9C1DEC4B5B27}"/>
              </a:ext>
            </a:extLst>
          </p:cNvPr>
          <p:cNvGrpSpPr/>
          <p:nvPr/>
        </p:nvGrpSpPr>
        <p:grpSpPr>
          <a:xfrm>
            <a:off x="4935105" y="4917365"/>
            <a:ext cx="2321790" cy="464328"/>
            <a:chOff x="4935105" y="4316819"/>
            <a:chExt cx="2321790" cy="464328"/>
          </a:xfrm>
        </p:grpSpPr>
        <p:sp>
          <p:nvSpPr>
            <p:cNvPr id="23" name="Rounded Rectangle 22">
              <a:extLst>
                <a:ext uri="{FF2B5EF4-FFF2-40B4-BE49-F238E27FC236}">
                  <a16:creationId xmlns:a16="http://schemas.microsoft.com/office/drawing/2014/main" id="{BB104D6C-0D70-B30E-1168-44D79BB56FC2}"/>
                </a:ext>
              </a:extLst>
            </p:cNvPr>
            <p:cNvSpPr/>
            <p:nvPr/>
          </p:nvSpPr>
          <p:spPr>
            <a:xfrm>
              <a:off x="4935105" y="4316819"/>
              <a:ext cx="2321790" cy="464328"/>
            </a:xfrm>
            <a:prstGeom prst="roundRect">
              <a:avLst>
                <a:gd name="adj" fmla="val 50000"/>
              </a:avLst>
            </a:prstGeom>
            <a:solidFill>
              <a:schemeClr val="bg1"/>
            </a:solidFill>
            <a:ln>
              <a:noFill/>
            </a:ln>
            <a:effectLst>
              <a:outerShdw blurRad="190176" dist="261103" dir="5400000" sx="99475" sy="99475" algn="ctr" rotWithShape="0">
                <a:schemeClr val="accent2">
                  <a:lumMod val="50000"/>
                  <a:alpha val="12771"/>
                </a:schemeClr>
              </a:outerShdw>
            </a:effectLst>
          </p:spPr>
          <p:style>
            <a:lnRef idx="2">
              <a:schemeClr val="accent1">
                <a:shade val="15000"/>
              </a:schemeClr>
            </a:lnRef>
            <a:fillRef idx="1">
              <a:schemeClr val="accent1"/>
            </a:fillRef>
            <a:effectRef idx="0">
              <a:schemeClr val="accent1"/>
            </a:effectRef>
            <a:fontRef idx="minor">
              <a:schemeClr val="lt1"/>
            </a:fontRef>
          </p:style>
          <p:txBody>
            <a:bodyPr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lumMod val="75000"/>
                    <a:lumOff val="25000"/>
                  </a:prstClr>
                </a:solidFill>
                <a:effectLst/>
                <a:uLnTx/>
                <a:uFillTx/>
                <a:latin typeface="Plus Jakarta Sans" pitchFamily="2" charset="77"/>
                <a:ea typeface="+mn-ea"/>
                <a:cs typeface="Plus Jakarta Sans" pitchFamily="2" charset="77"/>
              </a:endParaRPr>
            </a:p>
          </p:txBody>
        </p:sp>
        <p:sp>
          <p:nvSpPr>
            <p:cNvPr id="24" name="TextBox 23">
              <a:extLst>
                <a:ext uri="{FF2B5EF4-FFF2-40B4-BE49-F238E27FC236}">
                  <a16:creationId xmlns:a16="http://schemas.microsoft.com/office/drawing/2014/main" id="{F57FC621-3C13-F160-BA92-CF0AEAB67F1A}"/>
                </a:ext>
              </a:extLst>
            </p:cNvPr>
            <p:cNvSpPr txBox="1"/>
            <p:nvPr/>
          </p:nvSpPr>
          <p:spPr>
            <a:xfrm>
              <a:off x="5068435" y="4438782"/>
              <a:ext cx="2055130" cy="215444"/>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0" normalizeH="0" baseline="0" noProof="0" dirty="0">
                  <a:ln>
                    <a:noFill/>
                  </a:ln>
                  <a:solidFill>
                    <a:srgbClr val="EA0061"/>
                  </a:solidFill>
                  <a:effectLst/>
                  <a:uLnTx/>
                  <a:uFillTx/>
                  <a:latin typeface="Plus Jakarta Sans Medium" pitchFamily="2" charset="77"/>
                  <a:ea typeface="+mn-ea"/>
                  <a:cs typeface="Plus Jakarta Sans Medium" pitchFamily="2" charset="77"/>
                </a:rPr>
                <a:t>www.VirtualTryonClothes.com</a:t>
              </a:r>
            </a:p>
          </p:txBody>
        </p:sp>
      </p:grpSp>
      <p:sp>
        <p:nvSpPr>
          <p:cNvPr id="25" name="TextBox 24">
            <a:extLst>
              <a:ext uri="{FF2B5EF4-FFF2-40B4-BE49-F238E27FC236}">
                <a16:creationId xmlns:a16="http://schemas.microsoft.com/office/drawing/2014/main" id="{E72F25FE-D6B3-F594-3E95-1F1B289A1D6F}"/>
              </a:ext>
            </a:extLst>
          </p:cNvPr>
          <p:cNvSpPr txBox="1"/>
          <p:nvPr/>
        </p:nvSpPr>
        <p:spPr>
          <a:xfrm>
            <a:off x="3302001" y="2921169"/>
            <a:ext cx="5588000"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192821"/>
                </a:solidFill>
                <a:effectLst/>
                <a:uLnTx/>
                <a:uFillTx/>
                <a:latin typeface="Poppins SemiBold" pitchFamily="2" charset="77"/>
                <a:ea typeface="+mn-ea"/>
                <a:cs typeface="Poppins SemiBold" pitchFamily="2" charset="77"/>
              </a:rPr>
              <a:t>Virtual Try on Clothes</a:t>
            </a:r>
          </a:p>
        </p:txBody>
      </p:sp>
      <p:pic>
        <p:nvPicPr>
          <p:cNvPr id="26" name="!!LOG">
            <a:extLst>
              <a:ext uri="{FF2B5EF4-FFF2-40B4-BE49-F238E27FC236}">
                <a16:creationId xmlns:a16="http://schemas.microsoft.com/office/drawing/2014/main" id="{483D31D1-0253-2AB6-60BF-508D0939ED7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74326" y="1742669"/>
            <a:ext cx="1243347" cy="1243347"/>
          </a:xfrm>
          <a:prstGeom prst="rect">
            <a:avLst/>
          </a:prstGeom>
        </p:spPr>
      </p:pic>
      <p:sp>
        <p:nvSpPr>
          <p:cNvPr id="28" name="TextBox 27">
            <a:extLst>
              <a:ext uri="{FF2B5EF4-FFF2-40B4-BE49-F238E27FC236}">
                <a16:creationId xmlns:a16="http://schemas.microsoft.com/office/drawing/2014/main" id="{39893FF4-CDFE-9384-3B9A-6687FD7E0A99}"/>
              </a:ext>
            </a:extLst>
          </p:cNvPr>
          <p:cNvSpPr txBox="1"/>
          <p:nvPr/>
        </p:nvSpPr>
        <p:spPr>
          <a:xfrm>
            <a:off x="2976282" y="7123990"/>
            <a:ext cx="6239436" cy="461665"/>
          </a:xfrm>
          <a:prstGeom prst="rect">
            <a:avLst/>
          </a:prstGeom>
          <a:noFill/>
        </p:spPr>
        <p:txBody>
          <a:bodyPr wrap="square"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normalizeH="0" baseline="0" noProof="0" dirty="0">
                <a:ln>
                  <a:noFill/>
                </a:ln>
                <a:solidFill>
                  <a:srgbClr val="A3D0AF"/>
                </a:solidFill>
                <a:effectLst/>
                <a:uLnTx/>
                <a:uFillTx/>
                <a:latin typeface="Plus Jakarta Sans Medium" pitchFamily="2" charset="77"/>
                <a:ea typeface="+mn-ea"/>
                <a:cs typeface="Plus Jakarta Sans Medium" pitchFamily="2" charset="77"/>
              </a:rPr>
              <a:t>Statistics of online shopping</a:t>
            </a:r>
          </a:p>
        </p:txBody>
      </p:sp>
      <p:sp>
        <p:nvSpPr>
          <p:cNvPr id="29" name="TextBox 28">
            <a:extLst>
              <a:ext uri="{FF2B5EF4-FFF2-40B4-BE49-F238E27FC236}">
                <a16:creationId xmlns:a16="http://schemas.microsoft.com/office/drawing/2014/main" id="{C04C8B8D-A1F4-FBD6-1B6C-DB7A50C45555}"/>
              </a:ext>
            </a:extLst>
          </p:cNvPr>
          <p:cNvSpPr txBox="1"/>
          <p:nvPr/>
        </p:nvSpPr>
        <p:spPr>
          <a:xfrm>
            <a:off x="1808799" y="-2736919"/>
            <a:ext cx="8574403" cy="2572051"/>
          </a:xfrm>
          <a:prstGeom prst="rect">
            <a:avLst/>
          </a:prstGeom>
          <a:noFill/>
        </p:spPr>
        <p:txBody>
          <a:bodyPr wrap="square" anchor="ctr">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115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Online shopping</a:t>
            </a:r>
          </a:p>
        </p:txBody>
      </p:sp>
      <p:pic>
        <p:nvPicPr>
          <p:cNvPr id="2" name="Picture 1" descr="A phone with a shopping cart and a red arrow&#10;&#10;AI-generated content may be incorrect.">
            <a:extLst>
              <a:ext uri="{FF2B5EF4-FFF2-40B4-BE49-F238E27FC236}">
                <a16:creationId xmlns:a16="http://schemas.microsoft.com/office/drawing/2014/main" id="{8EFC67FD-5BE2-C4A2-F4F6-29CBBB813EE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01" b="89986" l="9245" r="99479">
                        <a14:foregroundMark x1="26823" y1="48580" x2="19271" y2="49432"/>
                        <a14:foregroundMark x1="14323" y1="50355" x2="9245" y2="53693"/>
                        <a14:foregroundMark x1="93490" y1="61293" x2="91276" y2="68963"/>
                        <a14:foregroundMark x1="91276" y1="68963" x2="93880" y2="61364"/>
                        <a14:foregroundMark x1="93880" y1="61364" x2="94401" y2="64205"/>
                        <a14:foregroundMark x1="23047" y1="43466" x2="12370" y2="49077"/>
                        <a14:foregroundMark x1="12370" y1="49077" x2="23828" y2="44957"/>
                        <a14:foregroundMark x1="23828" y1="44957" x2="27344" y2="45170"/>
                        <a14:foregroundMark x1="97786" y1="27557" x2="95833" y2="50497"/>
                        <a14:foregroundMark x1="95833" y1="50497" x2="99219" y2="39276"/>
                        <a14:foregroundMark x1="99219" y1="39276" x2="93880" y2="45952"/>
                        <a14:foregroundMark x1="93880" y1="45952" x2="99479" y2="34659"/>
                        <a14:foregroundMark x1="94141" y1="50213" x2="97917" y2="52628"/>
                        <a14:backgroundMark x1="37891" y1="71307" x2="39714" y2="71662"/>
                      </a14:backgroundRemoval>
                    </a14:imgEffect>
                  </a14:imgLayer>
                </a14:imgProps>
              </a:ext>
              <a:ext uri="{28A0092B-C50C-407E-A947-70E740481C1C}">
                <a14:useLocalDpi xmlns:a14="http://schemas.microsoft.com/office/drawing/2010/main" val="0"/>
              </a:ext>
            </a:extLst>
          </a:blip>
          <a:stretch>
            <a:fillRect/>
          </a:stretch>
        </p:blipFill>
        <p:spPr>
          <a:xfrm>
            <a:off x="12310322" y="-323306"/>
            <a:ext cx="4823651" cy="8843361"/>
          </a:xfrm>
          <a:prstGeom prst="rect">
            <a:avLst/>
          </a:prstGeom>
        </p:spPr>
      </p:pic>
    </p:spTree>
    <p:extLst>
      <p:ext uri="{BB962C8B-B14F-4D97-AF65-F5344CB8AC3E}">
        <p14:creationId xmlns:p14="http://schemas.microsoft.com/office/powerpoint/2010/main" val="2448712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11C393-9040-BD21-F9AF-6F4A42B25183}"/>
            </a:ext>
          </a:extLst>
        </p:cNvPr>
        <p:cNvGrpSpPr/>
        <p:nvPr/>
      </p:nvGrpSpPr>
      <p:grpSpPr>
        <a:xfrm>
          <a:off x="0" y="0"/>
          <a:ext cx="0" cy="0"/>
          <a:chOff x="0" y="0"/>
          <a:chExt cx="0" cy="0"/>
        </a:xfrm>
      </p:grpSpPr>
      <p:cxnSp>
        <p:nvCxnSpPr>
          <p:cNvPr id="11" name="!!S3">
            <a:extLst>
              <a:ext uri="{FF2B5EF4-FFF2-40B4-BE49-F238E27FC236}">
                <a16:creationId xmlns:a16="http://schemas.microsoft.com/office/drawing/2014/main" id="{ED964912-58EA-3C1D-798C-04536B75822B}"/>
              </a:ext>
            </a:extLst>
          </p:cNvPr>
          <p:cNvCxnSpPr>
            <a:cxnSpLocks/>
          </p:cNvCxnSpPr>
          <p:nvPr/>
        </p:nvCxnSpPr>
        <p:spPr>
          <a:xfrm>
            <a:off x="10770134" y="-3359715"/>
            <a:ext cx="0" cy="3944439"/>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34AA2472-AA83-DCAE-2CE6-80BBB740F0E3}"/>
              </a:ext>
            </a:extLst>
          </p:cNvPr>
          <p:cNvCxnSpPr>
            <a:cxnSpLocks/>
          </p:cNvCxnSpPr>
          <p:nvPr/>
        </p:nvCxnSpPr>
        <p:spPr>
          <a:xfrm flipH="1">
            <a:off x="11067726" y="6560408"/>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486642D5-7640-86DC-4301-7A71F2765CD0}"/>
              </a:ext>
            </a:extLst>
          </p:cNvPr>
          <p:cNvSpPr/>
          <p:nvPr/>
        </p:nvSpPr>
        <p:spPr>
          <a:xfrm>
            <a:off x="10770134" y="6262816"/>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12B67BA1-C3CE-3C05-5E01-4FDF16DA47B2}"/>
              </a:ext>
            </a:extLst>
          </p:cNvPr>
          <p:cNvSpPr/>
          <p:nvPr/>
        </p:nvSpPr>
        <p:spPr>
          <a:xfrm>
            <a:off x="10472542" y="358080"/>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A999BAEA-C346-FE04-A4B7-6378DBA41737}"/>
              </a:ext>
            </a:extLst>
          </p:cNvPr>
          <p:cNvSpPr/>
          <p:nvPr/>
        </p:nvSpPr>
        <p:spPr>
          <a:xfrm>
            <a:off x="72571" y="55162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6C13270E-E14B-7235-8706-B93CF91E7FDB}"/>
              </a:ext>
            </a:extLst>
          </p:cNvPr>
          <p:cNvSpPr/>
          <p:nvPr/>
        </p:nvSpPr>
        <p:spPr>
          <a:xfrm>
            <a:off x="-77494" y="15141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3C34C9BD-0335-0AF2-6FCF-2D6FB1EA8515}"/>
              </a:ext>
            </a:extLst>
          </p:cNvPr>
          <p:cNvSpPr/>
          <p:nvPr/>
        </p:nvSpPr>
        <p:spPr>
          <a:xfrm rot="1000956">
            <a:off x="3771095" y="882964"/>
            <a:ext cx="4237504" cy="4415538"/>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4358A416-B55D-96BD-60E5-59CDBDAD557F}"/>
              </a:ext>
            </a:extLst>
          </p:cNvPr>
          <p:cNvCxnSpPr>
            <a:cxnSpLocks/>
          </p:cNvCxnSpPr>
          <p:nvPr/>
        </p:nvCxnSpPr>
        <p:spPr>
          <a:xfrm>
            <a:off x="331692" y="5883663"/>
            <a:ext cx="20586" cy="516890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F76BF1B7-55A4-F60C-0A23-8C9D988F79B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8" name="Rectangle 7">
            <a:extLst>
              <a:ext uri="{FF2B5EF4-FFF2-40B4-BE49-F238E27FC236}">
                <a16:creationId xmlns:a16="http://schemas.microsoft.com/office/drawing/2014/main" id="{A9496F22-725C-7A12-3B89-AD58631A741D}"/>
              </a:ext>
            </a:extLst>
          </p:cNvPr>
          <p:cNvSpPr/>
          <p:nvPr/>
        </p:nvSpPr>
        <p:spPr>
          <a:xfrm>
            <a:off x="18010952" y="0"/>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M">
            <a:extLst>
              <a:ext uri="{FF2B5EF4-FFF2-40B4-BE49-F238E27FC236}">
                <a16:creationId xmlns:a16="http://schemas.microsoft.com/office/drawing/2014/main" id="{85B2F2F9-7EC2-5545-892A-B7BE25A446B1}"/>
              </a:ext>
            </a:extLst>
          </p:cNvPr>
          <p:cNvSpPr/>
          <p:nvPr/>
        </p:nvSpPr>
        <p:spPr>
          <a:xfrm rot="10800000">
            <a:off x="9457952" y="-2334391"/>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descr="A screenshot of a color palette&#10;&#10;AI-generated content may be incorrect.">
            <a:extLst>
              <a:ext uri="{FF2B5EF4-FFF2-40B4-BE49-F238E27FC236}">
                <a16:creationId xmlns:a16="http://schemas.microsoft.com/office/drawing/2014/main" id="{B0F38FB9-B4E1-6F58-5F60-0446888169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0484" y="33394"/>
            <a:ext cx="9144000" cy="6858000"/>
          </a:xfrm>
          <a:prstGeom prst="rect">
            <a:avLst/>
          </a:prstGeom>
        </p:spPr>
      </p:pic>
      <p:graphicFrame>
        <p:nvGraphicFramePr>
          <p:cNvPr id="4" name="Table 3">
            <a:extLst>
              <a:ext uri="{FF2B5EF4-FFF2-40B4-BE49-F238E27FC236}">
                <a16:creationId xmlns:a16="http://schemas.microsoft.com/office/drawing/2014/main" id="{A4D245C0-E694-7252-E047-A93058BC8B26}"/>
              </a:ext>
            </a:extLst>
          </p:cNvPr>
          <p:cNvGraphicFramePr>
            <a:graphicFrameLocks noGrp="1"/>
          </p:cNvGraphicFramePr>
          <p:nvPr>
            <p:extLst>
              <p:ext uri="{D42A27DB-BD31-4B8C-83A1-F6EECF244321}">
                <p14:modId xmlns:p14="http://schemas.microsoft.com/office/powerpoint/2010/main" val="1804188118"/>
              </p:ext>
            </p:extLst>
          </p:nvPr>
        </p:nvGraphicFramePr>
        <p:xfrm>
          <a:off x="2457435" y="8035458"/>
          <a:ext cx="7513767" cy="3017105"/>
        </p:xfrm>
        <a:graphic>
          <a:graphicData uri="http://schemas.openxmlformats.org/drawingml/2006/table">
            <a:tbl>
              <a:tblPr firstRow="1" firstCol="1" bandRow="1">
                <a:tableStyleId>{5C22544A-7EE6-4342-B048-85BDC9FD1C3A}</a:tableStyleId>
              </a:tblPr>
              <a:tblGrid>
                <a:gridCol w="3635501">
                  <a:extLst>
                    <a:ext uri="{9D8B030D-6E8A-4147-A177-3AD203B41FA5}">
                      <a16:colId xmlns:a16="http://schemas.microsoft.com/office/drawing/2014/main" val="4285618493"/>
                    </a:ext>
                  </a:extLst>
                </a:gridCol>
                <a:gridCol w="3878266">
                  <a:extLst>
                    <a:ext uri="{9D8B030D-6E8A-4147-A177-3AD203B41FA5}">
                      <a16:colId xmlns:a16="http://schemas.microsoft.com/office/drawing/2014/main" val="848900078"/>
                    </a:ext>
                  </a:extLst>
                </a:gridCol>
              </a:tblGrid>
              <a:tr h="603421">
                <a:tc>
                  <a:txBody>
                    <a:bodyPr/>
                    <a:lstStyle/>
                    <a:p>
                      <a:pPr marL="0" marR="0" algn="ctr">
                        <a:lnSpc>
                          <a:spcPct val="107000"/>
                        </a:lnSpc>
                        <a:spcAft>
                          <a:spcPts val="800"/>
                        </a:spcAft>
                        <a:buNone/>
                      </a:pPr>
                      <a:r>
                        <a:rPr lang="en-US" sz="1800">
                          <a:solidFill>
                            <a:srgbClr val="192821"/>
                          </a:solidFill>
                          <a:effectLst/>
                          <a:latin typeface="Plus Jakarta Sans"/>
                        </a:rPr>
                        <a:t>Requirement</a:t>
                      </a:r>
                      <a:endParaRPr lang="en-US" sz="160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800" dirty="0">
                          <a:solidFill>
                            <a:srgbClr val="192821"/>
                          </a:solidFill>
                          <a:effectLst/>
                          <a:latin typeface="Plus Jakarta Sans"/>
                        </a:rPr>
                        <a:t>Description</a:t>
                      </a:r>
                      <a:endParaRPr lang="en-US" sz="16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8059425"/>
                  </a:ext>
                </a:extLst>
              </a:tr>
              <a:tr h="603421">
                <a:tc>
                  <a:txBody>
                    <a:bodyPr/>
                    <a:lstStyle/>
                    <a:p>
                      <a:pPr marL="0" marR="0" algn="ctr">
                        <a:lnSpc>
                          <a:spcPct val="107000"/>
                        </a:lnSpc>
                        <a:spcAft>
                          <a:spcPts val="800"/>
                        </a:spcAft>
                        <a:buNone/>
                      </a:pPr>
                      <a:r>
                        <a:rPr lang="en-US" sz="1800">
                          <a:solidFill>
                            <a:srgbClr val="192821"/>
                          </a:solidFill>
                          <a:effectLst/>
                          <a:latin typeface="Plus Jakarta Sans"/>
                        </a:rPr>
                        <a:t>Generated Image</a:t>
                      </a:r>
                      <a:endParaRPr lang="en-US" sz="160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dirty="0">
                          <a:effectLst/>
                          <a:latin typeface="Plus Jakarta Sans"/>
                        </a:rPr>
                        <a:t>Your try-on output (</a:t>
                      </a:r>
                      <a:r>
                        <a:rPr lang="en-US" sz="1400" dirty="0" err="1">
                          <a:effectLst/>
                          <a:latin typeface="Plus Jakarta Sans"/>
                        </a:rPr>
                        <a:t>p_tryon</a:t>
                      </a:r>
                      <a:r>
                        <a:rPr lang="en-US" sz="1400" dirty="0">
                          <a:effectLst/>
                          <a:latin typeface="Plus Jakarta Sans"/>
                        </a:rPr>
                        <a:t>)</a:t>
                      </a:r>
                      <a:endParaRPr lang="en-US" sz="1200" dirty="0">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75121922"/>
                  </a:ext>
                </a:extLst>
              </a:tr>
              <a:tr h="603421">
                <a:tc>
                  <a:txBody>
                    <a:bodyPr/>
                    <a:lstStyle/>
                    <a:p>
                      <a:pPr marL="0" marR="0" algn="ctr">
                        <a:lnSpc>
                          <a:spcPct val="107000"/>
                        </a:lnSpc>
                        <a:spcAft>
                          <a:spcPts val="800"/>
                        </a:spcAft>
                        <a:buNone/>
                      </a:pPr>
                      <a:r>
                        <a:rPr lang="en-US" sz="1800">
                          <a:solidFill>
                            <a:srgbClr val="192821"/>
                          </a:solidFill>
                          <a:effectLst/>
                          <a:latin typeface="Plus Jakarta Sans"/>
                        </a:rPr>
                        <a:t>Ground Truth</a:t>
                      </a:r>
                      <a:endParaRPr lang="en-US" sz="160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dirty="0">
                          <a:effectLst/>
                          <a:latin typeface="Plus Jakarta Sans"/>
                        </a:rPr>
                        <a:t>Real image of person wearing the garment (</a:t>
                      </a:r>
                      <a:r>
                        <a:rPr lang="en-US" sz="1400" dirty="0" err="1">
                          <a:effectLst/>
                          <a:latin typeface="Plus Jakarta Sans"/>
                        </a:rPr>
                        <a:t>p_gt</a:t>
                      </a:r>
                      <a:r>
                        <a:rPr lang="en-US" sz="1400" dirty="0">
                          <a:effectLst/>
                          <a:latin typeface="Plus Jakarta Sans"/>
                        </a:rPr>
                        <a:t>)</a:t>
                      </a:r>
                      <a:endParaRPr lang="en-US" sz="1200" dirty="0">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2275170"/>
                  </a:ext>
                </a:extLst>
              </a:tr>
              <a:tr h="603421">
                <a:tc>
                  <a:txBody>
                    <a:bodyPr/>
                    <a:lstStyle/>
                    <a:p>
                      <a:pPr marL="0" marR="0" algn="ctr">
                        <a:lnSpc>
                          <a:spcPct val="107000"/>
                        </a:lnSpc>
                        <a:spcAft>
                          <a:spcPts val="800"/>
                        </a:spcAft>
                        <a:buNone/>
                      </a:pPr>
                      <a:r>
                        <a:rPr lang="en-US" sz="1800">
                          <a:solidFill>
                            <a:srgbClr val="192821"/>
                          </a:solidFill>
                          <a:effectLst/>
                          <a:latin typeface="Plus Jakarta Sans"/>
                        </a:rPr>
                        <a:t>Matching size</a:t>
                      </a:r>
                      <a:endParaRPr lang="en-US" sz="160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a:effectLst/>
                          <a:latin typeface="Plus Jakarta Sans"/>
                        </a:rPr>
                        <a:t>Images must be the same dimensions</a:t>
                      </a:r>
                      <a:endParaRPr lang="en-US" sz="1200">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1742019"/>
                  </a:ext>
                </a:extLst>
              </a:tr>
              <a:tr h="603421">
                <a:tc>
                  <a:txBody>
                    <a:bodyPr/>
                    <a:lstStyle/>
                    <a:p>
                      <a:pPr marL="0" marR="0" algn="ctr">
                        <a:lnSpc>
                          <a:spcPct val="107000"/>
                        </a:lnSpc>
                        <a:spcAft>
                          <a:spcPts val="800"/>
                        </a:spcAft>
                        <a:buNone/>
                      </a:pPr>
                      <a:r>
                        <a:rPr lang="en-US" sz="1800" dirty="0">
                          <a:solidFill>
                            <a:srgbClr val="192821"/>
                          </a:solidFill>
                          <a:effectLst/>
                          <a:latin typeface="Plus Jakarta Sans"/>
                        </a:rPr>
                        <a:t>Value range</a:t>
                      </a:r>
                      <a:endParaRPr lang="en-US" sz="16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dirty="0">
                          <a:effectLst/>
                          <a:latin typeface="Plus Jakarta Sans"/>
                        </a:rPr>
                        <a:t>Both images should be in [0, 1] (float) or [0, 255] </a:t>
                      </a:r>
                      <a:endParaRPr lang="en-US" sz="1200" dirty="0">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2216341"/>
                  </a:ext>
                </a:extLst>
              </a:tr>
            </a:tbl>
          </a:graphicData>
        </a:graphic>
      </p:graphicFrame>
      <p:sp>
        <p:nvSpPr>
          <p:cNvPr id="7" name="TextBox 6">
            <a:extLst>
              <a:ext uri="{FF2B5EF4-FFF2-40B4-BE49-F238E27FC236}">
                <a16:creationId xmlns:a16="http://schemas.microsoft.com/office/drawing/2014/main" id="{0CF0653C-5B86-6A17-C3A3-F16BFE267AE9}"/>
              </a:ext>
            </a:extLst>
          </p:cNvPr>
          <p:cNvSpPr txBox="1"/>
          <p:nvPr/>
        </p:nvSpPr>
        <p:spPr>
          <a:xfrm>
            <a:off x="3945087" y="11485156"/>
            <a:ext cx="4391062" cy="492443"/>
          </a:xfrm>
          <a:prstGeom prst="rect">
            <a:avLst/>
          </a:prstGeom>
          <a:noFill/>
        </p:spPr>
        <p:txBody>
          <a:bodyPr wrap="square" anchor="ctr">
            <a:spAutoFit/>
          </a:bodyPr>
          <a:lstStyle/>
          <a:p>
            <a:pPr lvl="0" algn="ctr">
              <a:defRPr/>
            </a:pPr>
            <a:r>
              <a:rPr lang="en-US" sz="2600" b="1" spc="300" dirty="0">
                <a:solidFill>
                  <a:srgbClr val="3D7B45"/>
                </a:solidFill>
                <a:latin typeface="Plus Jakarta Sans" pitchFamily="2" charset="77"/>
                <a:cs typeface="Plus Jakarta Sans" pitchFamily="2" charset="77"/>
              </a:rPr>
              <a:t>Using </a:t>
            </a:r>
            <a:r>
              <a:rPr lang="en-US" sz="2600" b="1" spc="300" dirty="0" err="1">
                <a:solidFill>
                  <a:srgbClr val="3D7B45"/>
                </a:solidFill>
                <a:latin typeface="Plus Jakarta Sans" pitchFamily="2" charset="77"/>
                <a:cs typeface="Plus Jakarta Sans" pitchFamily="2" charset="77"/>
              </a:rPr>
              <a:t>pytorch-msssim</a:t>
            </a:r>
            <a:endParaRPr lang="en-US" sz="2600" b="1" spc="300" dirty="0">
              <a:solidFill>
                <a:srgbClr val="3D7B45"/>
              </a:solidFill>
              <a:latin typeface="Plus Jakarta Sans" pitchFamily="2" charset="77"/>
              <a:cs typeface="Plus Jakarta Sans" pitchFamily="2" charset="77"/>
            </a:endParaRPr>
          </a:p>
        </p:txBody>
      </p:sp>
      <p:graphicFrame>
        <p:nvGraphicFramePr>
          <p:cNvPr id="5" name="Table 4">
            <a:extLst>
              <a:ext uri="{FF2B5EF4-FFF2-40B4-BE49-F238E27FC236}">
                <a16:creationId xmlns:a16="http://schemas.microsoft.com/office/drawing/2014/main" id="{EC730A2D-21BD-C80D-704E-1A27425E284A}"/>
              </a:ext>
            </a:extLst>
          </p:cNvPr>
          <p:cNvGraphicFramePr>
            <a:graphicFrameLocks noGrp="1"/>
          </p:cNvGraphicFramePr>
          <p:nvPr>
            <p:extLst>
              <p:ext uri="{D42A27DB-BD31-4B8C-83A1-F6EECF244321}">
                <p14:modId xmlns:p14="http://schemas.microsoft.com/office/powerpoint/2010/main" val="4020666972"/>
              </p:ext>
            </p:extLst>
          </p:nvPr>
        </p:nvGraphicFramePr>
        <p:xfrm>
          <a:off x="1194134" y="1242023"/>
          <a:ext cx="10040368" cy="4373954"/>
        </p:xfrm>
        <a:graphic>
          <a:graphicData uri="http://schemas.openxmlformats.org/drawingml/2006/table">
            <a:tbl>
              <a:tblPr firstRow="1" firstCol="1" bandRow="1">
                <a:tableStyleId>{5C22544A-7EE6-4342-B048-85BDC9FD1C3A}</a:tableStyleId>
              </a:tblPr>
              <a:tblGrid>
                <a:gridCol w="1746973">
                  <a:extLst>
                    <a:ext uri="{9D8B030D-6E8A-4147-A177-3AD203B41FA5}">
                      <a16:colId xmlns:a16="http://schemas.microsoft.com/office/drawing/2014/main" val="3428674411"/>
                    </a:ext>
                  </a:extLst>
                </a:gridCol>
                <a:gridCol w="1754372">
                  <a:extLst>
                    <a:ext uri="{9D8B030D-6E8A-4147-A177-3AD203B41FA5}">
                      <a16:colId xmlns:a16="http://schemas.microsoft.com/office/drawing/2014/main" val="881366168"/>
                    </a:ext>
                  </a:extLst>
                </a:gridCol>
                <a:gridCol w="2711302">
                  <a:extLst>
                    <a:ext uri="{9D8B030D-6E8A-4147-A177-3AD203B41FA5}">
                      <a16:colId xmlns:a16="http://schemas.microsoft.com/office/drawing/2014/main" val="3029047009"/>
                    </a:ext>
                  </a:extLst>
                </a:gridCol>
                <a:gridCol w="3827721">
                  <a:extLst>
                    <a:ext uri="{9D8B030D-6E8A-4147-A177-3AD203B41FA5}">
                      <a16:colId xmlns:a16="http://schemas.microsoft.com/office/drawing/2014/main" val="2550108547"/>
                    </a:ext>
                  </a:extLst>
                </a:gridCol>
              </a:tblGrid>
              <a:tr h="1300454">
                <a:tc>
                  <a:txBody>
                    <a:bodyPr/>
                    <a:lstStyle/>
                    <a:p>
                      <a:pPr marL="0" marR="0" algn="ctr">
                        <a:buNone/>
                      </a:pPr>
                      <a:r>
                        <a:rPr lang="en-US" sz="2000">
                          <a:solidFill>
                            <a:srgbClr val="192821"/>
                          </a:solidFill>
                          <a:effectLst/>
                          <a:latin typeface="Plus Jakarta Sans"/>
                        </a:rPr>
                        <a:t>Metric</a:t>
                      </a:r>
                      <a:endParaRPr lang="en-US" sz="2000">
                        <a:solidFill>
                          <a:srgbClr val="192821"/>
                        </a:solidFill>
                        <a:effectLst/>
                        <a:latin typeface="Plus Jakarta Sans"/>
                        <a:ea typeface="Times New Roman" panose="02020603050405020304" pitchFamily="18" charset="0"/>
                      </a:endParaRPr>
                    </a:p>
                  </a:txBody>
                  <a:tcPr marL="0" marR="0" marT="0" marB="0" anchor="ctr">
                    <a:lnL w="12700" cmpd="sng">
                      <a:noFill/>
                    </a:lnL>
                    <a:lnR w="12700" cap="flat" cmpd="sng" algn="ctr">
                      <a:solidFill>
                        <a:srgbClr val="A3D0AF"/>
                      </a:solidFill>
                      <a:prstDash val="solid"/>
                      <a:round/>
                      <a:headEnd type="none" w="med" len="med"/>
                      <a:tailEnd type="none" w="med" len="med"/>
                    </a:lnR>
                    <a:lnT w="12700" cmpd="sng">
                      <a:noFill/>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a:solidFill>
                            <a:srgbClr val="192821"/>
                          </a:solidFill>
                          <a:effectLst/>
                          <a:latin typeface="Plus Jakarta Sans"/>
                        </a:rPr>
                        <a:t>Before Mods</a:t>
                      </a:r>
                      <a:endParaRPr lang="en-US" sz="200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ap="flat" cmpd="sng" algn="ctr">
                      <a:solidFill>
                        <a:srgbClr val="A3D0AF"/>
                      </a:solidFill>
                      <a:prstDash val="solid"/>
                      <a:round/>
                      <a:headEnd type="none" w="med" len="med"/>
                      <a:tailEnd type="none" w="med" len="med"/>
                    </a:lnR>
                    <a:lnT w="12700" cmpd="sng">
                      <a:noFill/>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dirty="0">
                          <a:solidFill>
                            <a:srgbClr val="192821"/>
                          </a:solidFill>
                          <a:effectLst/>
                          <a:latin typeface="Plus Jakarta Sans"/>
                        </a:rPr>
                        <a:t>Expected After Mods</a:t>
                      </a:r>
                      <a:endParaRPr lang="en-US" sz="2000" dirty="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ap="flat" cmpd="sng" algn="ctr">
                      <a:solidFill>
                        <a:srgbClr val="A3D0AF"/>
                      </a:solidFill>
                      <a:prstDash val="solid"/>
                      <a:round/>
                      <a:headEnd type="none" w="med" len="med"/>
                      <a:tailEnd type="none" w="med" len="med"/>
                    </a:lnR>
                    <a:lnT w="12700" cmpd="sng">
                      <a:noFill/>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a:solidFill>
                            <a:srgbClr val="192821"/>
                          </a:solidFill>
                          <a:effectLst/>
                          <a:latin typeface="Plus Jakarta Sans"/>
                        </a:rPr>
                        <a:t>Why?</a:t>
                      </a:r>
                      <a:endParaRPr lang="en-US" sz="200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mpd="sng">
                      <a:noFill/>
                    </a:lnR>
                    <a:lnT w="12700" cmpd="sng">
                      <a:noFill/>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2831323"/>
                  </a:ext>
                </a:extLst>
              </a:tr>
              <a:tr h="768375">
                <a:tc>
                  <a:txBody>
                    <a:bodyPr/>
                    <a:lstStyle/>
                    <a:p>
                      <a:pPr marL="0" marR="0" algn="ctr">
                        <a:buNone/>
                      </a:pPr>
                      <a:r>
                        <a:rPr lang="en-US" sz="2000">
                          <a:solidFill>
                            <a:srgbClr val="192821"/>
                          </a:solidFill>
                          <a:effectLst/>
                          <a:latin typeface="Plus Jakarta Sans"/>
                        </a:rPr>
                        <a:t>SSIM</a:t>
                      </a:r>
                      <a:endParaRPr lang="en-US" sz="2000">
                        <a:solidFill>
                          <a:srgbClr val="192821"/>
                        </a:solidFill>
                        <a:effectLst/>
                        <a:latin typeface="Plus Jakarta Sans"/>
                        <a:ea typeface="Times New Roman" panose="02020603050405020304" pitchFamily="18" charset="0"/>
                      </a:endParaRPr>
                    </a:p>
                  </a:txBody>
                  <a:tcPr marL="0" marR="0" marT="0" marB="0"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a:solidFill>
                            <a:srgbClr val="192821"/>
                          </a:solidFill>
                          <a:effectLst/>
                          <a:latin typeface="Plus Jakarta Sans"/>
                        </a:rPr>
                        <a:t>0.91</a:t>
                      </a:r>
                      <a:endParaRPr lang="en-US" sz="200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a:solidFill>
                            <a:srgbClr val="192821"/>
                          </a:solidFill>
                          <a:effectLst/>
                          <a:latin typeface="Plus Jakarta Sans"/>
                        </a:rPr>
                        <a:t>0.920</a:t>
                      </a:r>
                      <a:endParaRPr lang="en-US" sz="200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a:solidFill>
                            <a:srgbClr val="192821"/>
                          </a:solidFill>
                          <a:effectLst/>
                          <a:latin typeface="Plus Jakarta Sans"/>
                        </a:rPr>
                        <a:t>Improved garment-person alignment and edge blending</a:t>
                      </a:r>
                      <a:endParaRPr lang="en-US" sz="200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1409343"/>
                  </a:ext>
                </a:extLst>
              </a:tr>
              <a:tr h="768375">
                <a:tc>
                  <a:txBody>
                    <a:bodyPr/>
                    <a:lstStyle/>
                    <a:p>
                      <a:pPr marL="0" marR="0" algn="ctr">
                        <a:buNone/>
                      </a:pPr>
                      <a:r>
                        <a:rPr lang="en-US" sz="2000">
                          <a:solidFill>
                            <a:srgbClr val="192821"/>
                          </a:solidFill>
                          <a:effectLst/>
                          <a:latin typeface="Plus Jakarta Sans"/>
                        </a:rPr>
                        <a:t>FID</a:t>
                      </a:r>
                      <a:endParaRPr lang="en-US" sz="2000">
                        <a:solidFill>
                          <a:srgbClr val="192821"/>
                        </a:solidFill>
                        <a:effectLst/>
                        <a:latin typeface="Plus Jakarta Sans"/>
                        <a:ea typeface="Times New Roman" panose="02020603050405020304" pitchFamily="18" charset="0"/>
                      </a:endParaRPr>
                    </a:p>
                  </a:txBody>
                  <a:tcPr marL="0" marR="0" marT="0" marB="0"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a:solidFill>
                            <a:srgbClr val="192821"/>
                          </a:solidFill>
                          <a:effectLst/>
                          <a:latin typeface="Plus Jakarta Sans"/>
                        </a:rPr>
                        <a:t>8.89</a:t>
                      </a:r>
                      <a:endParaRPr lang="en-US" sz="200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a:solidFill>
                            <a:srgbClr val="192821"/>
                          </a:solidFill>
                          <a:effectLst/>
                          <a:latin typeface="Plus Jakarta Sans"/>
                        </a:rPr>
                        <a:t>8.5 (slight drop)</a:t>
                      </a:r>
                      <a:endParaRPr lang="en-US" sz="200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a:solidFill>
                            <a:srgbClr val="192821"/>
                          </a:solidFill>
                          <a:effectLst/>
                          <a:latin typeface="Plus Jakarta Sans"/>
                        </a:rPr>
                        <a:t>Warped garments resemble real clothing more closely</a:t>
                      </a:r>
                      <a:endParaRPr lang="en-US" sz="200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7114458"/>
                  </a:ext>
                </a:extLst>
              </a:tr>
              <a:tr h="768375">
                <a:tc>
                  <a:txBody>
                    <a:bodyPr/>
                    <a:lstStyle/>
                    <a:p>
                      <a:pPr marL="0" marR="0" algn="ctr">
                        <a:buNone/>
                      </a:pPr>
                      <a:r>
                        <a:rPr lang="en-US" sz="2000" dirty="0">
                          <a:solidFill>
                            <a:srgbClr val="192821"/>
                          </a:solidFill>
                          <a:effectLst/>
                          <a:latin typeface="Plus Jakarta Sans"/>
                        </a:rPr>
                        <a:t>User Perception</a:t>
                      </a:r>
                      <a:endParaRPr lang="en-US" sz="2000" dirty="0">
                        <a:solidFill>
                          <a:srgbClr val="192821"/>
                        </a:solidFill>
                        <a:effectLst/>
                        <a:latin typeface="Plus Jakarta Sans"/>
                        <a:ea typeface="Times New Roman" panose="02020603050405020304" pitchFamily="18" charset="0"/>
                      </a:endParaRPr>
                    </a:p>
                  </a:txBody>
                  <a:tcPr marL="0" marR="0" marT="0" marB="0"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dirty="0">
                          <a:solidFill>
                            <a:srgbClr val="192821"/>
                          </a:solidFill>
                          <a:effectLst/>
                          <a:latin typeface="Plus Jakarta Sans"/>
                        </a:rPr>
                        <a:t>—</a:t>
                      </a:r>
                      <a:endParaRPr lang="en-US" sz="2000" dirty="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a:solidFill>
                            <a:srgbClr val="192821"/>
                          </a:solidFill>
                          <a:effectLst/>
                          <a:latin typeface="Plus Jakarta Sans"/>
                        </a:rPr>
                        <a:t>Significantly Better</a:t>
                      </a:r>
                      <a:endParaRPr lang="en-US" sz="200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dirty="0">
                          <a:solidFill>
                            <a:srgbClr val="192821"/>
                          </a:solidFill>
                          <a:effectLst/>
                          <a:latin typeface="Plus Jakarta Sans"/>
                        </a:rPr>
                        <a:t>Streamlit GUI improves visual </a:t>
                      </a:r>
                    </a:p>
                    <a:p>
                      <a:pPr marL="0" marR="0" algn="ctr">
                        <a:buNone/>
                      </a:pPr>
                      <a:r>
                        <a:rPr lang="en-US" sz="2000" dirty="0">
                          <a:solidFill>
                            <a:srgbClr val="192821"/>
                          </a:solidFill>
                          <a:effectLst/>
                          <a:latin typeface="Plus Jakarta Sans"/>
                        </a:rPr>
                        <a:t>inspection and interactivity.</a:t>
                      </a:r>
                      <a:endParaRPr lang="en-US" sz="2000" dirty="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0203017"/>
                  </a:ext>
                </a:extLst>
              </a:tr>
              <a:tr h="768375">
                <a:tc>
                  <a:txBody>
                    <a:bodyPr/>
                    <a:lstStyle/>
                    <a:p>
                      <a:pPr marL="0" marR="0" algn="ctr">
                        <a:buNone/>
                      </a:pPr>
                      <a:r>
                        <a:rPr lang="en-US" sz="2000">
                          <a:solidFill>
                            <a:srgbClr val="192821"/>
                          </a:solidFill>
                          <a:effectLst/>
                          <a:latin typeface="Plus Jakarta Sans"/>
                        </a:rPr>
                        <a:t>UX Usability</a:t>
                      </a:r>
                      <a:endParaRPr lang="en-US" sz="2000">
                        <a:solidFill>
                          <a:srgbClr val="192821"/>
                        </a:solidFill>
                        <a:effectLst/>
                        <a:latin typeface="Plus Jakarta Sans"/>
                        <a:ea typeface="Times New Roman" panose="02020603050405020304" pitchFamily="18" charset="0"/>
                      </a:endParaRPr>
                    </a:p>
                  </a:txBody>
                  <a:tcPr marL="0" marR="0" marT="0" marB="0"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buNone/>
                      </a:pPr>
                      <a:r>
                        <a:rPr lang="en-US" sz="2000">
                          <a:solidFill>
                            <a:srgbClr val="192821"/>
                          </a:solidFill>
                          <a:effectLst/>
                          <a:latin typeface="Plus Jakarta Sans"/>
                        </a:rPr>
                        <a:t>Not Available</a:t>
                      </a:r>
                      <a:endParaRPr lang="en-US" sz="200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buNone/>
                      </a:pPr>
                      <a:r>
                        <a:rPr lang="en-US" sz="2000" dirty="0">
                          <a:solidFill>
                            <a:srgbClr val="192821"/>
                          </a:solidFill>
                          <a:effectLst/>
                          <a:latin typeface="Plus Jakarta Sans"/>
                        </a:rPr>
                        <a:t>Excellent</a:t>
                      </a:r>
                      <a:endParaRPr lang="en-US" sz="2000" dirty="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buNone/>
                      </a:pPr>
                      <a:r>
                        <a:rPr lang="en-US" sz="2000" dirty="0">
                          <a:solidFill>
                            <a:srgbClr val="192821"/>
                          </a:solidFill>
                          <a:effectLst/>
                          <a:latin typeface="Plus Jakarta Sans"/>
                        </a:rPr>
                        <a:t>Web interface allows non-experts to use the model instantly.</a:t>
                      </a:r>
                      <a:endParaRPr lang="en-US" sz="2000" dirty="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4366267"/>
                  </a:ext>
                </a:extLst>
              </a:tr>
            </a:tbl>
          </a:graphicData>
        </a:graphic>
      </p:graphicFrame>
      <p:sp>
        <p:nvSpPr>
          <p:cNvPr id="6" name="TextBox 5">
            <a:extLst>
              <a:ext uri="{FF2B5EF4-FFF2-40B4-BE49-F238E27FC236}">
                <a16:creationId xmlns:a16="http://schemas.microsoft.com/office/drawing/2014/main" id="{11A4870E-58DA-9020-0BFF-93E322DB6E8E}"/>
              </a:ext>
            </a:extLst>
          </p:cNvPr>
          <p:cNvSpPr txBox="1"/>
          <p:nvPr/>
        </p:nvSpPr>
        <p:spPr>
          <a:xfrm>
            <a:off x="1811873" y="-4097782"/>
            <a:ext cx="7377882" cy="642612"/>
          </a:xfrm>
          <a:prstGeom prst="rect">
            <a:avLst/>
          </a:prstGeom>
          <a:noFill/>
        </p:spPr>
        <p:txBody>
          <a:bodyPr wrap="square" anchor="ctr">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Knowledge Distillation</a:t>
            </a:r>
          </a:p>
        </p:txBody>
      </p:sp>
      <p:sp>
        <p:nvSpPr>
          <p:cNvPr id="9" name="TextBox 8">
            <a:extLst>
              <a:ext uri="{FF2B5EF4-FFF2-40B4-BE49-F238E27FC236}">
                <a16:creationId xmlns:a16="http://schemas.microsoft.com/office/drawing/2014/main" id="{7D7657F0-540C-CC40-1947-F83660D3883F}"/>
              </a:ext>
            </a:extLst>
          </p:cNvPr>
          <p:cNvSpPr txBox="1"/>
          <p:nvPr/>
        </p:nvSpPr>
        <p:spPr>
          <a:xfrm>
            <a:off x="324311" y="-2796777"/>
            <a:ext cx="9270128" cy="880369"/>
          </a:xfrm>
          <a:prstGeom prst="rect">
            <a:avLst/>
          </a:prstGeom>
          <a:noFill/>
        </p:spPr>
        <p:txBody>
          <a:bodyPr wrap="square">
            <a:spAutoFit/>
          </a:bodyPr>
          <a:lstStyle/>
          <a:p>
            <a:pPr>
              <a:lnSpc>
                <a:spcPct val="150000"/>
              </a:lnSpc>
              <a:buClr>
                <a:srgbClr val="A3D0AF"/>
              </a:buClr>
            </a:pPr>
            <a:r>
              <a:rPr lang="en-US" dirty="0">
                <a:solidFill>
                  <a:schemeClr val="tx1">
                    <a:lumMod val="85000"/>
                    <a:lumOff val="15000"/>
                  </a:schemeClr>
                </a:solidFill>
                <a:latin typeface="Plus Jakarta Sans" pitchFamily="2" charset="0"/>
                <a:cs typeface="Plus Jakarta Sans" pitchFamily="2" charset="0"/>
              </a:rPr>
              <a:t>This extension will be the interface that will appear when users want to virtually try on their clothes. The platform we used for building our GUI is </a:t>
            </a:r>
            <a:r>
              <a:rPr lang="en-US" dirty="0" err="1">
                <a:solidFill>
                  <a:schemeClr val="tx1">
                    <a:lumMod val="85000"/>
                    <a:lumOff val="15000"/>
                  </a:schemeClr>
                </a:solidFill>
                <a:latin typeface="Plus Jakarta Sans" pitchFamily="2" charset="0"/>
                <a:cs typeface="Plus Jakarta Sans" pitchFamily="2" charset="0"/>
              </a:rPr>
              <a:t>Streamlit</a:t>
            </a:r>
            <a:r>
              <a:rPr lang="en-US" dirty="0">
                <a:solidFill>
                  <a:schemeClr val="tx1">
                    <a:lumMod val="85000"/>
                    <a:lumOff val="15000"/>
                  </a:schemeClr>
                </a:solidFill>
                <a:latin typeface="Plus Jakarta Sans" pitchFamily="2" charset="0"/>
                <a:cs typeface="Plus Jakarta Sans" pitchFamily="2" charset="0"/>
              </a:rPr>
              <a:t>.</a:t>
            </a:r>
          </a:p>
        </p:txBody>
      </p:sp>
      <p:sp>
        <p:nvSpPr>
          <p:cNvPr id="21" name="TextBox 20">
            <a:extLst>
              <a:ext uri="{FF2B5EF4-FFF2-40B4-BE49-F238E27FC236}">
                <a16:creationId xmlns:a16="http://schemas.microsoft.com/office/drawing/2014/main" id="{44E992A4-135A-7BB4-278A-99F8430236CE}"/>
              </a:ext>
            </a:extLst>
          </p:cNvPr>
          <p:cNvSpPr txBox="1"/>
          <p:nvPr/>
        </p:nvSpPr>
        <p:spPr>
          <a:xfrm>
            <a:off x="324311" y="9429099"/>
            <a:ext cx="3104963" cy="400110"/>
          </a:xfrm>
          <a:prstGeom prst="rect">
            <a:avLst/>
          </a:prstGeom>
          <a:noFill/>
        </p:spPr>
        <p:txBody>
          <a:bodyPr wrap="square">
            <a:spAutoFit/>
          </a:bodyPr>
          <a:lstStyle/>
          <a:p>
            <a:r>
              <a:rPr lang="en-US" sz="2000" b="1" dirty="0">
                <a:solidFill>
                  <a:srgbClr val="A3D0AF"/>
                </a:solidFill>
                <a:latin typeface="Plus Jakarta Sans" pitchFamily="2" charset="0"/>
                <a:cs typeface="Plus Jakarta Sans" pitchFamily="2" charset="0"/>
              </a:rPr>
              <a:t>Why </a:t>
            </a:r>
            <a:r>
              <a:rPr lang="en-US" sz="2000" b="1" dirty="0" err="1">
                <a:solidFill>
                  <a:srgbClr val="A3D0AF"/>
                </a:solidFill>
                <a:latin typeface="Plus Jakarta Sans" pitchFamily="2" charset="0"/>
                <a:cs typeface="Plus Jakarta Sans" pitchFamily="2" charset="0"/>
              </a:rPr>
              <a:t>Streamlit</a:t>
            </a:r>
            <a:r>
              <a:rPr lang="en-US" sz="2000" b="1" dirty="0">
                <a:solidFill>
                  <a:srgbClr val="A3D0AF"/>
                </a:solidFill>
                <a:latin typeface="Plus Jakarta Sans" pitchFamily="2" charset="0"/>
                <a:cs typeface="Plus Jakarta Sans" pitchFamily="2" charset="0"/>
              </a:rPr>
              <a:t> ?</a:t>
            </a:r>
          </a:p>
        </p:txBody>
      </p:sp>
      <p:grpSp>
        <p:nvGrpSpPr>
          <p:cNvPr id="25" name="Group 24">
            <a:extLst>
              <a:ext uri="{FF2B5EF4-FFF2-40B4-BE49-F238E27FC236}">
                <a16:creationId xmlns:a16="http://schemas.microsoft.com/office/drawing/2014/main" id="{76F8E0F8-FBE4-B925-C8D3-8D12BB26E8CC}"/>
              </a:ext>
            </a:extLst>
          </p:cNvPr>
          <p:cNvGrpSpPr/>
          <p:nvPr/>
        </p:nvGrpSpPr>
        <p:grpSpPr>
          <a:xfrm>
            <a:off x="324311" y="9863695"/>
            <a:ext cx="11479427" cy="1200329"/>
            <a:chOff x="324311" y="3615295"/>
            <a:chExt cx="11479427" cy="1200329"/>
          </a:xfrm>
        </p:grpSpPr>
        <p:sp>
          <p:nvSpPr>
            <p:cNvPr id="27" name="TextBox 26">
              <a:extLst>
                <a:ext uri="{FF2B5EF4-FFF2-40B4-BE49-F238E27FC236}">
                  <a16:creationId xmlns:a16="http://schemas.microsoft.com/office/drawing/2014/main" id="{F33453D7-F7B4-79C4-29FC-2B5E45747F22}"/>
                </a:ext>
              </a:extLst>
            </p:cNvPr>
            <p:cNvSpPr txBox="1"/>
            <p:nvPr/>
          </p:nvSpPr>
          <p:spPr>
            <a:xfrm>
              <a:off x="324311" y="3652130"/>
              <a:ext cx="3326081" cy="923330"/>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err="1">
                  <a:solidFill>
                    <a:schemeClr val="tx1">
                      <a:lumMod val="85000"/>
                      <a:lumOff val="15000"/>
                    </a:schemeClr>
                  </a:solidFill>
                  <a:latin typeface="Plus Jakarta Sans" pitchFamily="2" charset="0"/>
                  <a:cs typeface="Plus Jakarta Sans" pitchFamily="2" charset="0"/>
                </a:rPr>
                <a:t>Streamlit</a:t>
              </a:r>
              <a:r>
                <a:rPr lang="en-US" dirty="0">
                  <a:solidFill>
                    <a:schemeClr val="tx1">
                      <a:lumMod val="85000"/>
                      <a:lumOff val="15000"/>
                    </a:schemeClr>
                  </a:solidFill>
                  <a:latin typeface="Plus Jakarta Sans" pitchFamily="2" charset="0"/>
                  <a:cs typeface="Plus Jakarta Sans" pitchFamily="2" charset="0"/>
                </a:rPr>
                <a:t> is a Python-native framework that requires no web development experience.</a:t>
              </a:r>
            </a:p>
          </p:txBody>
        </p:sp>
        <p:sp>
          <p:nvSpPr>
            <p:cNvPr id="30" name="TextBox 29">
              <a:extLst>
                <a:ext uri="{FF2B5EF4-FFF2-40B4-BE49-F238E27FC236}">
                  <a16:creationId xmlns:a16="http://schemas.microsoft.com/office/drawing/2014/main" id="{02C36F40-173A-2CBC-19B3-8B3C72BCE9EA}"/>
                </a:ext>
              </a:extLst>
            </p:cNvPr>
            <p:cNvSpPr txBox="1"/>
            <p:nvPr/>
          </p:nvSpPr>
          <p:spPr>
            <a:xfrm>
              <a:off x="4024000" y="3615295"/>
              <a:ext cx="4019818" cy="1200329"/>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One script (app.py) runs the full GUI. It also refreshes to test changes quickly and is compatible with machine and deep learning projects.</a:t>
              </a:r>
            </a:p>
          </p:txBody>
        </p:sp>
        <p:sp>
          <p:nvSpPr>
            <p:cNvPr id="32" name="TextBox 31">
              <a:extLst>
                <a:ext uri="{FF2B5EF4-FFF2-40B4-BE49-F238E27FC236}">
                  <a16:creationId xmlns:a16="http://schemas.microsoft.com/office/drawing/2014/main" id="{9035D358-EA30-B49E-2877-94AE6D2EA713}"/>
                </a:ext>
              </a:extLst>
            </p:cNvPr>
            <p:cNvSpPr txBox="1"/>
            <p:nvPr/>
          </p:nvSpPr>
          <p:spPr>
            <a:xfrm>
              <a:off x="8444247" y="3615295"/>
              <a:ext cx="3359491" cy="1200329"/>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err="1">
                  <a:solidFill>
                    <a:schemeClr val="tx1">
                      <a:lumMod val="85000"/>
                      <a:lumOff val="15000"/>
                    </a:schemeClr>
                  </a:solidFill>
                  <a:latin typeface="Plus Jakarta Sans" pitchFamily="2" charset="0"/>
                  <a:cs typeface="Plus Jakarta Sans" pitchFamily="2" charset="0"/>
                </a:rPr>
                <a:t>Streamlit</a:t>
              </a:r>
              <a:r>
                <a:rPr lang="en-US" dirty="0">
                  <a:solidFill>
                    <a:schemeClr val="tx1">
                      <a:lumMod val="85000"/>
                      <a:lumOff val="15000"/>
                    </a:schemeClr>
                  </a:solidFill>
                  <a:latin typeface="Plus Jakarta Sans" pitchFamily="2" charset="0"/>
                  <a:cs typeface="Plus Jakarta Sans" pitchFamily="2" charset="0"/>
                </a:rPr>
                <a:t> launches on localhost and Google </a:t>
              </a:r>
              <a:r>
                <a:rPr lang="en-US" dirty="0" err="1">
                  <a:solidFill>
                    <a:schemeClr val="tx1">
                      <a:lumMod val="85000"/>
                      <a:lumOff val="15000"/>
                    </a:schemeClr>
                  </a:solidFill>
                  <a:latin typeface="Plus Jakarta Sans" pitchFamily="2" charset="0"/>
                  <a:cs typeface="Plus Jakarta Sans" pitchFamily="2" charset="0"/>
                </a:rPr>
                <a:t>Colab</a:t>
              </a:r>
              <a:r>
                <a:rPr lang="en-US" dirty="0">
                  <a:solidFill>
                    <a:schemeClr val="tx1">
                      <a:lumMod val="85000"/>
                      <a:lumOff val="15000"/>
                    </a:schemeClr>
                  </a:solidFill>
                  <a:latin typeface="Plus Jakarta Sans" pitchFamily="2" charset="0"/>
                  <a:cs typeface="Plus Jakarta Sans" pitchFamily="2" charset="0"/>
                </a:rPr>
                <a:t> notebooks run on temporary cloud servers.</a:t>
              </a:r>
            </a:p>
          </p:txBody>
        </p:sp>
      </p:grpSp>
      <p:sp>
        <p:nvSpPr>
          <p:cNvPr id="33" name="TextBox 32">
            <a:extLst>
              <a:ext uri="{FF2B5EF4-FFF2-40B4-BE49-F238E27FC236}">
                <a16:creationId xmlns:a16="http://schemas.microsoft.com/office/drawing/2014/main" id="{2CF70F5F-2699-7AB2-1446-A66A100E592B}"/>
              </a:ext>
            </a:extLst>
          </p:cNvPr>
          <p:cNvSpPr txBox="1"/>
          <p:nvPr/>
        </p:nvSpPr>
        <p:spPr>
          <a:xfrm>
            <a:off x="1295565" y="11230809"/>
            <a:ext cx="9270128" cy="1295868"/>
          </a:xfrm>
          <a:prstGeom prst="rect">
            <a:avLst/>
          </a:prstGeom>
          <a:noFill/>
        </p:spPr>
        <p:txBody>
          <a:bodyPr wrap="square">
            <a:spAutoFit/>
          </a:bodyPr>
          <a:lstStyle/>
          <a:p>
            <a:pPr>
              <a:lnSpc>
                <a:spcPct val="150000"/>
              </a:lnSpc>
              <a:buClr>
                <a:srgbClr val="A3D0AF"/>
              </a:buClr>
            </a:pPr>
            <a:r>
              <a:rPr lang="en-US" dirty="0">
                <a:solidFill>
                  <a:schemeClr val="tx1">
                    <a:lumMod val="85000"/>
                    <a:lumOff val="15000"/>
                  </a:schemeClr>
                </a:solidFill>
                <a:latin typeface="Plus Jakarta Sans" pitchFamily="2" charset="0"/>
                <a:cs typeface="Plus Jakarta Sans" pitchFamily="2" charset="0"/>
              </a:rPr>
              <a:t>As a compromise, we used </a:t>
            </a:r>
            <a:r>
              <a:rPr lang="en-US" b="1" dirty="0" err="1">
                <a:solidFill>
                  <a:srgbClr val="A3D0AF"/>
                </a:solidFill>
                <a:latin typeface="Plus Jakarta Sans" pitchFamily="2" charset="0"/>
                <a:cs typeface="Plus Jakarta Sans" pitchFamily="2" charset="0"/>
              </a:rPr>
              <a:t>ngrok</a:t>
            </a:r>
            <a:endParaRPr lang="en-US" b="1" dirty="0">
              <a:solidFill>
                <a:srgbClr val="A3D0AF"/>
              </a:solidFill>
              <a:latin typeface="Plus Jakarta Sans" pitchFamily="2" charset="0"/>
              <a:cs typeface="Plus Jakarta Sans" pitchFamily="2" charset="0"/>
            </a:endParaRPr>
          </a:p>
          <a:p>
            <a:pPr>
              <a:lnSpc>
                <a:spcPct val="150000"/>
              </a:lnSpc>
              <a:buClr>
                <a:srgbClr val="A3D0AF"/>
              </a:buClr>
            </a:pPr>
            <a:r>
              <a:rPr lang="en-US" b="1" dirty="0" err="1">
                <a:solidFill>
                  <a:srgbClr val="A3D0AF"/>
                </a:solidFill>
                <a:latin typeface="Plus Jakarta Sans" pitchFamily="2" charset="0"/>
                <a:cs typeface="Plus Jakarta Sans" pitchFamily="2" charset="0"/>
              </a:rPr>
              <a:t>ngrok</a:t>
            </a:r>
            <a:r>
              <a:rPr lang="en-US" dirty="0">
                <a:solidFill>
                  <a:schemeClr val="tx1">
                    <a:lumMod val="85000"/>
                    <a:lumOff val="15000"/>
                  </a:schemeClr>
                </a:solidFill>
                <a:latin typeface="Plus Jakarta Sans" pitchFamily="2" charset="0"/>
                <a:cs typeface="Plus Jakarta Sans" pitchFamily="2" charset="0"/>
              </a:rPr>
              <a:t> is creates a public web address that forwards to your local </a:t>
            </a:r>
            <a:r>
              <a:rPr lang="en-US" dirty="0" err="1">
                <a:solidFill>
                  <a:schemeClr val="tx1">
                    <a:lumMod val="85000"/>
                    <a:lumOff val="15000"/>
                  </a:schemeClr>
                </a:solidFill>
                <a:latin typeface="Plus Jakarta Sans" pitchFamily="2" charset="0"/>
                <a:cs typeface="Plus Jakarta Sans" pitchFamily="2" charset="0"/>
              </a:rPr>
              <a:t>Streamlit</a:t>
            </a:r>
            <a:r>
              <a:rPr lang="en-US" dirty="0">
                <a:solidFill>
                  <a:schemeClr val="tx1">
                    <a:lumMod val="85000"/>
                    <a:lumOff val="15000"/>
                  </a:schemeClr>
                </a:solidFill>
                <a:latin typeface="Plus Jakarta Sans" pitchFamily="2" charset="0"/>
                <a:cs typeface="Plus Jakarta Sans" pitchFamily="2" charset="0"/>
              </a:rPr>
              <a:t> app running inside </a:t>
            </a:r>
            <a:r>
              <a:rPr lang="en-US" dirty="0" err="1">
                <a:solidFill>
                  <a:schemeClr val="tx1">
                    <a:lumMod val="85000"/>
                    <a:lumOff val="15000"/>
                  </a:schemeClr>
                </a:solidFill>
                <a:latin typeface="Plus Jakarta Sans" pitchFamily="2" charset="0"/>
                <a:cs typeface="Plus Jakarta Sans" pitchFamily="2" charset="0"/>
              </a:rPr>
              <a:t>Colab</a:t>
            </a:r>
            <a:r>
              <a:rPr lang="en-US" dirty="0">
                <a:solidFill>
                  <a:schemeClr val="tx1">
                    <a:lumMod val="85000"/>
                    <a:lumOff val="15000"/>
                  </a:schemeClr>
                </a:solidFill>
                <a:latin typeface="Plus Jakarta Sans" pitchFamily="2" charset="0"/>
                <a:cs typeface="Plus Jakarta Sans" pitchFamily="2" charset="0"/>
              </a:rPr>
              <a:t> that when clicked on opens directly in browser.</a:t>
            </a:r>
          </a:p>
        </p:txBody>
      </p:sp>
      <p:sp>
        <p:nvSpPr>
          <p:cNvPr id="2" name="TextBox 1">
            <a:extLst>
              <a:ext uri="{FF2B5EF4-FFF2-40B4-BE49-F238E27FC236}">
                <a16:creationId xmlns:a16="http://schemas.microsoft.com/office/drawing/2014/main" id="{0592EF7C-156C-A73C-FF5C-97BEE5743F22}"/>
              </a:ext>
            </a:extLst>
          </p:cNvPr>
          <p:cNvSpPr txBox="1"/>
          <p:nvPr/>
        </p:nvSpPr>
        <p:spPr>
          <a:xfrm>
            <a:off x="1811873" y="-1354582"/>
            <a:ext cx="7377882" cy="642612"/>
          </a:xfrm>
          <a:prstGeom prst="rect">
            <a:avLst/>
          </a:prstGeom>
          <a:noFill/>
        </p:spPr>
        <p:txBody>
          <a:bodyPr wrap="square" anchor="ctr">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GUI</a:t>
            </a:r>
          </a:p>
        </p:txBody>
      </p:sp>
    </p:spTree>
    <p:extLst>
      <p:ext uri="{BB962C8B-B14F-4D97-AF65-F5344CB8AC3E}">
        <p14:creationId xmlns:p14="http://schemas.microsoft.com/office/powerpoint/2010/main" val="2317227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213F5F-D167-8A3E-8C84-668E7B3650B5}"/>
            </a:ext>
          </a:extLst>
        </p:cNvPr>
        <p:cNvGrpSpPr/>
        <p:nvPr/>
      </p:nvGrpSpPr>
      <p:grpSpPr>
        <a:xfrm>
          <a:off x="0" y="0"/>
          <a:ext cx="0" cy="0"/>
          <a:chOff x="0" y="0"/>
          <a:chExt cx="0" cy="0"/>
        </a:xfrm>
      </p:grpSpPr>
      <p:cxnSp>
        <p:nvCxnSpPr>
          <p:cNvPr id="10" name="!!S2">
            <a:extLst>
              <a:ext uri="{FF2B5EF4-FFF2-40B4-BE49-F238E27FC236}">
                <a16:creationId xmlns:a16="http://schemas.microsoft.com/office/drawing/2014/main" id="{1D7D2E1E-1D1E-79B9-2C79-1365F3936107}"/>
              </a:ext>
            </a:extLst>
          </p:cNvPr>
          <p:cNvCxnSpPr>
            <a:cxnSpLocks/>
          </p:cNvCxnSpPr>
          <p:nvPr/>
        </p:nvCxnSpPr>
        <p:spPr>
          <a:xfrm flipH="1">
            <a:off x="10445610"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9177C677-3FBF-2538-F8F8-B02472312DFF}"/>
              </a:ext>
            </a:extLst>
          </p:cNvPr>
          <p:cNvCxnSpPr>
            <a:cxnSpLocks/>
          </p:cNvCxnSpPr>
          <p:nvPr/>
        </p:nvCxnSpPr>
        <p:spPr>
          <a:xfrm>
            <a:off x="10032515" y="6345251"/>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ED094451-78B8-13A7-F1AE-C6B8A6A3688A}"/>
              </a:ext>
            </a:extLst>
          </p:cNvPr>
          <p:cNvCxnSpPr>
            <a:cxnSpLocks/>
          </p:cNvCxnSpPr>
          <p:nvPr/>
        </p:nvCxnSpPr>
        <p:spPr>
          <a:xfrm flipH="1">
            <a:off x="-4025752"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21479888-0474-4118-AA40-709C1F54183B}"/>
              </a:ext>
            </a:extLst>
          </p:cNvPr>
          <p:cNvSpPr/>
          <p:nvPr/>
        </p:nvSpPr>
        <p:spPr>
          <a:xfrm>
            <a:off x="402368" y="6012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618A18F5-DE73-2F51-2498-2E0729F4EAF6}"/>
              </a:ext>
            </a:extLst>
          </p:cNvPr>
          <p:cNvSpPr/>
          <p:nvPr/>
        </p:nvSpPr>
        <p:spPr>
          <a:xfrm>
            <a:off x="9729942" y="6007401"/>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99F38179-5448-07EA-7C9C-3EBF51ACB351}"/>
              </a:ext>
            </a:extLst>
          </p:cNvPr>
          <p:cNvSpPr/>
          <p:nvPr/>
        </p:nvSpPr>
        <p:spPr>
          <a:xfrm>
            <a:off x="10191054"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5FA58E8C-E676-CA7C-1534-F028E2D4B2CA}"/>
              </a:ext>
            </a:extLst>
          </p:cNvPr>
          <p:cNvSpPr/>
          <p:nvPr/>
        </p:nvSpPr>
        <p:spPr>
          <a:xfrm>
            <a:off x="257753" y="67384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C736788F-4D42-DE3B-7FE1-2898506F8B7D}"/>
              </a:ext>
            </a:extLst>
          </p:cNvPr>
          <p:cNvSpPr/>
          <p:nvPr/>
        </p:nvSpPr>
        <p:spPr>
          <a:xfrm rot="10406589">
            <a:off x="4004657" y="-1771236"/>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F201A66B-F8A6-6BEA-A209-6CFB7D96586F}"/>
              </a:ext>
            </a:extLst>
          </p:cNvPr>
          <p:cNvCxnSpPr>
            <a:cxnSpLocks/>
          </p:cNvCxnSpPr>
          <p:nvPr/>
        </p:nvCxnSpPr>
        <p:spPr>
          <a:xfrm>
            <a:off x="555347" y="-99770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AD75A2E9-A7B1-1CE3-997D-CDAE4CC9B83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2" name="TextBox 1">
            <a:extLst>
              <a:ext uri="{FF2B5EF4-FFF2-40B4-BE49-F238E27FC236}">
                <a16:creationId xmlns:a16="http://schemas.microsoft.com/office/drawing/2014/main" id="{0F3B2002-0F57-5A7F-0554-754583A67A05}"/>
              </a:ext>
            </a:extLst>
          </p:cNvPr>
          <p:cNvSpPr txBox="1"/>
          <p:nvPr/>
        </p:nvSpPr>
        <p:spPr>
          <a:xfrm>
            <a:off x="2735496" y="8500227"/>
            <a:ext cx="7210924" cy="610295"/>
          </a:xfrm>
          <a:prstGeom prst="rect">
            <a:avLst/>
          </a:prstGeom>
          <a:noFill/>
        </p:spPr>
        <p:txBody>
          <a:bodyPr wrap="square" anchor="ctr">
            <a:spAutoFit/>
          </a:bodyPr>
          <a:lstStyle/>
          <a:p>
            <a:pPr lvl="0">
              <a:lnSpc>
                <a:spcPct val="70000"/>
              </a:lnSpc>
              <a:defRPr/>
            </a:pPr>
            <a:r>
              <a:rPr lang="en-US" sz="4800" b="1" spc="300" dirty="0">
                <a:solidFill>
                  <a:srgbClr val="192821"/>
                </a:solidFill>
                <a:latin typeface="Plus Jakarta Sans" pitchFamily="2" charset="77"/>
                <a:cs typeface="Plus Jakarta Sans" pitchFamily="2" charset="77"/>
              </a:rPr>
              <a:t>Warping Techniques: </a:t>
            </a:r>
          </a:p>
        </p:txBody>
      </p:sp>
      <p:sp>
        <p:nvSpPr>
          <p:cNvPr id="3" name="TextBox 2">
            <a:extLst>
              <a:ext uri="{FF2B5EF4-FFF2-40B4-BE49-F238E27FC236}">
                <a16:creationId xmlns:a16="http://schemas.microsoft.com/office/drawing/2014/main" id="{F89DB7AD-4358-D517-5AC8-D06AD14DC354}"/>
              </a:ext>
            </a:extLst>
          </p:cNvPr>
          <p:cNvSpPr txBox="1"/>
          <p:nvPr/>
        </p:nvSpPr>
        <p:spPr>
          <a:xfrm>
            <a:off x="647326" y="9697383"/>
            <a:ext cx="4725712" cy="461665"/>
          </a:xfrm>
          <a:prstGeom prst="rect">
            <a:avLst/>
          </a:prstGeom>
          <a:noFill/>
        </p:spPr>
        <p:txBody>
          <a:bodyPr wrap="square">
            <a:spAutoFit/>
          </a:bodyPr>
          <a:lstStyle/>
          <a:p>
            <a:r>
              <a:rPr lang="en-US" sz="2400" dirty="0">
                <a:solidFill>
                  <a:schemeClr val="tx1">
                    <a:lumMod val="85000"/>
                    <a:lumOff val="15000"/>
                  </a:schemeClr>
                </a:solidFill>
                <a:latin typeface="Plus Jakarta Sans" pitchFamily="2" charset="0"/>
                <a:cs typeface="Plus Jakarta Sans" pitchFamily="2" charset="0"/>
              </a:rPr>
              <a:t>1. Thin-Plate Spline</a:t>
            </a:r>
          </a:p>
        </p:txBody>
      </p:sp>
      <p:pic>
        <p:nvPicPr>
          <p:cNvPr id="27" name="Picture 26" descr="A diagram of a t-shirt&#10;&#10;AI-generated content may be incorrect.">
            <a:extLst>
              <a:ext uri="{FF2B5EF4-FFF2-40B4-BE49-F238E27FC236}">
                <a16:creationId xmlns:a16="http://schemas.microsoft.com/office/drawing/2014/main" id="{6D473CC7-931A-EF0A-377D-4318DCAE86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347" y="10183878"/>
            <a:ext cx="5442276" cy="3628184"/>
          </a:xfrm>
          <a:prstGeom prst="rect">
            <a:avLst/>
          </a:prstGeom>
        </p:spPr>
      </p:pic>
      <p:sp>
        <p:nvSpPr>
          <p:cNvPr id="28" name="TextBox 27">
            <a:extLst>
              <a:ext uri="{FF2B5EF4-FFF2-40B4-BE49-F238E27FC236}">
                <a16:creationId xmlns:a16="http://schemas.microsoft.com/office/drawing/2014/main" id="{35CA9B35-BCE3-D724-869E-BC4230C642AE}"/>
              </a:ext>
            </a:extLst>
          </p:cNvPr>
          <p:cNvSpPr txBox="1"/>
          <p:nvPr/>
        </p:nvSpPr>
        <p:spPr>
          <a:xfrm>
            <a:off x="6458043" y="10396033"/>
            <a:ext cx="3231924" cy="923330"/>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Geometric Matching Module (GMM) in CP-VTON, and CP-VTON+.</a:t>
            </a:r>
          </a:p>
        </p:txBody>
      </p:sp>
      <p:sp>
        <p:nvSpPr>
          <p:cNvPr id="29" name="TextBox 28">
            <a:extLst>
              <a:ext uri="{FF2B5EF4-FFF2-40B4-BE49-F238E27FC236}">
                <a16:creationId xmlns:a16="http://schemas.microsoft.com/office/drawing/2014/main" id="{BBC9F3FD-7B07-EBD7-F4FF-35D6AEFA5F1F}"/>
              </a:ext>
            </a:extLst>
          </p:cNvPr>
          <p:cNvSpPr txBox="1"/>
          <p:nvPr/>
        </p:nvSpPr>
        <p:spPr>
          <a:xfrm>
            <a:off x="6458043" y="11451079"/>
            <a:ext cx="3231923" cy="646331"/>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Clothes Warping Module (CWM) in ACGPN.</a:t>
            </a:r>
          </a:p>
        </p:txBody>
      </p:sp>
      <p:sp>
        <p:nvSpPr>
          <p:cNvPr id="30" name="TextBox 29">
            <a:extLst>
              <a:ext uri="{FF2B5EF4-FFF2-40B4-BE49-F238E27FC236}">
                <a16:creationId xmlns:a16="http://schemas.microsoft.com/office/drawing/2014/main" id="{C4A0FFB2-5A72-F3DF-A809-B3CA9EA0F7DB}"/>
              </a:ext>
            </a:extLst>
          </p:cNvPr>
          <p:cNvSpPr txBox="1"/>
          <p:nvPr/>
        </p:nvSpPr>
        <p:spPr>
          <a:xfrm>
            <a:off x="6458043" y="9696320"/>
            <a:ext cx="4725712" cy="461665"/>
          </a:xfrm>
          <a:prstGeom prst="rect">
            <a:avLst/>
          </a:prstGeom>
          <a:noFill/>
        </p:spPr>
        <p:txBody>
          <a:bodyPr wrap="square">
            <a:spAutoFit/>
          </a:bodyPr>
          <a:lstStyle/>
          <a:p>
            <a:r>
              <a:rPr lang="en-US" sz="2400" b="1" dirty="0">
                <a:solidFill>
                  <a:srgbClr val="A3D0AF"/>
                </a:solidFill>
                <a:latin typeface="Plus Jakarta Sans" pitchFamily="2" charset="0"/>
                <a:cs typeface="Plus Jakarta Sans" pitchFamily="2" charset="0"/>
              </a:rPr>
              <a:t>Used in: </a:t>
            </a:r>
          </a:p>
        </p:txBody>
      </p:sp>
      <p:sp>
        <p:nvSpPr>
          <p:cNvPr id="7" name="TextBox 6">
            <a:extLst>
              <a:ext uri="{FF2B5EF4-FFF2-40B4-BE49-F238E27FC236}">
                <a16:creationId xmlns:a16="http://schemas.microsoft.com/office/drawing/2014/main" id="{61FA4B8D-E9B8-BB2E-13CE-4E4EF1C1E5DE}"/>
              </a:ext>
            </a:extLst>
          </p:cNvPr>
          <p:cNvSpPr txBox="1"/>
          <p:nvPr/>
        </p:nvSpPr>
        <p:spPr>
          <a:xfrm>
            <a:off x="1008246" y="481749"/>
            <a:ext cx="10926001" cy="523220"/>
          </a:xfrm>
          <a:prstGeom prst="rect">
            <a:avLst/>
          </a:prstGeom>
          <a:noFill/>
        </p:spPr>
        <p:txBody>
          <a:bodyPr wrap="square" anchor="ctr">
            <a:spAutoFit/>
          </a:bodyPr>
          <a:lstStyle/>
          <a:p>
            <a:pPr lvl="0">
              <a:defRPr/>
            </a:pPr>
            <a:r>
              <a:rPr lang="en-US" sz="2800" b="1" spc="300" dirty="0">
                <a:solidFill>
                  <a:srgbClr val="192821"/>
                </a:solidFill>
                <a:latin typeface="Plus Jakarta Sans" pitchFamily="2" charset="77"/>
                <a:cs typeface="Plus Jakarta Sans" pitchFamily="2" charset="77"/>
              </a:rPr>
              <a:t>Dataset used is “Virtual Try-On Network” dataset:</a:t>
            </a:r>
            <a:endParaRPr lang="en-US" sz="2800" b="1" spc="300" dirty="0">
              <a:solidFill>
                <a:srgbClr val="A3D0AF"/>
              </a:solidFill>
              <a:latin typeface="Plus Jakarta Sans" pitchFamily="2" charset="77"/>
              <a:cs typeface="Plus Jakarta Sans" pitchFamily="2" charset="77"/>
            </a:endParaRPr>
          </a:p>
        </p:txBody>
      </p:sp>
      <p:sp>
        <p:nvSpPr>
          <p:cNvPr id="31" name="TextBox 30">
            <a:extLst>
              <a:ext uri="{FF2B5EF4-FFF2-40B4-BE49-F238E27FC236}">
                <a16:creationId xmlns:a16="http://schemas.microsoft.com/office/drawing/2014/main" id="{0213C15F-67D8-E854-6BED-C1A8A705BCE7}"/>
              </a:ext>
            </a:extLst>
          </p:cNvPr>
          <p:cNvSpPr txBox="1"/>
          <p:nvPr/>
        </p:nvSpPr>
        <p:spPr>
          <a:xfrm>
            <a:off x="4696689" y="2016240"/>
            <a:ext cx="1416348" cy="400110"/>
          </a:xfrm>
          <a:prstGeom prst="rect">
            <a:avLst/>
          </a:prstGeom>
          <a:noFill/>
        </p:spPr>
        <p:txBody>
          <a:bodyPr wrap="square">
            <a:spAutoFit/>
          </a:bodyPr>
          <a:lstStyle/>
          <a:p>
            <a:pPr marL="342900" indent="-342900">
              <a:buClr>
                <a:srgbClr val="A3D0AF"/>
              </a:buClr>
              <a:buFont typeface="+mj-lt"/>
              <a:buAutoNum type="arabicPeriod" startAt="2"/>
            </a:pPr>
            <a:r>
              <a:rPr lang="en-US" sz="2000" b="1" dirty="0">
                <a:solidFill>
                  <a:schemeClr val="tx1">
                    <a:lumMod val="85000"/>
                    <a:lumOff val="15000"/>
                  </a:schemeClr>
                </a:solidFill>
                <a:latin typeface="Plus Jakarta Sans" pitchFamily="2" charset="0"/>
                <a:cs typeface="Plus Jakarta Sans" pitchFamily="2" charset="0"/>
              </a:rPr>
              <a:t>cloth</a:t>
            </a:r>
          </a:p>
        </p:txBody>
      </p:sp>
      <p:sp>
        <p:nvSpPr>
          <p:cNvPr id="32" name="TextBox 31">
            <a:extLst>
              <a:ext uri="{FF2B5EF4-FFF2-40B4-BE49-F238E27FC236}">
                <a16:creationId xmlns:a16="http://schemas.microsoft.com/office/drawing/2014/main" id="{CC676908-3469-7F96-D3DD-D20F0DC4EAEF}"/>
              </a:ext>
            </a:extLst>
          </p:cNvPr>
          <p:cNvSpPr txBox="1"/>
          <p:nvPr/>
        </p:nvSpPr>
        <p:spPr>
          <a:xfrm>
            <a:off x="6754835" y="1985259"/>
            <a:ext cx="1179894" cy="400110"/>
          </a:xfrm>
          <a:prstGeom prst="rect">
            <a:avLst/>
          </a:prstGeom>
          <a:noFill/>
        </p:spPr>
        <p:txBody>
          <a:bodyPr wrap="square">
            <a:spAutoFit/>
          </a:bodyPr>
          <a:lstStyle/>
          <a:p>
            <a:pPr marL="342900" indent="-342900">
              <a:buClr>
                <a:srgbClr val="A3D0AF"/>
              </a:buClr>
              <a:buFont typeface="+mj-lt"/>
              <a:buAutoNum type="arabicPeriod" startAt="3"/>
            </a:pPr>
            <a:r>
              <a:rPr lang="en-US" sz="2000" b="1" dirty="0">
                <a:solidFill>
                  <a:schemeClr val="tx1">
                    <a:lumMod val="85000"/>
                    <a:lumOff val="15000"/>
                  </a:schemeClr>
                </a:solidFill>
                <a:latin typeface="Plus Jakarta Sans" pitchFamily="2" charset="0"/>
                <a:cs typeface="Plus Jakarta Sans" pitchFamily="2" charset="0"/>
              </a:rPr>
              <a:t>edge</a:t>
            </a:r>
          </a:p>
        </p:txBody>
      </p:sp>
      <p:sp>
        <p:nvSpPr>
          <p:cNvPr id="33" name="TextBox 32">
            <a:extLst>
              <a:ext uri="{FF2B5EF4-FFF2-40B4-BE49-F238E27FC236}">
                <a16:creationId xmlns:a16="http://schemas.microsoft.com/office/drawing/2014/main" id="{C8437D4D-8596-E02E-5A92-B73CA1791B50}"/>
              </a:ext>
            </a:extLst>
          </p:cNvPr>
          <p:cNvSpPr txBox="1"/>
          <p:nvPr/>
        </p:nvSpPr>
        <p:spPr>
          <a:xfrm>
            <a:off x="8997289" y="1993397"/>
            <a:ext cx="1522424" cy="400110"/>
          </a:xfrm>
          <a:prstGeom prst="rect">
            <a:avLst/>
          </a:prstGeom>
          <a:noFill/>
        </p:spPr>
        <p:txBody>
          <a:bodyPr wrap="square">
            <a:spAutoFit/>
          </a:bodyPr>
          <a:lstStyle/>
          <a:p>
            <a:pPr marL="342900" indent="-342900">
              <a:buClr>
                <a:srgbClr val="A3D0AF"/>
              </a:buClr>
              <a:buFont typeface="+mj-lt"/>
              <a:buAutoNum type="arabicPeriod" startAt="4"/>
            </a:pPr>
            <a:r>
              <a:rPr lang="en-US" sz="2000" b="1" dirty="0">
                <a:solidFill>
                  <a:schemeClr val="tx1">
                    <a:lumMod val="85000"/>
                    <a:lumOff val="15000"/>
                  </a:schemeClr>
                </a:solidFill>
                <a:latin typeface="Plus Jakarta Sans" pitchFamily="2" charset="0"/>
                <a:cs typeface="Plus Jakarta Sans" pitchFamily="2" charset="0"/>
              </a:rPr>
              <a:t>label.</a:t>
            </a:r>
          </a:p>
        </p:txBody>
      </p:sp>
      <p:sp>
        <p:nvSpPr>
          <p:cNvPr id="8" name="Rectangle 7">
            <a:extLst>
              <a:ext uri="{FF2B5EF4-FFF2-40B4-BE49-F238E27FC236}">
                <a16:creationId xmlns:a16="http://schemas.microsoft.com/office/drawing/2014/main" id="{715E73B9-03AE-FFE5-23D3-867A20D6DA0B}"/>
              </a:ext>
            </a:extLst>
          </p:cNvPr>
          <p:cNvSpPr/>
          <p:nvPr/>
        </p:nvSpPr>
        <p:spPr>
          <a:xfrm>
            <a:off x="10122442" y="-239838"/>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M">
            <a:extLst>
              <a:ext uri="{FF2B5EF4-FFF2-40B4-BE49-F238E27FC236}">
                <a16:creationId xmlns:a16="http://schemas.microsoft.com/office/drawing/2014/main" id="{F2DAC333-B532-6104-8049-B67DDD33CB40}"/>
              </a:ext>
            </a:extLst>
          </p:cNvPr>
          <p:cNvSpPr/>
          <p:nvPr/>
        </p:nvSpPr>
        <p:spPr>
          <a:xfrm rot="10800000">
            <a:off x="3978101" y="4935476"/>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45" name="Group 44">
            <a:extLst>
              <a:ext uri="{FF2B5EF4-FFF2-40B4-BE49-F238E27FC236}">
                <a16:creationId xmlns:a16="http://schemas.microsoft.com/office/drawing/2014/main" id="{4718F2A1-D832-F9C3-471F-EF7A30D5CEAD}"/>
              </a:ext>
            </a:extLst>
          </p:cNvPr>
          <p:cNvGrpSpPr/>
          <p:nvPr/>
        </p:nvGrpSpPr>
        <p:grpSpPr>
          <a:xfrm>
            <a:off x="276199" y="2589761"/>
            <a:ext cx="2013489" cy="995294"/>
            <a:chOff x="257753" y="2750868"/>
            <a:chExt cx="2013489" cy="995294"/>
          </a:xfrm>
        </p:grpSpPr>
        <p:sp>
          <p:nvSpPr>
            <p:cNvPr id="4" name="TextBox 3">
              <a:extLst>
                <a:ext uri="{FF2B5EF4-FFF2-40B4-BE49-F238E27FC236}">
                  <a16:creationId xmlns:a16="http://schemas.microsoft.com/office/drawing/2014/main" id="{6B042264-2F66-DF0B-DB8B-E512B996019D}"/>
                </a:ext>
              </a:extLst>
            </p:cNvPr>
            <p:cNvSpPr txBox="1"/>
            <p:nvPr/>
          </p:nvSpPr>
          <p:spPr>
            <a:xfrm>
              <a:off x="257753" y="3346052"/>
              <a:ext cx="2013489" cy="400110"/>
            </a:xfrm>
            <a:prstGeom prst="rect">
              <a:avLst/>
            </a:prstGeom>
            <a:noFill/>
          </p:spPr>
          <p:txBody>
            <a:bodyPr wrap="square" anchor="ctr">
              <a:spAutoFit/>
            </a:bodyPr>
            <a:lstStyle/>
            <a:p>
              <a:pPr lvl="0" algn="ctr">
                <a:defRPr/>
              </a:pPr>
              <a:r>
                <a:rPr lang="en-US" sz="2000" b="1" spc="300" dirty="0">
                  <a:solidFill>
                    <a:srgbClr val="192821"/>
                  </a:solidFill>
                  <a:latin typeface="Plus Jakarta Sans" pitchFamily="2" charset="77"/>
                  <a:cs typeface="Plus Jakarta Sans" pitchFamily="2" charset="77"/>
                </a:rPr>
                <a:t>Description</a:t>
              </a:r>
              <a:endParaRPr lang="en-US" sz="2000" b="1" spc="300" dirty="0">
                <a:solidFill>
                  <a:srgbClr val="A3D0AF"/>
                </a:solidFill>
                <a:latin typeface="Plus Jakarta Sans" pitchFamily="2" charset="77"/>
                <a:cs typeface="Plus Jakarta Sans" pitchFamily="2" charset="77"/>
              </a:endParaRPr>
            </a:p>
          </p:txBody>
        </p:sp>
        <p:pic>
          <p:nvPicPr>
            <p:cNvPr id="25" name="Graphic 24">
              <a:extLst>
                <a:ext uri="{FF2B5EF4-FFF2-40B4-BE49-F238E27FC236}">
                  <a16:creationId xmlns:a16="http://schemas.microsoft.com/office/drawing/2014/main" id="{51E981B7-BD9E-F18A-0F19-D69D9C3426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869" y="2750868"/>
              <a:ext cx="595184" cy="595184"/>
            </a:xfrm>
            <a:prstGeom prst="rect">
              <a:avLst/>
            </a:prstGeom>
          </p:spPr>
        </p:pic>
      </p:grpSp>
      <p:pic>
        <p:nvPicPr>
          <p:cNvPr id="40" name="Picture 39" descr="A screenshot of a color palette&#10;&#10;AI-generated content may be incorrect.">
            <a:extLst>
              <a:ext uri="{FF2B5EF4-FFF2-40B4-BE49-F238E27FC236}">
                <a16:creationId xmlns:a16="http://schemas.microsoft.com/office/drawing/2014/main" id="{FE6B3C1D-A1A1-A022-3616-D08A26F2A9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10484" y="33394"/>
            <a:ext cx="9144000" cy="6858000"/>
          </a:xfrm>
          <a:prstGeom prst="rect">
            <a:avLst/>
          </a:prstGeom>
        </p:spPr>
      </p:pic>
      <p:sp>
        <p:nvSpPr>
          <p:cNvPr id="23" name="TextBox 22">
            <a:extLst>
              <a:ext uri="{FF2B5EF4-FFF2-40B4-BE49-F238E27FC236}">
                <a16:creationId xmlns:a16="http://schemas.microsoft.com/office/drawing/2014/main" id="{5D23D7DF-EE85-EBA5-8378-953871AFBD2E}"/>
              </a:ext>
            </a:extLst>
          </p:cNvPr>
          <p:cNvSpPr txBox="1"/>
          <p:nvPr/>
        </p:nvSpPr>
        <p:spPr>
          <a:xfrm>
            <a:off x="2661163" y="2016240"/>
            <a:ext cx="1631668" cy="400110"/>
          </a:xfrm>
          <a:prstGeom prst="rect">
            <a:avLst/>
          </a:prstGeom>
          <a:noFill/>
        </p:spPr>
        <p:txBody>
          <a:bodyPr wrap="square">
            <a:spAutoFit/>
          </a:bodyPr>
          <a:lstStyle/>
          <a:p>
            <a:pPr marL="342900" indent="-342900">
              <a:buClr>
                <a:srgbClr val="A3D0AF"/>
              </a:buClr>
              <a:buFont typeface="+mj-lt"/>
              <a:buAutoNum type="arabicPeriod"/>
            </a:pPr>
            <a:r>
              <a:rPr lang="en-US" sz="2000" b="1" dirty="0">
                <a:solidFill>
                  <a:schemeClr val="tx1">
                    <a:lumMod val="85000"/>
                    <a:lumOff val="15000"/>
                  </a:schemeClr>
                </a:solidFill>
                <a:latin typeface="Plus Jakarta Sans" pitchFamily="2" charset="0"/>
                <a:cs typeface="Plus Jakarta Sans" pitchFamily="2" charset="0"/>
              </a:rPr>
              <a:t>image</a:t>
            </a:r>
          </a:p>
        </p:txBody>
      </p:sp>
      <p:grpSp>
        <p:nvGrpSpPr>
          <p:cNvPr id="60" name="Group 59">
            <a:extLst>
              <a:ext uri="{FF2B5EF4-FFF2-40B4-BE49-F238E27FC236}">
                <a16:creationId xmlns:a16="http://schemas.microsoft.com/office/drawing/2014/main" id="{FA432351-E431-ED3D-E7DB-B68573553C6A}"/>
              </a:ext>
            </a:extLst>
          </p:cNvPr>
          <p:cNvGrpSpPr/>
          <p:nvPr/>
        </p:nvGrpSpPr>
        <p:grpSpPr>
          <a:xfrm>
            <a:off x="2205132" y="2544245"/>
            <a:ext cx="2152324" cy="2901269"/>
            <a:chOff x="2205132" y="2544245"/>
            <a:chExt cx="2152324" cy="2901269"/>
          </a:xfrm>
        </p:grpSpPr>
        <p:cxnSp>
          <p:nvCxnSpPr>
            <p:cNvPr id="9" name="!!S1">
              <a:extLst>
                <a:ext uri="{FF2B5EF4-FFF2-40B4-BE49-F238E27FC236}">
                  <a16:creationId xmlns:a16="http://schemas.microsoft.com/office/drawing/2014/main" id="{341B1B05-CB03-1BC1-51B1-3ACCDE7C7FF0}"/>
                </a:ext>
              </a:extLst>
            </p:cNvPr>
            <p:cNvCxnSpPr>
              <a:cxnSpLocks/>
            </p:cNvCxnSpPr>
            <p:nvPr/>
          </p:nvCxnSpPr>
          <p:spPr>
            <a:xfrm>
              <a:off x="3276485" y="3888058"/>
              <a:ext cx="0" cy="447613"/>
            </a:xfrm>
            <a:prstGeom prst="line">
              <a:avLst/>
            </a:prstGeom>
            <a:ln w="76200">
              <a:solidFill>
                <a:srgbClr val="F8C9C9">
                  <a:alpha val="57000"/>
                </a:srgbClr>
              </a:solidFill>
              <a:headEnd w="sm" len="sm"/>
              <a:tailEnd type="oval" w="sm" len="sm"/>
            </a:ln>
            <a:effectLst>
              <a:softEdge rad="25400"/>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F1E7D4F3-08DB-E098-4ABF-506153A1C761}"/>
                </a:ext>
              </a:extLst>
            </p:cNvPr>
            <p:cNvSpPr txBox="1"/>
            <p:nvPr/>
          </p:nvSpPr>
          <p:spPr>
            <a:xfrm>
              <a:off x="2379614" y="2544245"/>
              <a:ext cx="1977842" cy="923330"/>
            </a:xfrm>
            <a:prstGeom prst="rect">
              <a:avLst/>
            </a:prstGeom>
            <a:noFill/>
          </p:spPr>
          <p:txBody>
            <a:bodyPr wrap="square">
              <a:spAutoFit/>
            </a:bodyPr>
            <a:lstStyle/>
            <a:p>
              <a:pPr algn="ctr">
                <a:buClr>
                  <a:srgbClr val="A3D0AF"/>
                </a:buClr>
              </a:pPr>
              <a:r>
                <a:rPr lang="en-US" dirty="0">
                  <a:solidFill>
                    <a:schemeClr val="tx1">
                      <a:lumMod val="85000"/>
                      <a:lumOff val="15000"/>
                    </a:schemeClr>
                  </a:solidFill>
                  <a:latin typeface="Plus Jakarta Sans" pitchFamily="2" charset="0"/>
                  <a:cs typeface="Plus Jakarta Sans" pitchFamily="2" charset="0"/>
                </a:rPr>
                <a:t>Person image wearing the garment(</a:t>
              </a:r>
              <a:r>
                <a:rPr lang="en-US" dirty="0" err="1">
                  <a:solidFill>
                    <a:schemeClr val="tx1">
                      <a:lumMod val="85000"/>
                      <a:lumOff val="15000"/>
                    </a:schemeClr>
                  </a:solidFill>
                  <a:latin typeface="Plus Jakarta Sans" pitchFamily="2" charset="0"/>
                  <a:cs typeface="Plus Jakarta Sans" pitchFamily="2" charset="0"/>
                </a:rPr>
                <a:t>p_gt</a:t>
              </a:r>
              <a:r>
                <a:rPr lang="en-US" dirty="0">
                  <a:solidFill>
                    <a:schemeClr val="tx1">
                      <a:lumMod val="85000"/>
                      <a:lumOff val="15000"/>
                    </a:schemeClr>
                  </a:solidFill>
                  <a:latin typeface="Plus Jakarta Sans" pitchFamily="2" charset="0"/>
                  <a:cs typeface="Plus Jakarta Sans" pitchFamily="2" charset="0"/>
                </a:rPr>
                <a:t>)</a:t>
              </a:r>
            </a:p>
          </p:txBody>
        </p:sp>
        <p:sp>
          <p:nvSpPr>
            <p:cNvPr id="43" name="TextBox 42">
              <a:extLst>
                <a:ext uri="{FF2B5EF4-FFF2-40B4-BE49-F238E27FC236}">
                  <a16:creationId xmlns:a16="http://schemas.microsoft.com/office/drawing/2014/main" id="{AE9925D0-1106-5FFC-6B5F-F484F617E297}"/>
                </a:ext>
              </a:extLst>
            </p:cNvPr>
            <p:cNvSpPr txBox="1"/>
            <p:nvPr/>
          </p:nvSpPr>
          <p:spPr>
            <a:xfrm>
              <a:off x="2205132" y="4799183"/>
              <a:ext cx="2123250" cy="646331"/>
            </a:xfrm>
            <a:prstGeom prst="rect">
              <a:avLst/>
            </a:prstGeom>
            <a:noFill/>
          </p:spPr>
          <p:txBody>
            <a:bodyPr wrap="square">
              <a:spAutoFit/>
            </a:bodyPr>
            <a:lstStyle/>
            <a:p>
              <a:pPr algn="ctr">
                <a:buClr>
                  <a:srgbClr val="A3D0AF"/>
                </a:buClr>
              </a:pPr>
              <a:r>
                <a:rPr lang="en-US" dirty="0">
                  <a:solidFill>
                    <a:schemeClr val="tx1">
                      <a:lumMod val="85000"/>
                      <a:lumOff val="15000"/>
                    </a:schemeClr>
                  </a:solidFill>
                  <a:latin typeface="Plus Jakarta Sans" pitchFamily="2" charset="0"/>
                  <a:cs typeface="Plus Jakarta Sans" pitchFamily="2" charset="0"/>
                </a:rPr>
                <a:t>p_gt, SSIM groundtruth</a:t>
              </a:r>
            </a:p>
          </p:txBody>
        </p:sp>
      </p:grpSp>
      <p:sp>
        <p:nvSpPr>
          <p:cNvPr id="34" name="TextBox 33">
            <a:extLst>
              <a:ext uri="{FF2B5EF4-FFF2-40B4-BE49-F238E27FC236}">
                <a16:creationId xmlns:a16="http://schemas.microsoft.com/office/drawing/2014/main" id="{AC7E05A3-E8A6-19DD-9B2B-9F88FC538148}"/>
              </a:ext>
            </a:extLst>
          </p:cNvPr>
          <p:cNvSpPr txBox="1"/>
          <p:nvPr/>
        </p:nvSpPr>
        <p:spPr>
          <a:xfrm>
            <a:off x="10714701" y="1990701"/>
            <a:ext cx="1385204" cy="400110"/>
          </a:xfrm>
          <a:prstGeom prst="rect">
            <a:avLst/>
          </a:prstGeom>
          <a:noFill/>
        </p:spPr>
        <p:txBody>
          <a:bodyPr wrap="square">
            <a:spAutoFit/>
          </a:bodyPr>
          <a:lstStyle/>
          <a:p>
            <a:pPr marL="342900" indent="-342900">
              <a:buClr>
                <a:srgbClr val="A3D0AF"/>
              </a:buClr>
              <a:buFont typeface="+mj-lt"/>
              <a:buAutoNum type="arabicPeriod" startAt="5"/>
            </a:pPr>
            <a:r>
              <a:rPr lang="en-US" sz="2000" b="1" dirty="0">
                <a:solidFill>
                  <a:schemeClr val="tx1">
                    <a:lumMod val="85000"/>
                    <a:lumOff val="15000"/>
                  </a:schemeClr>
                </a:solidFill>
                <a:latin typeface="Plus Jakarta Sans" pitchFamily="2" charset="0"/>
                <a:cs typeface="Plus Jakarta Sans" pitchFamily="2" charset="0"/>
              </a:rPr>
              <a:t>pose</a:t>
            </a:r>
          </a:p>
        </p:txBody>
      </p:sp>
      <p:grpSp>
        <p:nvGrpSpPr>
          <p:cNvPr id="61" name="Group 60">
            <a:extLst>
              <a:ext uri="{FF2B5EF4-FFF2-40B4-BE49-F238E27FC236}">
                <a16:creationId xmlns:a16="http://schemas.microsoft.com/office/drawing/2014/main" id="{BEF6B5B4-9E6D-CA5F-95B4-11502D26E257}"/>
              </a:ext>
            </a:extLst>
          </p:cNvPr>
          <p:cNvGrpSpPr/>
          <p:nvPr/>
        </p:nvGrpSpPr>
        <p:grpSpPr>
          <a:xfrm>
            <a:off x="4333973" y="2563074"/>
            <a:ext cx="2006984" cy="2881517"/>
            <a:chOff x="4333973" y="2563074"/>
            <a:chExt cx="2006984" cy="2881517"/>
          </a:xfrm>
        </p:grpSpPr>
        <p:sp>
          <p:nvSpPr>
            <p:cNvPr id="47" name="TextBox 46">
              <a:extLst>
                <a:ext uri="{FF2B5EF4-FFF2-40B4-BE49-F238E27FC236}">
                  <a16:creationId xmlns:a16="http://schemas.microsoft.com/office/drawing/2014/main" id="{4FD68AFA-D6AC-7408-E7D8-78F0311A69A2}"/>
                </a:ext>
              </a:extLst>
            </p:cNvPr>
            <p:cNvSpPr txBox="1"/>
            <p:nvPr/>
          </p:nvSpPr>
          <p:spPr>
            <a:xfrm>
              <a:off x="4333973" y="2563074"/>
              <a:ext cx="2006984" cy="646331"/>
            </a:xfrm>
            <a:prstGeom prst="rect">
              <a:avLst/>
            </a:prstGeom>
            <a:noFill/>
          </p:spPr>
          <p:txBody>
            <a:bodyPr wrap="square">
              <a:spAutoFit/>
            </a:bodyPr>
            <a:lstStyle/>
            <a:p>
              <a:pPr algn="ctr">
                <a:buClr>
                  <a:srgbClr val="A3D0AF"/>
                </a:buClr>
              </a:pPr>
              <a:r>
                <a:rPr lang="en-US" dirty="0">
                  <a:solidFill>
                    <a:schemeClr val="tx1">
                      <a:lumMod val="85000"/>
                      <a:lumOff val="15000"/>
                    </a:schemeClr>
                  </a:solidFill>
                  <a:latin typeface="Plus Jakarta Sans" pitchFamily="2" charset="0"/>
                  <a:cs typeface="Plus Jakarta Sans" pitchFamily="2" charset="0"/>
                </a:rPr>
                <a:t>In-shop product image(input cloth)</a:t>
              </a:r>
            </a:p>
          </p:txBody>
        </p:sp>
        <p:cxnSp>
          <p:nvCxnSpPr>
            <p:cNvPr id="51" name="!!S1">
              <a:extLst>
                <a:ext uri="{FF2B5EF4-FFF2-40B4-BE49-F238E27FC236}">
                  <a16:creationId xmlns:a16="http://schemas.microsoft.com/office/drawing/2014/main" id="{26B8E7E6-D86D-0CA6-0126-04D06590C3B7}"/>
                </a:ext>
              </a:extLst>
            </p:cNvPr>
            <p:cNvCxnSpPr>
              <a:cxnSpLocks/>
            </p:cNvCxnSpPr>
            <p:nvPr/>
          </p:nvCxnSpPr>
          <p:spPr>
            <a:xfrm>
              <a:off x="5404863" y="3853597"/>
              <a:ext cx="0" cy="447613"/>
            </a:xfrm>
            <a:prstGeom prst="line">
              <a:avLst/>
            </a:prstGeom>
            <a:ln w="76200">
              <a:solidFill>
                <a:srgbClr val="F8C9C9">
                  <a:alpha val="57000"/>
                </a:srgbClr>
              </a:solidFill>
              <a:headEnd w="sm" len="sm"/>
              <a:tailEnd type="oval" w="sm" len="sm"/>
            </a:ln>
            <a:effectLst>
              <a:softEdge rad="25400"/>
            </a:effectLst>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CB901B57-BC60-5771-77DA-E6F2196D13E3}"/>
                </a:ext>
              </a:extLst>
            </p:cNvPr>
            <p:cNvSpPr txBox="1"/>
            <p:nvPr/>
          </p:nvSpPr>
          <p:spPr>
            <a:xfrm>
              <a:off x="4493404" y="4798260"/>
              <a:ext cx="1795797" cy="646331"/>
            </a:xfrm>
            <a:prstGeom prst="rect">
              <a:avLst/>
            </a:prstGeom>
            <a:noFill/>
          </p:spPr>
          <p:txBody>
            <a:bodyPr wrap="square">
              <a:spAutoFit/>
            </a:bodyPr>
            <a:lstStyle/>
            <a:p>
              <a:pPr algn="ctr">
                <a:buClr>
                  <a:srgbClr val="A3D0AF"/>
                </a:buClr>
              </a:pPr>
              <a:r>
                <a:rPr lang="en-US" dirty="0">
                  <a:solidFill>
                    <a:schemeClr val="tx1">
                      <a:lumMod val="85000"/>
                      <a:lumOff val="15000"/>
                    </a:schemeClr>
                  </a:solidFill>
                  <a:latin typeface="Plus Jakarta Sans" pitchFamily="2" charset="0"/>
                  <a:cs typeface="Plus Jakarta Sans" pitchFamily="2" charset="0"/>
                </a:rPr>
                <a:t>Input for garment warping</a:t>
              </a:r>
            </a:p>
          </p:txBody>
        </p:sp>
      </p:grpSp>
      <p:grpSp>
        <p:nvGrpSpPr>
          <p:cNvPr id="64" name="Group 63">
            <a:extLst>
              <a:ext uri="{FF2B5EF4-FFF2-40B4-BE49-F238E27FC236}">
                <a16:creationId xmlns:a16="http://schemas.microsoft.com/office/drawing/2014/main" id="{B1A4926D-4B0F-7C81-AF1C-B46EB01A83F2}"/>
              </a:ext>
            </a:extLst>
          </p:cNvPr>
          <p:cNvGrpSpPr/>
          <p:nvPr/>
        </p:nvGrpSpPr>
        <p:grpSpPr>
          <a:xfrm>
            <a:off x="6356828" y="2556050"/>
            <a:ext cx="2081354" cy="2884813"/>
            <a:chOff x="6356828" y="2556050"/>
            <a:chExt cx="2081354" cy="2884813"/>
          </a:xfrm>
        </p:grpSpPr>
        <p:sp>
          <p:nvSpPr>
            <p:cNvPr id="48" name="TextBox 47">
              <a:extLst>
                <a:ext uri="{FF2B5EF4-FFF2-40B4-BE49-F238E27FC236}">
                  <a16:creationId xmlns:a16="http://schemas.microsoft.com/office/drawing/2014/main" id="{CCCB03B5-8B10-EFE0-5FD5-7F6AFE728548}"/>
                </a:ext>
              </a:extLst>
            </p:cNvPr>
            <p:cNvSpPr txBox="1"/>
            <p:nvPr/>
          </p:nvSpPr>
          <p:spPr>
            <a:xfrm>
              <a:off x="6356828" y="2556050"/>
              <a:ext cx="2081354" cy="923330"/>
            </a:xfrm>
            <a:prstGeom prst="rect">
              <a:avLst/>
            </a:prstGeom>
            <a:noFill/>
          </p:spPr>
          <p:txBody>
            <a:bodyPr wrap="square">
              <a:spAutoFit/>
            </a:bodyPr>
            <a:lstStyle/>
            <a:p>
              <a:pPr algn="ctr">
                <a:buClr>
                  <a:srgbClr val="A3D0AF"/>
                </a:buClr>
              </a:pPr>
              <a:r>
                <a:rPr lang="en-US" dirty="0">
                  <a:solidFill>
                    <a:schemeClr val="tx1">
                      <a:lumMod val="85000"/>
                      <a:lumOff val="15000"/>
                    </a:schemeClr>
                  </a:solidFill>
                  <a:latin typeface="Plus Jakarta Sans" pitchFamily="2" charset="0"/>
                  <a:cs typeface="Plus Jakarta Sans" pitchFamily="2" charset="0"/>
                </a:rPr>
                <a:t>Binary mask of the clothing region (garment-only area)</a:t>
              </a:r>
            </a:p>
          </p:txBody>
        </p:sp>
        <p:cxnSp>
          <p:nvCxnSpPr>
            <p:cNvPr id="53" name="!!S1">
              <a:extLst>
                <a:ext uri="{FF2B5EF4-FFF2-40B4-BE49-F238E27FC236}">
                  <a16:creationId xmlns:a16="http://schemas.microsoft.com/office/drawing/2014/main" id="{6D0EB573-C502-D266-D088-942B02650A17}"/>
                </a:ext>
              </a:extLst>
            </p:cNvPr>
            <p:cNvCxnSpPr>
              <a:cxnSpLocks/>
            </p:cNvCxnSpPr>
            <p:nvPr/>
          </p:nvCxnSpPr>
          <p:spPr>
            <a:xfrm>
              <a:off x="7447075" y="3888058"/>
              <a:ext cx="0" cy="447613"/>
            </a:xfrm>
            <a:prstGeom prst="line">
              <a:avLst/>
            </a:prstGeom>
            <a:ln w="76200">
              <a:solidFill>
                <a:srgbClr val="F8C9C9">
                  <a:alpha val="57000"/>
                </a:srgbClr>
              </a:solidFill>
              <a:headEnd w="sm" len="sm"/>
              <a:tailEnd type="oval" w="sm" len="sm"/>
            </a:ln>
            <a:effectLst>
              <a:softEdge rad="25400"/>
            </a:effectLst>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FE22C4F1-1BA8-6053-0BC0-AB511F0F4373}"/>
                </a:ext>
              </a:extLst>
            </p:cNvPr>
            <p:cNvSpPr txBox="1"/>
            <p:nvPr/>
          </p:nvSpPr>
          <p:spPr>
            <a:xfrm>
              <a:off x="6615131" y="4794532"/>
              <a:ext cx="1795797" cy="646331"/>
            </a:xfrm>
            <a:prstGeom prst="rect">
              <a:avLst/>
            </a:prstGeom>
            <a:noFill/>
          </p:spPr>
          <p:txBody>
            <a:bodyPr wrap="square">
              <a:spAutoFit/>
            </a:bodyPr>
            <a:lstStyle/>
            <a:p>
              <a:pPr algn="ctr">
                <a:buClr>
                  <a:srgbClr val="A3D0AF"/>
                </a:buClr>
              </a:pPr>
              <a:r>
                <a:rPr lang="en-US" dirty="0">
                  <a:solidFill>
                    <a:schemeClr val="tx1">
                      <a:lumMod val="85000"/>
                      <a:lumOff val="15000"/>
                    </a:schemeClr>
                  </a:solidFill>
                  <a:latin typeface="Plus Jakarta Sans" pitchFamily="2" charset="0"/>
                  <a:cs typeface="Plus Jakarta Sans" pitchFamily="2" charset="0"/>
                </a:rPr>
                <a:t>Used in edge mask blending</a:t>
              </a:r>
            </a:p>
          </p:txBody>
        </p:sp>
      </p:grpSp>
      <p:grpSp>
        <p:nvGrpSpPr>
          <p:cNvPr id="63" name="Group 62">
            <a:extLst>
              <a:ext uri="{FF2B5EF4-FFF2-40B4-BE49-F238E27FC236}">
                <a16:creationId xmlns:a16="http://schemas.microsoft.com/office/drawing/2014/main" id="{897DE18E-D7E2-0AE0-038D-7CCC37A7D451}"/>
              </a:ext>
            </a:extLst>
          </p:cNvPr>
          <p:cNvGrpSpPr/>
          <p:nvPr/>
        </p:nvGrpSpPr>
        <p:grpSpPr>
          <a:xfrm>
            <a:off x="8656726" y="2586370"/>
            <a:ext cx="2057975" cy="2865212"/>
            <a:chOff x="8523376" y="2586370"/>
            <a:chExt cx="2057975" cy="2865212"/>
          </a:xfrm>
        </p:grpSpPr>
        <p:sp>
          <p:nvSpPr>
            <p:cNvPr id="49" name="TextBox 48">
              <a:extLst>
                <a:ext uri="{FF2B5EF4-FFF2-40B4-BE49-F238E27FC236}">
                  <a16:creationId xmlns:a16="http://schemas.microsoft.com/office/drawing/2014/main" id="{5A418638-8265-522E-C0FF-664D3B58DFE8}"/>
                </a:ext>
              </a:extLst>
            </p:cNvPr>
            <p:cNvSpPr txBox="1"/>
            <p:nvPr/>
          </p:nvSpPr>
          <p:spPr>
            <a:xfrm>
              <a:off x="8523376" y="2586370"/>
              <a:ext cx="1958117" cy="646331"/>
            </a:xfrm>
            <a:prstGeom prst="rect">
              <a:avLst/>
            </a:prstGeom>
            <a:noFill/>
          </p:spPr>
          <p:txBody>
            <a:bodyPr wrap="square">
              <a:spAutoFit/>
            </a:bodyPr>
            <a:lstStyle/>
            <a:p>
              <a:pPr algn="ctr">
                <a:buClr>
                  <a:srgbClr val="A3D0AF"/>
                </a:buClr>
              </a:pPr>
              <a:r>
                <a:rPr lang="en-US" dirty="0">
                  <a:solidFill>
                    <a:schemeClr val="tx1">
                      <a:lumMod val="85000"/>
                      <a:lumOff val="15000"/>
                    </a:schemeClr>
                  </a:solidFill>
                  <a:latin typeface="Plus Jakarta Sans" pitchFamily="2" charset="0"/>
                  <a:cs typeface="Plus Jakarta Sans" pitchFamily="2" charset="0"/>
                </a:rPr>
                <a:t>Segmentation map of body parts</a:t>
              </a:r>
            </a:p>
          </p:txBody>
        </p:sp>
        <p:cxnSp>
          <p:nvCxnSpPr>
            <p:cNvPr id="55" name="!!S1">
              <a:extLst>
                <a:ext uri="{FF2B5EF4-FFF2-40B4-BE49-F238E27FC236}">
                  <a16:creationId xmlns:a16="http://schemas.microsoft.com/office/drawing/2014/main" id="{A7D72FB7-5CA7-E6AC-763F-5CB42D9A6C2E}"/>
                </a:ext>
              </a:extLst>
            </p:cNvPr>
            <p:cNvCxnSpPr>
              <a:cxnSpLocks/>
            </p:cNvCxnSpPr>
            <p:nvPr/>
          </p:nvCxnSpPr>
          <p:spPr>
            <a:xfrm>
              <a:off x="9580543" y="3888059"/>
              <a:ext cx="0" cy="447613"/>
            </a:xfrm>
            <a:prstGeom prst="line">
              <a:avLst/>
            </a:prstGeom>
            <a:ln w="76200">
              <a:solidFill>
                <a:srgbClr val="F8C9C9">
                  <a:alpha val="57000"/>
                </a:srgbClr>
              </a:solidFill>
              <a:headEnd w="sm" len="sm"/>
              <a:tailEnd type="oval" w="sm" len="sm"/>
            </a:ln>
            <a:effectLst>
              <a:softEdge rad="25400"/>
            </a:effectLst>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2EB15F90-3264-2C03-B466-57012743CDD3}"/>
                </a:ext>
              </a:extLst>
            </p:cNvPr>
            <p:cNvSpPr txBox="1"/>
            <p:nvPr/>
          </p:nvSpPr>
          <p:spPr>
            <a:xfrm>
              <a:off x="8603509" y="4805251"/>
              <a:ext cx="1977842" cy="646331"/>
            </a:xfrm>
            <a:prstGeom prst="rect">
              <a:avLst/>
            </a:prstGeom>
            <a:noFill/>
          </p:spPr>
          <p:txBody>
            <a:bodyPr wrap="square">
              <a:spAutoFit/>
            </a:bodyPr>
            <a:lstStyle/>
            <a:p>
              <a:pPr algn="ctr">
                <a:buClr>
                  <a:srgbClr val="A3D0AF"/>
                </a:buClr>
              </a:pPr>
              <a:r>
                <a:rPr lang="en-US" dirty="0">
                  <a:solidFill>
                    <a:schemeClr val="tx1">
                      <a:lumMod val="85000"/>
                      <a:lumOff val="15000"/>
                    </a:schemeClr>
                  </a:solidFill>
                  <a:latin typeface="Plus Jakarta Sans" pitchFamily="2" charset="0"/>
                  <a:cs typeface="Plus Jakarta Sans" pitchFamily="2" charset="0"/>
                </a:rPr>
                <a:t>Used in parser-based mode</a:t>
              </a:r>
            </a:p>
          </p:txBody>
        </p:sp>
      </p:grpSp>
      <p:grpSp>
        <p:nvGrpSpPr>
          <p:cNvPr id="62" name="Group 61">
            <a:extLst>
              <a:ext uri="{FF2B5EF4-FFF2-40B4-BE49-F238E27FC236}">
                <a16:creationId xmlns:a16="http://schemas.microsoft.com/office/drawing/2014/main" id="{251F3BF4-2E89-E62F-0FAB-3138B3C6E72B}"/>
              </a:ext>
            </a:extLst>
          </p:cNvPr>
          <p:cNvGrpSpPr/>
          <p:nvPr/>
        </p:nvGrpSpPr>
        <p:grpSpPr>
          <a:xfrm>
            <a:off x="10324403" y="2579379"/>
            <a:ext cx="1977842" cy="2865212"/>
            <a:chOff x="10191053" y="2579379"/>
            <a:chExt cx="1977842" cy="2865212"/>
          </a:xfrm>
        </p:grpSpPr>
        <p:sp>
          <p:nvSpPr>
            <p:cNvPr id="50" name="TextBox 49">
              <a:extLst>
                <a:ext uri="{FF2B5EF4-FFF2-40B4-BE49-F238E27FC236}">
                  <a16:creationId xmlns:a16="http://schemas.microsoft.com/office/drawing/2014/main" id="{EBE4362E-EB74-3D21-81D8-50FB1272B497}"/>
                </a:ext>
              </a:extLst>
            </p:cNvPr>
            <p:cNvSpPr txBox="1"/>
            <p:nvPr/>
          </p:nvSpPr>
          <p:spPr>
            <a:xfrm>
              <a:off x="10371625" y="2579379"/>
              <a:ext cx="1562622" cy="646331"/>
            </a:xfrm>
            <a:prstGeom prst="rect">
              <a:avLst/>
            </a:prstGeom>
            <a:noFill/>
          </p:spPr>
          <p:txBody>
            <a:bodyPr wrap="square">
              <a:spAutoFit/>
            </a:bodyPr>
            <a:lstStyle/>
            <a:p>
              <a:pPr algn="ctr">
                <a:buClr>
                  <a:srgbClr val="A3D0AF"/>
                </a:buClr>
              </a:pPr>
              <a:r>
                <a:rPr lang="en-US" dirty="0">
                  <a:solidFill>
                    <a:schemeClr val="tx1">
                      <a:lumMod val="85000"/>
                      <a:lumOff val="15000"/>
                    </a:schemeClr>
                  </a:solidFill>
                  <a:latin typeface="Plus Jakarta Sans" pitchFamily="2" charset="0"/>
                  <a:cs typeface="Plus Jakarta Sans" pitchFamily="2" charset="0"/>
                </a:rPr>
                <a:t>JSON pose maps</a:t>
              </a:r>
            </a:p>
          </p:txBody>
        </p:sp>
        <p:cxnSp>
          <p:nvCxnSpPr>
            <p:cNvPr id="57" name="!!S1">
              <a:extLst>
                <a:ext uri="{FF2B5EF4-FFF2-40B4-BE49-F238E27FC236}">
                  <a16:creationId xmlns:a16="http://schemas.microsoft.com/office/drawing/2014/main" id="{5EDC6DAF-CBAC-A52A-8419-8E4EFB5550AB}"/>
                </a:ext>
              </a:extLst>
            </p:cNvPr>
            <p:cNvCxnSpPr>
              <a:cxnSpLocks/>
            </p:cNvCxnSpPr>
            <p:nvPr/>
          </p:nvCxnSpPr>
          <p:spPr>
            <a:xfrm>
              <a:off x="11171987" y="3853597"/>
              <a:ext cx="0" cy="447613"/>
            </a:xfrm>
            <a:prstGeom prst="line">
              <a:avLst/>
            </a:prstGeom>
            <a:ln w="76200">
              <a:solidFill>
                <a:srgbClr val="F8C9C9">
                  <a:alpha val="57000"/>
                </a:srgbClr>
              </a:solidFill>
              <a:headEnd w="sm" len="sm"/>
              <a:tailEnd type="oval" w="sm" len="sm"/>
            </a:ln>
            <a:effectLst>
              <a:softEdge rad="25400"/>
            </a:effectLst>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3757E88B-A42E-AED4-DFDF-468973DEF0D1}"/>
                </a:ext>
              </a:extLst>
            </p:cNvPr>
            <p:cNvSpPr txBox="1"/>
            <p:nvPr/>
          </p:nvSpPr>
          <p:spPr>
            <a:xfrm>
              <a:off x="10191053" y="4798260"/>
              <a:ext cx="1977842" cy="646331"/>
            </a:xfrm>
            <a:prstGeom prst="rect">
              <a:avLst/>
            </a:prstGeom>
            <a:noFill/>
          </p:spPr>
          <p:txBody>
            <a:bodyPr wrap="square">
              <a:spAutoFit/>
            </a:bodyPr>
            <a:lstStyle/>
            <a:p>
              <a:pPr algn="ctr">
                <a:buClr>
                  <a:srgbClr val="A3D0AF"/>
                </a:buClr>
              </a:pPr>
              <a:r>
                <a:rPr lang="en-US" dirty="0">
                  <a:solidFill>
                    <a:schemeClr val="tx1">
                      <a:lumMod val="85000"/>
                      <a:lumOff val="15000"/>
                    </a:schemeClr>
                  </a:solidFill>
                  <a:latin typeface="Plus Jakarta Sans" pitchFamily="2" charset="0"/>
                  <a:cs typeface="Plus Jakarta Sans" pitchFamily="2" charset="0"/>
                </a:rPr>
                <a:t>Optional, not always used</a:t>
              </a:r>
            </a:p>
          </p:txBody>
        </p:sp>
      </p:grpSp>
      <p:sp>
        <p:nvSpPr>
          <p:cNvPr id="66" name="TextBox 65">
            <a:extLst>
              <a:ext uri="{FF2B5EF4-FFF2-40B4-BE49-F238E27FC236}">
                <a16:creationId xmlns:a16="http://schemas.microsoft.com/office/drawing/2014/main" id="{8BCDF253-985B-BC3A-7A77-37C23F379B7F}"/>
              </a:ext>
            </a:extLst>
          </p:cNvPr>
          <p:cNvSpPr txBox="1"/>
          <p:nvPr/>
        </p:nvSpPr>
        <p:spPr>
          <a:xfrm>
            <a:off x="257753" y="4717877"/>
            <a:ext cx="2013489" cy="707886"/>
          </a:xfrm>
          <a:prstGeom prst="rect">
            <a:avLst/>
          </a:prstGeom>
          <a:noFill/>
        </p:spPr>
        <p:txBody>
          <a:bodyPr wrap="square" anchor="ctr">
            <a:spAutoFit/>
          </a:bodyPr>
          <a:lstStyle/>
          <a:p>
            <a:pPr lvl="0" algn="ctr">
              <a:defRPr/>
            </a:pPr>
            <a:r>
              <a:rPr lang="en-US" sz="2000" b="1" spc="300" dirty="0">
                <a:solidFill>
                  <a:srgbClr val="192821"/>
                </a:solidFill>
                <a:latin typeface="Plus Jakarta Sans" pitchFamily="2" charset="77"/>
                <a:cs typeface="Plus Jakarta Sans" pitchFamily="2" charset="77"/>
              </a:rPr>
              <a:t>Used By (Module)</a:t>
            </a:r>
            <a:endParaRPr lang="en-US" sz="2000" b="1" spc="300" dirty="0">
              <a:solidFill>
                <a:srgbClr val="A3D0AF"/>
              </a:solidFill>
              <a:latin typeface="Plus Jakarta Sans" pitchFamily="2" charset="77"/>
              <a:cs typeface="Plus Jakarta Sans" pitchFamily="2" charset="77"/>
            </a:endParaRPr>
          </a:p>
        </p:txBody>
      </p:sp>
      <p:sp>
        <p:nvSpPr>
          <p:cNvPr id="5" name="TextBox 4">
            <a:extLst>
              <a:ext uri="{FF2B5EF4-FFF2-40B4-BE49-F238E27FC236}">
                <a16:creationId xmlns:a16="http://schemas.microsoft.com/office/drawing/2014/main" id="{192FCB7E-FAED-6FA7-8B62-19C8CB3EC5AC}"/>
              </a:ext>
            </a:extLst>
          </p:cNvPr>
          <p:cNvSpPr txBox="1"/>
          <p:nvPr/>
        </p:nvSpPr>
        <p:spPr>
          <a:xfrm>
            <a:off x="399289" y="2016240"/>
            <a:ext cx="2013489" cy="400110"/>
          </a:xfrm>
          <a:prstGeom prst="rect">
            <a:avLst/>
          </a:prstGeom>
          <a:noFill/>
        </p:spPr>
        <p:txBody>
          <a:bodyPr wrap="square" anchor="ctr">
            <a:spAutoFit/>
          </a:bodyPr>
          <a:lstStyle/>
          <a:p>
            <a:pPr lvl="0">
              <a:defRPr/>
            </a:pPr>
            <a:r>
              <a:rPr lang="en-US" sz="2000" b="1" spc="300" dirty="0">
                <a:solidFill>
                  <a:srgbClr val="192821"/>
                </a:solidFill>
                <a:latin typeface="Plus Jakarta Sans" pitchFamily="2" charset="77"/>
                <a:cs typeface="Plus Jakarta Sans" pitchFamily="2" charset="77"/>
              </a:rPr>
              <a:t>Component</a:t>
            </a:r>
            <a:endParaRPr lang="en-US" sz="2000" b="1" spc="300" dirty="0">
              <a:solidFill>
                <a:srgbClr val="A3D0AF"/>
              </a:solidFill>
              <a:latin typeface="Plus Jakarta Sans" pitchFamily="2" charset="77"/>
              <a:cs typeface="Plus Jakarta Sans" pitchFamily="2" charset="77"/>
            </a:endParaRPr>
          </a:p>
        </p:txBody>
      </p:sp>
      <p:grpSp>
        <p:nvGrpSpPr>
          <p:cNvPr id="16" name="Group 15">
            <a:extLst>
              <a:ext uri="{FF2B5EF4-FFF2-40B4-BE49-F238E27FC236}">
                <a16:creationId xmlns:a16="http://schemas.microsoft.com/office/drawing/2014/main" id="{3C402C12-1504-7B77-4E91-F38FE7DAED71}"/>
              </a:ext>
            </a:extLst>
          </p:cNvPr>
          <p:cNvGrpSpPr/>
          <p:nvPr/>
        </p:nvGrpSpPr>
        <p:grpSpPr>
          <a:xfrm>
            <a:off x="-9220199" y="1207748"/>
            <a:ext cx="7663260" cy="4667934"/>
            <a:chOff x="1" y="1207748"/>
            <a:chExt cx="7663260" cy="4667934"/>
          </a:xfrm>
        </p:grpSpPr>
        <p:sp>
          <p:nvSpPr>
            <p:cNvPr id="21" name="Rectangle 20">
              <a:extLst>
                <a:ext uri="{FF2B5EF4-FFF2-40B4-BE49-F238E27FC236}">
                  <a16:creationId xmlns:a16="http://schemas.microsoft.com/office/drawing/2014/main" id="{7B3DCD7E-E338-4ACA-8099-3D7360D71970}"/>
                </a:ext>
              </a:extLst>
            </p:cNvPr>
            <p:cNvSpPr/>
            <p:nvPr/>
          </p:nvSpPr>
          <p:spPr>
            <a:xfrm>
              <a:off x="1" y="1207748"/>
              <a:ext cx="7663260" cy="46679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2CD072C-6189-DB75-84DF-D22BC18F4FFB}"/>
                </a:ext>
              </a:extLst>
            </p:cNvPr>
            <p:cNvSpPr txBox="1"/>
            <p:nvPr/>
          </p:nvSpPr>
          <p:spPr>
            <a:xfrm>
              <a:off x="425367" y="1703548"/>
              <a:ext cx="6668089" cy="584775"/>
            </a:xfrm>
            <a:prstGeom prst="rect">
              <a:avLst/>
            </a:prstGeom>
            <a:noFill/>
          </p:spPr>
          <p:txBody>
            <a:bodyPr wrap="square" anchor="ctr">
              <a:spAutoFit/>
            </a:bodyPr>
            <a:lstStyle/>
            <a:p>
              <a:pPr lvl="0">
                <a:defRPr/>
              </a:pPr>
              <a:r>
                <a:rPr lang="en-US" sz="3200" b="1" spc="300" dirty="0">
                  <a:solidFill>
                    <a:srgbClr val="192821"/>
                  </a:solidFill>
                  <a:latin typeface="Plus Jakarta Sans" pitchFamily="2" charset="77"/>
                  <a:cs typeface="Plus Jakarta Sans" pitchFamily="2" charset="77"/>
                </a:rPr>
                <a:t>Limitations</a:t>
              </a:r>
            </a:p>
          </p:txBody>
        </p:sp>
        <p:sp>
          <p:nvSpPr>
            <p:cNvPr id="24" name="TextBox 23">
              <a:extLst>
                <a:ext uri="{FF2B5EF4-FFF2-40B4-BE49-F238E27FC236}">
                  <a16:creationId xmlns:a16="http://schemas.microsoft.com/office/drawing/2014/main" id="{F98F5D8F-41A2-FD34-E9DC-E03B0D13562D}"/>
                </a:ext>
              </a:extLst>
            </p:cNvPr>
            <p:cNvSpPr txBox="1"/>
            <p:nvPr/>
          </p:nvSpPr>
          <p:spPr>
            <a:xfrm>
              <a:off x="425367" y="2313153"/>
              <a:ext cx="5417922" cy="2542363"/>
            </a:xfrm>
            <a:prstGeom prst="rect">
              <a:avLst/>
            </a:prstGeom>
            <a:noFill/>
          </p:spPr>
          <p:txBody>
            <a:bodyPr wrap="square">
              <a:spAutoFit/>
            </a:bodyPr>
            <a:lstStyle/>
            <a:p>
              <a:pPr>
                <a:lnSpc>
                  <a:spcPct val="150000"/>
                </a:lnSpc>
                <a:buClr>
                  <a:srgbClr val="A3D0AF"/>
                </a:buClr>
              </a:pPr>
              <a:r>
                <a:rPr lang="en-US" dirty="0">
                  <a:solidFill>
                    <a:schemeClr val="tx1">
                      <a:lumMod val="85000"/>
                      <a:lumOff val="15000"/>
                    </a:schemeClr>
                  </a:solidFill>
                  <a:latin typeface="Plus Jakarta Sans" pitchFamily="2" charset="0"/>
                  <a:cs typeface="Plus Jakarta Sans" pitchFamily="2" charset="0"/>
                </a:rPr>
                <a:t>While our model achieves strong performance, it comes with increased complexity. The architecture includes multiple encoders, warping blocks, refinement stages, and a generator, which leads to higher memory usage and longer training time. This complexity may limit deployment or use  without further optimization.</a:t>
              </a:r>
            </a:p>
          </p:txBody>
        </p:sp>
      </p:grpSp>
      <p:pic>
        <p:nvPicPr>
          <p:cNvPr id="35" name="Picture 34" descr="A person standing in front of a display&#10;&#10;AI-generated content may be incorrect.">
            <a:extLst>
              <a:ext uri="{FF2B5EF4-FFF2-40B4-BE49-F238E27FC236}">
                <a16:creationId xmlns:a16="http://schemas.microsoft.com/office/drawing/2014/main" id="{307592CB-7DC6-BEA1-E2A0-111A4AEB46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89258" y="-53380"/>
            <a:ext cx="3774440" cy="6919807"/>
          </a:xfrm>
          <a:prstGeom prst="rect">
            <a:avLst/>
          </a:prstGeom>
        </p:spPr>
      </p:pic>
      <p:sp>
        <p:nvSpPr>
          <p:cNvPr id="36" name="TextBox 35">
            <a:extLst>
              <a:ext uri="{FF2B5EF4-FFF2-40B4-BE49-F238E27FC236}">
                <a16:creationId xmlns:a16="http://schemas.microsoft.com/office/drawing/2014/main" id="{9F6593B4-6544-6CBC-492E-A8198DD0CAFA}"/>
              </a:ext>
            </a:extLst>
          </p:cNvPr>
          <p:cNvSpPr txBox="1"/>
          <p:nvPr/>
        </p:nvSpPr>
        <p:spPr>
          <a:xfrm>
            <a:off x="573792" y="-1125951"/>
            <a:ext cx="6892340" cy="523220"/>
          </a:xfrm>
          <a:prstGeom prst="rect">
            <a:avLst/>
          </a:prstGeom>
          <a:noFill/>
        </p:spPr>
        <p:txBody>
          <a:bodyPr wrap="square" anchor="ctr">
            <a:spAutoFit/>
          </a:bodyPr>
          <a:lstStyle/>
          <a:p>
            <a:pPr lvl="0">
              <a:defRPr/>
            </a:pPr>
            <a:r>
              <a:rPr lang="en-US" sz="2800" b="1" spc="300" dirty="0">
                <a:solidFill>
                  <a:srgbClr val="192821"/>
                </a:solidFill>
                <a:latin typeface="Plus Jakarta Sans" pitchFamily="2" charset="77"/>
                <a:cs typeface="Plus Jakarta Sans" pitchFamily="2" charset="77"/>
              </a:rPr>
              <a:t>2. Why was </a:t>
            </a:r>
            <a:r>
              <a:rPr lang="en-US" sz="2800" b="1" spc="300" dirty="0">
                <a:solidFill>
                  <a:srgbClr val="3D7B45"/>
                </a:solidFill>
                <a:latin typeface="Plus Jakarta Sans" pitchFamily="2" charset="77"/>
                <a:cs typeface="Plus Jakarta Sans" pitchFamily="2" charset="77"/>
              </a:rPr>
              <a:t>VITON</a:t>
            </a:r>
            <a:r>
              <a:rPr lang="en-US" sz="2800" b="1" spc="300" dirty="0">
                <a:solidFill>
                  <a:srgbClr val="192821"/>
                </a:solidFill>
                <a:latin typeface="Plus Jakarta Sans" pitchFamily="2" charset="77"/>
                <a:cs typeface="Plus Jakarta Sans" pitchFamily="2" charset="77"/>
              </a:rPr>
              <a:t> chosen?</a:t>
            </a:r>
            <a:endParaRPr lang="en-US" sz="2800" b="1" spc="300" dirty="0">
              <a:solidFill>
                <a:srgbClr val="A3D0AF"/>
              </a:solidFill>
              <a:latin typeface="Plus Jakarta Sans" pitchFamily="2" charset="77"/>
              <a:cs typeface="Plus Jakarta Sans" pitchFamily="2" charset="77"/>
            </a:endParaRPr>
          </a:p>
        </p:txBody>
      </p:sp>
    </p:spTree>
    <p:extLst>
      <p:ext uri="{BB962C8B-B14F-4D97-AF65-F5344CB8AC3E}">
        <p14:creationId xmlns:p14="http://schemas.microsoft.com/office/powerpoint/2010/main" val="303082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6000">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14:bounceEnd="86000">
                                          <p:cBhvr additive="base">
                                            <p:cTn id="7" dur="1500" fill="hold"/>
                                            <p:tgtEl>
                                              <p:spTgt spid="23"/>
                                            </p:tgtEl>
                                            <p:attrNameLst>
                                              <p:attrName>ppt_x</p:attrName>
                                            </p:attrNameLst>
                                          </p:cBhvr>
                                          <p:tavLst>
                                            <p:tav tm="0">
                                              <p:val>
                                                <p:strVal val="#ppt_x"/>
                                              </p:val>
                                            </p:tav>
                                            <p:tav tm="100000">
                                              <p:val>
                                                <p:strVal val="#ppt_x"/>
                                              </p:val>
                                            </p:tav>
                                          </p:tavLst>
                                        </p:anim>
                                        <p:anim calcmode="lin" valueType="num" p14:bounceEnd="86000">
                                          <p:cBhvr additive="base">
                                            <p:cTn id="8" dur="1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6000">
                                      <p:stCondLst>
                                        <p:cond delay="1000"/>
                                      </p:stCondLst>
                                      <p:childTnLst>
                                        <p:set>
                                          <p:cBhvr>
                                            <p:cTn id="10" dur="1" fill="hold">
                                              <p:stCondLst>
                                                <p:cond delay="0"/>
                                              </p:stCondLst>
                                            </p:cTn>
                                            <p:tgtEl>
                                              <p:spTgt spid="31"/>
                                            </p:tgtEl>
                                            <p:attrNameLst>
                                              <p:attrName>style.visibility</p:attrName>
                                            </p:attrNameLst>
                                          </p:cBhvr>
                                          <p:to>
                                            <p:strVal val="visible"/>
                                          </p:to>
                                        </p:set>
                                        <p:anim calcmode="lin" valueType="num" p14:bounceEnd="86000">
                                          <p:cBhvr additive="base">
                                            <p:cTn id="11" dur="1500" fill="hold"/>
                                            <p:tgtEl>
                                              <p:spTgt spid="31"/>
                                            </p:tgtEl>
                                            <p:attrNameLst>
                                              <p:attrName>ppt_x</p:attrName>
                                            </p:attrNameLst>
                                          </p:cBhvr>
                                          <p:tavLst>
                                            <p:tav tm="0">
                                              <p:val>
                                                <p:strVal val="#ppt_x"/>
                                              </p:val>
                                            </p:tav>
                                            <p:tav tm="100000">
                                              <p:val>
                                                <p:strVal val="#ppt_x"/>
                                              </p:val>
                                            </p:tav>
                                          </p:tavLst>
                                        </p:anim>
                                        <p:anim calcmode="lin" valueType="num" p14:bounceEnd="86000">
                                          <p:cBhvr additive="base">
                                            <p:cTn id="12" dur="1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86000">
                                      <p:stCondLst>
                                        <p:cond delay="2250"/>
                                      </p:stCondLst>
                                      <p:childTnLst>
                                        <p:set>
                                          <p:cBhvr>
                                            <p:cTn id="14" dur="1" fill="hold">
                                              <p:stCondLst>
                                                <p:cond delay="0"/>
                                              </p:stCondLst>
                                            </p:cTn>
                                            <p:tgtEl>
                                              <p:spTgt spid="32"/>
                                            </p:tgtEl>
                                            <p:attrNameLst>
                                              <p:attrName>style.visibility</p:attrName>
                                            </p:attrNameLst>
                                          </p:cBhvr>
                                          <p:to>
                                            <p:strVal val="visible"/>
                                          </p:to>
                                        </p:set>
                                        <p:anim calcmode="lin" valueType="num" p14:bounceEnd="86000">
                                          <p:cBhvr additive="base">
                                            <p:cTn id="15" dur="1500" fill="hold"/>
                                            <p:tgtEl>
                                              <p:spTgt spid="32"/>
                                            </p:tgtEl>
                                            <p:attrNameLst>
                                              <p:attrName>ppt_x</p:attrName>
                                            </p:attrNameLst>
                                          </p:cBhvr>
                                          <p:tavLst>
                                            <p:tav tm="0">
                                              <p:val>
                                                <p:strVal val="#ppt_x"/>
                                              </p:val>
                                            </p:tav>
                                            <p:tav tm="100000">
                                              <p:val>
                                                <p:strVal val="#ppt_x"/>
                                              </p:val>
                                            </p:tav>
                                          </p:tavLst>
                                        </p:anim>
                                        <p:anim calcmode="lin" valueType="num" p14:bounceEnd="86000">
                                          <p:cBhvr additive="base">
                                            <p:cTn id="16" dur="1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86000">
                                      <p:stCondLst>
                                        <p:cond delay="3500"/>
                                      </p:stCondLst>
                                      <p:childTnLst>
                                        <p:set>
                                          <p:cBhvr>
                                            <p:cTn id="18" dur="1" fill="hold">
                                              <p:stCondLst>
                                                <p:cond delay="0"/>
                                              </p:stCondLst>
                                            </p:cTn>
                                            <p:tgtEl>
                                              <p:spTgt spid="33"/>
                                            </p:tgtEl>
                                            <p:attrNameLst>
                                              <p:attrName>style.visibility</p:attrName>
                                            </p:attrNameLst>
                                          </p:cBhvr>
                                          <p:to>
                                            <p:strVal val="visible"/>
                                          </p:to>
                                        </p:set>
                                        <p:anim calcmode="lin" valueType="num" p14:bounceEnd="86000">
                                          <p:cBhvr additive="base">
                                            <p:cTn id="19" dur="1500" fill="hold"/>
                                            <p:tgtEl>
                                              <p:spTgt spid="33"/>
                                            </p:tgtEl>
                                            <p:attrNameLst>
                                              <p:attrName>ppt_x</p:attrName>
                                            </p:attrNameLst>
                                          </p:cBhvr>
                                          <p:tavLst>
                                            <p:tav tm="0">
                                              <p:val>
                                                <p:strVal val="#ppt_x"/>
                                              </p:val>
                                            </p:tav>
                                            <p:tav tm="100000">
                                              <p:val>
                                                <p:strVal val="#ppt_x"/>
                                              </p:val>
                                            </p:tav>
                                          </p:tavLst>
                                        </p:anim>
                                        <p:anim calcmode="lin" valueType="num" p14:bounceEnd="86000">
                                          <p:cBhvr additive="base">
                                            <p:cTn id="20" dur="1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86000">
                                      <p:stCondLst>
                                        <p:cond delay="4500"/>
                                      </p:stCondLst>
                                      <p:childTnLst>
                                        <p:set>
                                          <p:cBhvr>
                                            <p:cTn id="22" dur="1" fill="hold">
                                              <p:stCondLst>
                                                <p:cond delay="0"/>
                                              </p:stCondLst>
                                            </p:cTn>
                                            <p:tgtEl>
                                              <p:spTgt spid="34"/>
                                            </p:tgtEl>
                                            <p:attrNameLst>
                                              <p:attrName>style.visibility</p:attrName>
                                            </p:attrNameLst>
                                          </p:cBhvr>
                                          <p:to>
                                            <p:strVal val="visible"/>
                                          </p:to>
                                        </p:set>
                                        <p:anim calcmode="lin" valueType="num" p14:bounceEnd="86000">
                                          <p:cBhvr additive="base">
                                            <p:cTn id="23" dur="1500" fill="hold"/>
                                            <p:tgtEl>
                                              <p:spTgt spid="34"/>
                                            </p:tgtEl>
                                            <p:attrNameLst>
                                              <p:attrName>ppt_x</p:attrName>
                                            </p:attrNameLst>
                                          </p:cBhvr>
                                          <p:tavLst>
                                            <p:tav tm="0">
                                              <p:val>
                                                <p:strVal val="#ppt_x"/>
                                              </p:val>
                                            </p:tav>
                                            <p:tav tm="100000">
                                              <p:val>
                                                <p:strVal val="#ppt_x"/>
                                              </p:val>
                                            </p:tav>
                                          </p:tavLst>
                                        </p:anim>
                                        <p:anim calcmode="lin" valueType="num" p14:bounceEnd="86000">
                                          <p:cBhvr additive="base">
                                            <p:cTn id="24" dur="1500" fill="hold"/>
                                            <p:tgtEl>
                                              <p:spTgt spid="34"/>
                                            </p:tgtEl>
                                            <p:attrNameLst>
                                              <p:attrName>ppt_y</p:attrName>
                                            </p:attrNameLst>
                                          </p:cBhvr>
                                          <p:tavLst>
                                            <p:tav tm="0">
                                              <p:val>
                                                <p:strVal val="1+#ppt_h/2"/>
                                              </p:val>
                                            </p:tav>
                                            <p:tav tm="100000">
                                              <p:val>
                                                <p:strVal val="#ppt_y"/>
                                              </p:val>
                                            </p:tav>
                                          </p:tavLst>
                                        </p:anim>
                                      </p:childTnLst>
                                    </p:cTn>
                                  </p:par>
                                  <p:par>
                                    <p:cTn id="25" presetID="47" presetClass="entr" presetSubtype="0" fill="hold" nodeType="withEffect">
                                      <p:stCondLst>
                                        <p:cond delay="525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1000"/>
                                            <p:tgtEl>
                                              <p:spTgt spid="60"/>
                                            </p:tgtEl>
                                          </p:cBhvr>
                                        </p:animEffect>
                                        <p:anim calcmode="lin" valueType="num">
                                          <p:cBhvr>
                                            <p:cTn id="28" dur="1000" fill="hold"/>
                                            <p:tgtEl>
                                              <p:spTgt spid="60"/>
                                            </p:tgtEl>
                                            <p:attrNameLst>
                                              <p:attrName>ppt_x</p:attrName>
                                            </p:attrNameLst>
                                          </p:cBhvr>
                                          <p:tavLst>
                                            <p:tav tm="0">
                                              <p:val>
                                                <p:strVal val="#ppt_x"/>
                                              </p:val>
                                            </p:tav>
                                            <p:tav tm="100000">
                                              <p:val>
                                                <p:strVal val="#ppt_x"/>
                                              </p:val>
                                            </p:tav>
                                          </p:tavLst>
                                        </p:anim>
                                        <p:anim calcmode="lin" valueType="num">
                                          <p:cBhvr>
                                            <p:cTn id="29" dur="1000" fill="hold"/>
                                            <p:tgtEl>
                                              <p:spTgt spid="60"/>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525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1000"/>
                                            <p:tgtEl>
                                              <p:spTgt spid="61"/>
                                            </p:tgtEl>
                                          </p:cBhvr>
                                        </p:animEffect>
                                        <p:anim calcmode="lin" valueType="num">
                                          <p:cBhvr>
                                            <p:cTn id="33" dur="1000" fill="hold"/>
                                            <p:tgtEl>
                                              <p:spTgt spid="61"/>
                                            </p:tgtEl>
                                            <p:attrNameLst>
                                              <p:attrName>ppt_x</p:attrName>
                                            </p:attrNameLst>
                                          </p:cBhvr>
                                          <p:tavLst>
                                            <p:tav tm="0">
                                              <p:val>
                                                <p:strVal val="#ppt_x"/>
                                              </p:val>
                                            </p:tav>
                                            <p:tav tm="100000">
                                              <p:val>
                                                <p:strVal val="#ppt_x"/>
                                              </p:val>
                                            </p:tav>
                                          </p:tavLst>
                                        </p:anim>
                                        <p:anim calcmode="lin" valueType="num">
                                          <p:cBhvr>
                                            <p:cTn id="34" dur="1000" fill="hold"/>
                                            <p:tgtEl>
                                              <p:spTgt spid="61"/>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525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anim calcmode="lin" valueType="num">
                                          <p:cBhvr>
                                            <p:cTn id="38" dur="1000" fill="hold"/>
                                            <p:tgtEl>
                                              <p:spTgt spid="64"/>
                                            </p:tgtEl>
                                            <p:attrNameLst>
                                              <p:attrName>ppt_x</p:attrName>
                                            </p:attrNameLst>
                                          </p:cBhvr>
                                          <p:tavLst>
                                            <p:tav tm="0">
                                              <p:val>
                                                <p:strVal val="#ppt_x"/>
                                              </p:val>
                                            </p:tav>
                                            <p:tav tm="100000">
                                              <p:val>
                                                <p:strVal val="#ppt_x"/>
                                              </p:val>
                                            </p:tav>
                                          </p:tavLst>
                                        </p:anim>
                                        <p:anim calcmode="lin" valueType="num">
                                          <p:cBhvr>
                                            <p:cTn id="39" dur="1000" fill="hold"/>
                                            <p:tgtEl>
                                              <p:spTgt spid="64"/>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525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1000"/>
                                            <p:tgtEl>
                                              <p:spTgt spid="63"/>
                                            </p:tgtEl>
                                          </p:cBhvr>
                                        </p:animEffect>
                                        <p:anim calcmode="lin" valueType="num">
                                          <p:cBhvr>
                                            <p:cTn id="43" dur="1000" fill="hold"/>
                                            <p:tgtEl>
                                              <p:spTgt spid="63"/>
                                            </p:tgtEl>
                                            <p:attrNameLst>
                                              <p:attrName>ppt_x</p:attrName>
                                            </p:attrNameLst>
                                          </p:cBhvr>
                                          <p:tavLst>
                                            <p:tav tm="0">
                                              <p:val>
                                                <p:strVal val="#ppt_x"/>
                                              </p:val>
                                            </p:tav>
                                            <p:tav tm="100000">
                                              <p:val>
                                                <p:strVal val="#ppt_x"/>
                                              </p:val>
                                            </p:tav>
                                          </p:tavLst>
                                        </p:anim>
                                        <p:anim calcmode="lin" valueType="num">
                                          <p:cBhvr>
                                            <p:cTn id="44" dur="1000" fill="hold"/>
                                            <p:tgtEl>
                                              <p:spTgt spid="63"/>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525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1000"/>
                                            <p:tgtEl>
                                              <p:spTgt spid="62"/>
                                            </p:tgtEl>
                                          </p:cBhvr>
                                        </p:animEffect>
                                        <p:anim calcmode="lin" valueType="num">
                                          <p:cBhvr>
                                            <p:cTn id="48" dur="1000" fill="hold"/>
                                            <p:tgtEl>
                                              <p:spTgt spid="62"/>
                                            </p:tgtEl>
                                            <p:attrNameLst>
                                              <p:attrName>ppt_x</p:attrName>
                                            </p:attrNameLst>
                                          </p:cBhvr>
                                          <p:tavLst>
                                            <p:tav tm="0">
                                              <p:val>
                                                <p:strVal val="#ppt_x"/>
                                              </p:val>
                                            </p:tav>
                                            <p:tav tm="100000">
                                              <p:val>
                                                <p:strVal val="#ppt_x"/>
                                              </p:val>
                                            </p:tav>
                                          </p:tavLst>
                                        </p:anim>
                                        <p:anim calcmode="lin" valueType="num">
                                          <p:cBhvr>
                                            <p:cTn id="4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23" grpId="0"/>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500" fill="hold"/>
                                            <p:tgtEl>
                                              <p:spTgt spid="23"/>
                                            </p:tgtEl>
                                            <p:attrNameLst>
                                              <p:attrName>ppt_x</p:attrName>
                                            </p:attrNameLst>
                                          </p:cBhvr>
                                          <p:tavLst>
                                            <p:tav tm="0">
                                              <p:val>
                                                <p:strVal val="#ppt_x"/>
                                              </p:val>
                                            </p:tav>
                                            <p:tav tm="100000">
                                              <p:val>
                                                <p:strVal val="#ppt_x"/>
                                              </p:val>
                                            </p:tav>
                                          </p:tavLst>
                                        </p:anim>
                                        <p:anim calcmode="lin" valueType="num">
                                          <p:cBhvr additive="base">
                                            <p:cTn id="8" dur="1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500" fill="hold"/>
                                            <p:tgtEl>
                                              <p:spTgt spid="31"/>
                                            </p:tgtEl>
                                            <p:attrNameLst>
                                              <p:attrName>ppt_x</p:attrName>
                                            </p:attrNameLst>
                                          </p:cBhvr>
                                          <p:tavLst>
                                            <p:tav tm="0">
                                              <p:val>
                                                <p:strVal val="#ppt_x"/>
                                              </p:val>
                                            </p:tav>
                                            <p:tav tm="100000">
                                              <p:val>
                                                <p:strVal val="#ppt_x"/>
                                              </p:val>
                                            </p:tav>
                                          </p:tavLst>
                                        </p:anim>
                                        <p:anim calcmode="lin" valueType="num">
                                          <p:cBhvr additive="base">
                                            <p:cTn id="12" dur="1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25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500" fill="hold"/>
                                            <p:tgtEl>
                                              <p:spTgt spid="32"/>
                                            </p:tgtEl>
                                            <p:attrNameLst>
                                              <p:attrName>ppt_x</p:attrName>
                                            </p:attrNameLst>
                                          </p:cBhvr>
                                          <p:tavLst>
                                            <p:tav tm="0">
                                              <p:val>
                                                <p:strVal val="#ppt_x"/>
                                              </p:val>
                                            </p:tav>
                                            <p:tav tm="100000">
                                              <p:val>
                                                <p:strVal val="#ppt_x"/>
                                              </p:val>
                                            </p:tav>
                                          </p:tavLst>
                                        </p:anim>
                                        <p:anim calcmode="lin" valueType="num">
                                          <p:cBhvr additive="base">
                                            <p:cTn id="16" dur="1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350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1500" fill="hold"/>
                                            <p:tgtEl>
                                              <p:spTgt spid="33"/>
                                            </p:tgtEl>
                                            <p:attrNameLst>
                                              <p:attrName>ppt_x</p:attrName>
                                            </p:attrNameLst>
                                          </p:cBhvr>
                                          <p:tavLst>
                                            <p:tav tm="0">
                                              <p:val>
                                                <p:strVal val="#ppt_x"/>
                                              </p:val>
                                            </p:tav>
                                            <p:tav tm="100000">
                                              <p:val>
                                                <p:strVal val="#ppt_x"/>
                                              </p:val>
                                            </p:tav>
                                          </p:tavLst>
                                        </p:anim>
                                        <p:anim calcmode="lin" valueType="num">
                                          <p:cBhvr additive="base">
                                            <p:cTn id="20" dur="1500" fill="hold"/>
                                            <p:tgtEl>
                                              <p:spTgt spid="3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450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500" fill="hold"/>
                                            <p:tgtEl>
                                              <p:spTgt spid="34"/>
                                            </p:tgtEl>
                                            <p:attrNameLst>
                                              <p:attrName>ppt_x</p:attrName>
                                            </p:attrNameLst>
                                          </p:cBhvr>
                                          <p:tavLst>
                                            <p:tav tm="0">
                                              <p:val>
                                                <p:strVal val="#ppt_x"/>
                                              </p:val>
                                            </p:tav>
                                            <p:tav tm="100000">
                                              <p:val>
                                                <p:strVal val="#ppt_x"/>
                                              </p:val>
                                            </p:tav>
                                          </p:tavLst>
                                        </p:anim>
                                        <p:anim calcmode="lin" valueType="num">
                                          <p:cBhvr additive="base">
                                            <p:cTn id="24" dur="1500" fill="hold"/>
                                            <p:tgtEl>
                                              <p:spTgt spid="34"/>
                                            </p:tgtEl>
                                            <p:attrNameLst>
                                              <p:attrName>ppt_y</p:attrName>
                                            </p:attrNameLst>
                                          </p:cBhvr>
                                          <p:tavLst>
                                            <p:tav tm="0">
                                              <p:val>
                                                <p:strVal val="1+#ppt_h/2"/>
                                              </p:val>
                                            </p:tav>
                                            <p:tav tm="100000">
                                              <p:val>
                                                <p:strVal val="#ppt_y"/>
                                              </p:val>
                                            </p:tav>
                                          </p:tavLst>
                                        </p:anim>
                                      </p:childTnLst>
                                    </p:cTn>
                                  </p:par>
                                  <p:par>
                                    <p:cTn id="25" presetID="47" presetClass="entr" presetSubtype="0" fill="hold" nodeType="withEffect">
                                      <p:stCondLst>
                                        <p:cond delay="525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1000"/>
                                            <p:tgtEl>
                                              <p:spTgt spid="60"/>
                                            </p:tgtEl>
                                          </p:cBhvr>
                                        </p:animEffect>
                                        <p:anim calcmode="lin" valueType="num">
                                          <p:cBhvr>
                                            <p:cTn id="28" dur="1000" fill="hold"/>
                                            <p:tgtEl>
                                              <p:spTgt spid="60"/>
                                            </p:tgtEl>
                                            <p:attrNameLst>
                                              <p:attrName>ppt_x</p:attrName>
                                            </p:attrNameLst>
                                          </p:cBhvr>
                                          <p:tavLst>
                                            <p:tav tm="0">
                                              <p:val>
                                                <p:strVal val="#ppt_x"/>
                                              </p:val>
                                            </p:tav>
                                            <p:tav tm="100000">
                                              <p:val>
                                                <p:strVal val="#ppt_x"/>
                                              </p:val>
                                            </p:tav>
                                          </p:tavLst>
                                        </p:anim>
                                        <p:anim calcmode="lin" valueType="num">
                                          <p:cBhvr>
                                            <p:cTn id="29" dur="1000" fill="hold"/>
                                            <p:tgtEl>
                                              <p:spTgt spid="60"/>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525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1000"/>
                                            <p:tgtEl>
                                              <p:spTgt spid="61"/>
                                            </p:tgtEl>
                                          </p:cBhvr>
                                        </p:animEffect>
                                        <p:anim calcmode="lin" valueType="num">
                                          <p:cBhvr>
                                            <p:cTn id="33" dur="1000" fill="hold"/>
                                            <p:tgtEl>
                                              <p:spTgt spid="61"/>
                                            </p:tgtEl>
                                            <p:attrNameLst>
                                              <p:attrName>ppt_x</p:attrName>
                                            </p:attrNameLst>
                                          </p:cBhvr>
                                          <p:tavLst>
                                            <p:tav tm="0">
                                              <p:val>
                                                <p:strVal val="#ppt_x"/>
                                              </p:val>
                                            </p:tav>
                                            <p:tav tm="100000">
                                              <p:val>
                                                <p:strVal val="#ppt_x"/>
                                              </p:val>
                                            </p:tav>
                                          </p:tavLst>
                                        </p:anim>
                                        <p:anim calcmode="lin" valueType="num">
                                          <p:cBhvr>
                                            <p:cTn id="34" dur="1000" fill="hold"/>
                                            <p:tgtEl>
                                              <p:spTgt spid="61"/>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525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anim calcmode="lin" valueType="num">
                                          <p:cBhvr>
                                            <p:cTn id="38" dur="1000" fill="hold"/>
                                            <p:tgtEl>
                                              <p:spTgt spid="64"/>
                                            </p:tgtEl>
                                            <p:attrNameLst>
                                              <p:attrName>ppt_x</p:attrName>
                                            </p:attrNameLst>
                                          </p:cBhvr>
                                          <p:tavLst>
                                            <p:tav tm="0">
                                              <p:val>
                                                <p:strVal val="#ppt_x"/>
                                              </p:val>
                                            </p:tav>
                                            <p:tav tm="100000">
                                              <p:val>
                                                <p:strVal val="#ppt_x"/>
                                              </p:val>
                                            </p:tav>
                                          </p:tavLst>
                                        </p:anim>
                                        <p:anim calcmode="lin" valueType="num">
                                          <p:cBhvr>
                                            <p:cTn id="39" dur="1000" fill="hold"/>
                                            <p:tgtEl>
                                              <p:spTgt spid="64"/>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525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1000"/>
                                            <p:tgtEl>
                                              <p:spTgt spid="63"/>
                                            </p:tgtEl>
                                          </p:cBhvr>
                                        </p:animEffect>
                                        <p:anim calcmode="lin" valueType="num">
                                          <p:cBhvr>
                                            <p:cTn id="43" dur="1000" fill="hold"/>
                                            <p:tgtEl>
                                              <p:spTgt spid="63"/>
                                            </p:tgtEl>
                                            <p:attrNameLst>
                                              <p:attrName>ppt_x</p:attrName>
                                            </p:attrNameLst>
                                          </p:cBhvr>
                                          <p:tavLst>
                                            <p:tav tm="0">
                                              <p:val>
                                                <p:strVal val="#ppt_x"/>
                                              </p:val>
                                            </p:tav>
                                            <p:tav tm="100000">
                                              <p:val>
                                                <p:strVal val="#ppt_x"/>
                                              </p:val>
                                            </p:tav>
                                          </p:tavLst>
                                        </p:anim>
                                        <p:anim calcmode="lin" valueType="num">
                                          <p:cBhvr>
                                            <p:cTn id="44" dur="1000" fill="hold"/>
                                            <p:tgtEl>
                                              <p:spTgt spid="63"/>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525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1000"/>
                                            <p:tgtEl>
                                              <p:spTgt spid="62"/>
                                            </p:tgtEl>
                                          </p:cBhvr>
                                        </p:animEffect>
                                        <p:anim calcmode="lin" valueType="num">
                                          <p:cBhvr>
                                            <p:cTn id="48" dur="1000" fill="hold"/>
                                            <p:tgtEl>
                                              <p:spTgt spid="62"/>
                                            </p:tgtEl>
                                            <p:attrNameLst>
                                              <p:attrName>ppt_x</p:attrName>
                                            </p:attrNameLst>
                                          </p:cBhvr>
                                          <p:tavLst>
                                            <p:tav tm="0">
                                              <p:val>
                                                <p:strVal val="#ppt_x"/>
                                              </p:val>
                                            </p:tav>
                                            <p:tav tm="100000">
                                              <p:val>
                                                <p:strVal val="#ppt_x"/>
                                              </p:val>
                                            </p:tav>
                                          </p:tavLst>
                                        </p:anim>
                                        <p:anim calcmode="lin" valueType="num">
                                          <p:cBhvr>
                                            <p:cTn id="4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23" grpId="0"/>
          <p:bldP spid="34"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1682F3-6113-C046-529F-40006F8EED9E}"/>
            </a:ext>
          </a:extLst>
        </p:cNvPr>
        <p:cNvGrpSpPr/>
        <p:nvPr/>
      </p:nvGrpSpPr>
      <p:grpSpPr>
        <a:xfrm>
          <a:off x="0" y="0"/>
          <a:ext cx="0" cy="0"/>
          <a:chOff x="0" y="0"/>
          <a:chExt cx="0" cy="0"/>
        </a:xfrm>
      </p:grpSpPr>
      <p:cxnSp>
        <p:nvCxnSpPr>
          <p:cNvPr id="10" name="!!S2">
            <a:extLst>
              <a:ext uri="{FF2B5EF4-FFF2-40B4-BE49-F238E27FC236}">
                <a16:creationId xmlns:a16="http://schemas.microsoft.com/office/drawing/2014/main" id="{2505C493-F593-2C99-5B33-DD617951D1A3}"/>
              </a:ext>
            </a:extLst>
          </p:cNvPr>
          <p:cNvCxnSpPr>
            <a:cxnSpLocks/>
          </p:cNvCxnSpPr>
          <p:nvPr/>
        </p:nvCxnSpPr>
        <p:spPr>
          <a:xfrm flipH="1">
            <a:off x="10445610"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1E2A61E5-65D3-CEF9-705A-6D288DF41B48}"/>
              </a:ext>
            </a:extLst>
          </p:cNvPr>
          <p:cNvCxnSpPr>
            <a:cxnSpLocks/>
          </p:cNvCxnSpPr>
          <p:nvPr/>
        </p:nvCxnSpPr>
        <p:spPr>
          <a:xfrm>
            <a:off x="10032515" y="7473660"/>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F54424E2-43AA-056F-083D-BEE8DA079C76}"/>
              </a:ext>
            </a:extLst>
          </p:cNvPr>
          <p:cNvCxnSpPr>
            <a:cxnSpLocks/>
          </p:cNvCxnSpPr>
          <p:nvPr/>
        </p:nvCxnSpPr>
        <p:spPr>
          <a:xfrm flipH="1">
            <a:off x="8117600"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E8F03284-F112-DBCF-AE5D-FFDE06CA11CC}"/>
              </a:ext>
            </a:extLst>
          </p:cNvPr>
          <p:cNvSpPr/>
          <p:nvPr/>
        </p:nvSpPr>
        <p:spPr>
          <a:xfrm>
            <a:off x="7748742" y="5994509"/>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B5815E1D-3841-B930-5683-D29BEF2E1E8D}"/>
              </a:ext>
            </a:extLst>
          </p:cNvPr>
          <p:cNvSpPr/>
          <p:nvPr/>
        </p:nvSpPr>
        <p:spPr>
          <a:xfrm>
            <a:off x="9729942" y="7135810"/>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F3FE78F4-265E-FEDC-4769-01F1D56878EA}"/>
              </a:ext>
            </a:extLst>
          </p:cNvPr>
          <p:cNvSpPr/>
          <p:nvPr/>
        </p:nvSpPr>
        <p:spPr>
          <a:xfrm>
            <a:off x="10191054"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EF6DCE07-A66D-6F63-5907-35032CE391C4}"/>
              </a:ext>
            </a:extLst>
          </p:cNvPr>
          <p:cNvSpPr/>
          <p:nvPr/>
        </p:nvSpPr>
        <p:spPr>
          <a:xfrm>
            <a:off x="276199" y="5534521"/>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D571F35D-25D9-E8C9-DCD5-D9DD49E8093F}"/>
              </a:ext>
            </a:extLst>
          </p:cNvPr>
          <p:cNvSpPr/>
          <p:nvPr/>
        </p:nvSpPr>
        <p:spPr>
          <a:xfrm rot="10406589">
            <a:off x="10226533" y="1990864"/>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33BA8F11-16B3-3AD6-1EF7-D43FCF184712}"/>
              </a:ext>
            </a:extLst>
          </p:cNvPr>
          <p:cNvCxnSpPr>
            <a:cxnSpLocks/>
          </p:cNvCxnSpPr>
          <p:nvPr/>
        </p:nvCxnSpPr>
        <p:spPr>
          <a:xfrm>
            <a:off x="555345" y="5851864"/>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EEADF682-CDE9-43F0-054A-AA5BCDC1FA6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7" name="TextBox 6">
            <a:extLst>
              <a:ext uri="{FF2B5EF4-FFF2-40B4-BE49-F238E27FC236}">
                <a16:creationId xmlns:a16="http://schemas.microsoft.com/office/drawing/2014/main" id="{182B277D-4307-7CDC-0D7D-5E4975D2A518}"/>
              </a:ext>
            </a:extLst>
          </p:cNvPr>
          <p:cNvSpPr txBox="1"/>
          <p:nvPr/>
        </p:nvSpPr>
        <p:spPr>
          <a:xfrm>
            <a:off x="1008246" y="-2744051"/>
            <a:ext cx="10926001" cy="523220"/>
          </a:xfrm>
          <a:prstGeom prst="rect">
            <a:avLst/>
          </a:prstGeom>
          <a:noFill/>
        </p:spPr>
        <p:txBody>
          <a:bodyPr wrap="square" anchor="ctr">
            <a:spAutoFit/>
          </a:bodyPr>
          <a:lstStyle/>
          <a:p>
            <a:pPr lvl="0">
              <a:defRPr/>
            </a:pPr>
            <a:r>
              <a:rPr lang="en-US" sz="2800" b="1" spc="300" dirty="0">
                <a:solidFill>
                  <a:srgbClr val="192821"/>
                </a:solidFill>
                <a:latin typeface="Plus Jakarta Sans" pitchFamily="2" charset="77"/>
                <a:cs typeface="Plus Jakarta Sans" pitchFamily="2" charset="77"/>
              </a:rPr>
              <a:t>Dataset used is “Virtual Try-On Network” dataset:</a:t>
            </a:r>
            <a:endParaRPr lang="en-US" sz="2800" b="1" spc="300" dirty="0">
              <a:solidFill>
                <a:srgbClr val="A3D0AF"/>
              </a:solidFill>
              <a:latin typeface="Plus Jakarta Sans" pitchFamily="2" charset="77"/>
              <a:cs typeface="Plus Jakarta Sans" pitchFamily="2" charset="77"/>
            </a:endParaRPr>
          </a:p>
        </p:txBody>
      </p:sp>
      <p:sp>
        <p:nvSpPr>
          <p:cNvPr id="31" name="TextBox 30">
            <a:extLst>
              <a:ext uri="{FF2B5EF4-FFF2-40B4-BE49-F238E27FC236}">
                <a16:creationId xmlns:a16="http://schemas.microsoft.com/office/drawing/2014/main" id="{95163362-CE67-60CE-59B6-6DE9E4A96DEA}"/>
              </a:ext>
            </a:extLst>
          </p:cNvPr>
          <p:cNvSpPr txBox="1"/>
          <p:nvPr/>
        </p:nvSpPr>
        <p:spPr>
          <a:xfrm>
            <a:off x="4696689" y="10042640"/>
            <a:ext cx="1416348" cy="400110"/>
          </a:xfrm>
          <a:prstGeom prst="rect">
            <a:avLst/>
          </a:prstGeom>
          <a:noFill/>
        </p:spPr>
        <p:txBody>
          <a:bodyPr wrap="square">
            <a:spAutoFit/>
          </a:bodyPr>
          <a:lstStyle/>
          <a:p>
            <a:pPr marL="342900" indent="-342900">
              <a:buClr>
                <a:srgbClr val="A3D0AF"/>
              </a:buClr>
              <a:buFont typeface="+mj-lt"/>
              <a:buAutoNum type="arabicPeriod" startAt="2"/>
            </a:pPr>
            <a:r>
              <a:rPr lang="en-US" sz="2000" b="1" dirty="0">
                <a:solidFill>
                  <a:schemeClr val="tx1">
                    <a:lumMod val="85000"/>
                    <a:lumOff val="15000"/>
                  </a:schemeClr>
                </a:solidFill>
                <a:latin typeface="Plus Jakarta Sans" pitchFamily="2" charset="0"/>
                <a:cs typeface="Plus Jakarta Sans" pitchFamily="2" charset="0"/>
              </a:rPr>
              <a:t>cloth</a:t>
            </a:r>
          </a:p>
        </p:txBody>
      </p:sp>
      <p:sp>
        <p:nvSpPr>
          <p:cNvPr id="32" name="TextBox 31">
            <a:extLst>
              <a:ext uri="{FF2B5EF4-FFF2-40B4-BE49-F238E27FC236}">
                <a16:creationId xmlns:a16="http://schemas.microsoft.com/office/drawing/2014/main" id="{11ED6A71-1B18-3663-F551-521AEEDD68FF}"/>
              </a:ext>
            </a:extLst>
          </p:cNvPr>
          <p:cNvSpPr txBox="1"/>
          <p:nvPr/>
        </p:nvSpPr>
        <p:spPr>
          <a:xfrm>
            <a:off x="6754835" y="10011659"/>
            <a:ext cx="1179894" cy="400110"/>
          </a:xfrm>
          <a:prstGeom prst="rect">
            <a:avLst/>
          </a:prstGeom>
          <a:noFill/>
        </p:spPr>
        <p:txBody>
          <a:bodyPr wrap="square">
            <a:spAutoFit/>
          </a:bodyPr>
          <a:lstStyle/>
          <a:p>
            <a:pPr marL="342900" indent="-342900">
              <a:buClr>
                <a:srgbClr val="A3D0AF"/>
              </a:buClr>
              <a:buFont typeface="+mj-lt"/>
              <a:buAutoNum type="arabicPeriod" startAt="3"/>
            </a:pPr>
            <a:r>
              <a:rPr lang="en-US" sz="2000" b="1" dirty="0">
                <a:solidFill>
                  <a:schemeClr val="tx1">
                    <a:lumMod val="85000"/>
                    <a:lumOff val="15000"/>
                  </a:schemeClr>
                </a:solidFill>
                <a:latin typeface="Plus Jakarta Sans" pitchFamily="2" charset="0"/>
                <a:cs typeface="Plus Jakarta Sans" pitchFamily="2" charset="0"/>
              </a:rPr>
              <a:t>edge</a:t>
            </a:r>
          </a:p>
        </p:txBody>
      </p:sp>
      <p:sp>
        <p:nvSpPr>
          <p:cNvPr id="33" name="TextBox 32">
            <a:extLst>
              <a:ext uri="{FF2B5EF4-FFF2-40B4-BE49-F238E27FC236}">
                <a16:creationId xmlns:a16="http://schemas.microsoft.com/office/drawing/2014/main" id="{24354700-BADA-1067-0E90-5759E804BCEA}"/>
              </a:ext>
            </a:extLst>
          </p:cNvPr>
          <p:cNvSpPr txBox="1"/>
          <p:nvPr/>
        </p:nvSpPr>
        <p:spPr>
          <a:xfrm>
            <a:off x="8997289" y="10019797"/>
            <a:ext cx="1522424" cy="400110"/>
          </a:xfrm>
          <a:prstGeom prst="rect">
            <a:avLst/>
          </a:prstGeom>
          <a:noFill/>
        </p:spPr>
        <p:txBody>
          <a:bodyPr wrap="square">
            <a:spAutoFit/>
          </a:bodyPr>
          <a:lstStyle/>
          <a:p>
            <a:pPr marL="342900" indent="-342900">
              <a:buClr>
                <a:srgbClr val="A3D0AF"/>
              </a:buClr>
              <a:buFont typeface="+mj-lt"/>
              <a:buAutoNum type="arabicPeriod" startAt="4"/>
            </a:pPr>
            <a:r>
              <a:rPr lang="en-US" sz="2000" b="1" dirty="0">
                <a:solidFill>
                  <a:schemeClr val="tx1">
                    <a:lumMod val="85000"/>
                    <a:lumOff val="15000"/>
                  </a:schemeClr>
                </a:solidFill>
                <a:latin typeface="Plus Jakarta Sans" pitchFamily="2" charset="0"/>
                <a:cs typeface="Plus Jakarta Sans" pitchFamily="2" charset="0"/>
              </a:rPr>
              <a:t>label.</a:t>
            </a:r>
          </a:p>
        </p:txBody>
      </p:sp>
      <p:sp>
        <p:nvSpPr>
          <p:cNvPr id="8" name="Rectangle 7">
            <a:extLst>
              <a:ext uri="{FF2B5EF4-FFF2-40B4-BE49-F238E27FC236}">
                <a16:creationId xmlns:a16="http://schemas.microsoft.com/office/drawing/2014/main" id="{DD55D7D9-4E8A-D38A-F0D5-A1732EE72BB1}"/>
              </a:ext>
            </a:extLst>
          </p:cNvPr>
          <p:cNvSpPr/>
          <p:nvPr/>
        </p:nvSpPr>
        <p:spPr>
          <a:xfrm>
            <a:off x="18010952" y="0"/>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M">
            <a:extLst>
              <a:ext uri="{FF2B5EF4-FFF2-40B4-BE49-F238E27FC236}">
                <a16:creationId xmlns:a16="http://schemas.microsoft.com/office/drawing/2014/main" id="{A84B2C02-3D4B-232E-3ECE-C0B9DE6105F9}"/>
              </a:ext>
            </a:extLst>
          </p:cNvPr>
          <p:cNvSpPr/>
          <p:nvPr/>
        </p:nvSpPr>
        <p:spPr>
          <a:xfrm rot="10800000">
            <a:off x="-1677868" y="-2643300"/>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45" name="Group 44">
            <a:extLst>
              <a:ext uri="{FF2B5EF4-FFF2-40B4-BE49-F238E27FC236}">
                <a16:creationId xmlns:a16="http://schemas.microsoft.com/office/drawing/2014/main" id="{32F61F94-0756-FFCC-C908-869DFF046F59}"/>
              </a:ext>
            </a:extLst>
          </p:cNvPr>
          <p:cNvGrpSpPr/>
          <p:nvPr/>
        </p:nvGrpSpPr>
        <p:grpSpPr>
          <a:xfrm>
            <a:off x="276199" y="10616161"/>
            <a:ext cx="2013489" cy="995294"/>
            <a:chOff x="257753" y="2750868"/>
            <a:chExt cx="2013489" cy="995294"/>
          </a:xfrm>
        </p:grpSpPr>
        <p:sp>
          <p:nvSpPr>
            <p:cNvPr id="4" name="TextBox 3">
              <a:extLst>
                <a:ext uri="{FF2B5EF4-FFF2-40B4-BE49-F238E27FC236}">
                  <a16:creationId xmlns:a16="http://schemas.microsoft.com/office/drawing/2014/main" id="{82E2DFAA-8A19-895F-E3EB-3FF5A0006773}"/>
                </a:ext>
              </a:extLst>
            </p:cNvPr>
            <p:cNvSpPr txBox="1"/>
            <p:nvPr/>
          </p:nvSpPr>
          <p:spPr>
            <a:xfrm>
              <a:off x="257753" y="3346052"/>
              <a:ext cx="2013489" cy="400110"/>
            </a:xfrm>
            <a:prstGeom prst="rect">
              <a:avLst/>
            </a:prstGeom>
            <a:noFill/>
          </p:spPr>
          <p:txBody>
            <a:bodyPr wrap="square" anchor="ctr">
              <a:spAutoFit/>
            </a:bodyPr>
            <a:lstStyle/>
            <a:p>
              <a:pPr lvl="0" algn="ctr">
                <a:defRPr/>
              </a:pPr>
              <a:r>
                <a:rPr lang="en-US" sz="2000" b="1" spc="300" dirty="0">
                  <a:solidFill>
                    <a:srgbClr val="192821"/>
                  </a:solidFill>
                  <a:latin typeface="Plus Jakarta Sans" pitchFamily="2" charset="77"/>
                  <a:cs typeface="Plus Jakarta Sans" pitchFamily="2" charset="77"/>
                </a:rPr>
                <a:t>Description</a:t>
              </a:r>
              <a:endParaRPr lang="en-US" sz="2000" b="1" spc="300" dirty="0">
                <a:solidFill>
                  <a:srgbClr val="A3D0AF"/>
                </a:solidFill>
                <a:latin typeface="Plus Jakarta Sans" pitchFamily="2" charset="77"/>
                <a:cs typeface="Plus Jakarta Sans" pitchFamily="2" charset="77"/>
              </a:endParaRPr>
            </a:p>
          </p:txBody>
        </p:sp>
        <p:pic>
          <p:nvPicPr>
            <p:cNvPr id="25" name="Graphic 24">
              <a:extLst>
                <a:ext uri="{FF2B5EF4-FFF2-40B4-BE49-F238E27FC236}">
                  <a16:creationId xmlns:a16="http://schemas.microsoft.com/office/drawing/2014/main" id="{21FEFEF0-31AF-3D71-F5F1-35C15ED709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7869" y="2750868"/>
              <a:ext cx="595184" cy="595184"/>
            </a:xfrm>
            <a:prstGeom prst="rect">
              <a:avLst/>
            </a:prstGeom>
          </p:spPr>
        </p:pic>
      </p:grpSp>
      <p:pic>
        <p:nvPicPr>
          <p:cNvPr id="40" name="Picture 39" descr="A screenshot of a color palette&#10;&#10;AI-generated content may be incorrect.">
            <a:extLst>
              <a:ext uri="{FF2B5EF4-FFF2-40B4-BE49-F238E27FC236}">
                <a16:creationId xmlns:a16="http://schemas.microsoft.com/office/drawing/2014/main" id="{00B58D69-42BF-40FE-F663-9DCF4A68DF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10484" y="33394"/>
            <a:ext cx="9144000" cy="6858000"/>
          </a:xfrm>
          <a:prstGeom prst="rect">
            <a:avLst/>
          </a:prstGeom>
        </p:spPr>
      </p:pic>
      <p:sp>
        <p:nvSpPr>
          <p:cNvPr id="23" name="TextBox 22">
            <a:extLst>
              <a:ext uri="{FF2B5EF4-FFF2-40B4-BE49-F238E27FC236}">
                <a16:creationId xmlns:a16="http://schemas.microsoft.com/office/drawing/2014/main" id="{955F2937-EEC5-F218-6C66-376653B57F42}"/>
              </a:ext>
            </a:extLst>
          </p:cNvPr>
          <p:cNvSpPr txBox="1"/>
          <p:nvPr/>
        </p:nvSpPr>
        <p:spPr>
          <a:xfrm>
            <a:off x="2661163" y="10042640"/>
            <a:ext cx="1631668" cy="400110"/>
          </a:xfrm>
          <a:prstGeom prst="rect">
            <a:avLst/>
          </a:prstGeom>
          <a:noFill/>
        </p:spPr>
        <p:txBody>
          <a:bodyPr wrap="square">
            <a:spAutoFit/>
          </a:bodyPr>
          <a:lstStyle/>
          <a:p>
            <a:pPr marL="342900" indent="-342900">
              <a:buClr>
                <a:srgbClr val="A3D0AF"/>
              </a:buClr>
              <a:buFont typeface="+mj-lt"/>
              <a:buAutoNum type="arabicPeriod"/>
            </a:pPr>
            <a:r>
              <a:rPr lang="en-US" sz="2000" b="1" dirty="0">
                <a:solidFill>
                  <a:schemeClr val="tx1">
                    <a:lumMod val="85000"/>
                    <a:lumOff val="15000"/>
                  </a:schemeClr>
                </a:solidFill>
                <a:latin typeface="Plus Jakarta Sans" pitchFamily="2" charset="0"/>
                <a:cs typeface="Plus Jakarta Sans" pitchFamily="2" charset="0"/>
              </a:rPr>
              <a:t>image</a:t>
            </a:r>
          </a:p>
        </p:txBody>
      </p:sp>
      <p:grpSp>
        <p:nvGrpSpPr>
          <p:cNvPr id="60" name="Group 59">
            <a:extLst>
              <a:ext uri="{FF2B5EF4-FFF2-40B4-BE49-F238E27FC236}">
                <a16:creationId xmlns:a16="http://schemas.microsoft.com/office/drawing/2014/main" id="{D6250CA7-0DC7-5B1C-B9E9-8AA3CD65C713}"/>
              </a:ext>
            </a:extLst>
          </p:cNvPr>
          <p:cNvGrpSpPr/>
          <p:nvPr/>
        </p:nvGrpSpPr>
        <p:grpSpPr>
          <a:xfrm>
            <a:off x="2205132" y="10570645"/>
            <a:ext cx="2152324" cy="2901269"/>
            <a:chOff x="2205132" y="2544245"/>
            <a:chExt cx="2152324" cy="2901269"/>
          </a:xfrm>
        </p:grpSpPr>
        <p:cxnSp>
          <p:nvCxnSpPr>
            <p:cNvPr id="9" name="!!S1">
              <a:extLst>
                <a:ext uri="{FF2B5EF4-FFF2-40B4-BE49-F238E27FC236}">
                  <a16:creationId xmlns:a16="http://schemas.microsoft.com/office/drawing/2014/main" id="{FA416DE5-A450-6004-E9E1-4E229FAA610A}"/>
                </a:ext>
              </a:extLst>
            </p:cNvPr>
            <p:cNvCxnSpPr>
              <a:cxnSpLocks/>
            </p:cNvCxnSpPr>
            <p:nvPr/>
          </p:nvCxnSpPr>
          <p:spPr>
            <a:xfrm>
              <a:off x="3276485" y="3888058"/>
              <a:ext cx="0" cy="447613"/>
            </a:xfrm>
            <a:prstGeom prst="line">
              <a:avLst/>
            </a:prstGeom>
            <a:ln w="76200">
              <a:solidFill>
                <a:srgbClr val="F8C9C9">
                  <a:alpha val="57000"/>
                </a:srgbClr>
              </a:solidFill>
              <a:headEnd w="sm" len="sm"/>
              <a:tailEnd type="oval" w="sm" len="sm"/>
            </a:ln>
            <a:effectLst>
              <a:softEdge rad="25400"/>
            </a:effectLst>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AE4D73D4-6487-5D33-D120-5790692980F4}"/>
                </a:ext>
              </a:extLst>
            </p:cNvPr>
            <p:cNvSpPr txBox="1"/>
            <p:nvPr/>
          </p:nvSpPr>
          <p:spPr>
            <a:xfrm>
              <a:off x="2379614" y="2544245"/>
              <a:ext cx="1977842" cy="923330"/>
            </a:xfrm>
            <a:prstGeom prst="rect">
              <a:avLst/>
            </a:prstGeom>
            <a:noFill/>
          </p:spPr>
          <p:txBody>
            <a:bodyPr wrap="square">
              <a:spAutoFit/>
            </a:bodyPr>
            <a:lstStyle/>
            <a:p>
              <a:pPr algn="ctr">
                <a:buClr>
                  <a:srgbClr val="A3D0AF"/>
                </a:buClr>
              </a:pPr>
              <a:r>
                <a:rPr lang="en-US" dirty="0">
                  <a:solidFill>
                    <a:schemeClr val="tx1">
                      <a:lumMod val="85000"/>
                      <a:lumOff val="15000"/>
                    </a:schemeClr>
                  </a:solidFill>
                  <a:latin typeface="Plus Jakarta Sans" pitchFamily="2" charset="0"/>
                  <a:cs typeface="Plus Jakarta Sans" pitchFamily="2" charset="0"/>
                </a:rPr>
                <a:t>Person image wearing the garment(</a:t>
              </a:r>
              <a:r>
                <a:rPr lang="en-US" dirty="0" err="1">
                  <a:solidFill>
                    <a:schemeClr val="tx1">
                      <a:lumMod val="85000"/>
                      <a:lumOff val="15000"/>
                    </a:schemeClr>
                  </a:solidFill>
                  <a:latin typeface="Plus Jakarta Sans" pitchFamily="2" charset="0"/>
                  <a:cs typeface="Plus Jakarta Sans" pitchFamily="2" charset="0"/>
                </a:rPr>
                <a:t>p_gt</a:t>
              </a:r>
              <a:r>
                <a:rPr lang="en-US" dirty="0">
                  <a:solidFill>
                    <a:schemeClr val="tx1">
                      <a:lumMod val="85000"/>
                      <a:lumOff val="15000"/>
                    </a:schemeClr>
                  </a:solidFill>
                  <a:latin typeface="Plus Jakarta Sans" pitchFamily="2" charset="0"/>
                  <a:cs typeface="Plus Jakarta Sans" pitchFamily="2" charset="0"/>
                </a:rPr>
                <a:t>)</a:t>
              </a:r>
            </a:p>
          </p:txBody>
        </p:sp>
        <p:sp>
          <p:nvSpPr>
            <p:cNvPr id="43" name="TextBox 42">
              <a:extLst>
                <a:ext uri="{FF2B5EF4-FFF2-40B4-BE49-F238E27FC236}">
                  <a16:creationId xmlns:a16="http://schemas.microsoft.com/office/drawing/2014/main" id="{0721F640-F7A0-FF79-C227-565D68D32ECA}"/>
                </a:ext>
              </a:extLst>
            </p:cNvPr>
            <p:cNvSpPr txBox="1"/>
            <p:nvPr/>
          </p:nvSpPr>
          <p:spPr>
            <a:xfrm>
              <a:off x="2205132" y="4799183"/>
              <a:ext cx="2123250" cy="646331"/>
            </a:xfrm>
            <a:prstGeom prst="rect">
              <a:avLst/>
            </a:prstGeom>
            <a:noFill/>
          </p:spPr>
          <p:txBody>
            <a:bodyPr wrap="square">
              <a:spAutoFit/>
            </a:bodyPr>
            <a:lstStyle/>
            <a:p>
              <a:pPr algn="ctr">
                <a:buClr>
                  <a:srgbClr val="A3D0AF"/>
                </a:buClr>
              </a:pPr>
              <a:r>
                <a:rPr lang="en-US" dirty="0">
                  <a:solidFill>
                    <a:schemeClr val="tx1">
                      <a:lumMod val="85000"/>
                      <a:lumOff val="15000"/>
                    </a:schemeClr>
                  </a:solidFill>
                  <a:latin typeface="Plus Jakarta Sans" pitchFamily="2" charset="0"/>
                  <a:cs typeface="Plus Jakarta Sans" pitchFamily="2" charset="0"/>
                </a:rPr>
                <a:t>p_gt, SSIM groundtruth</a:t>
              </a:r>
            </a:p>
          </p:txBody>
        </p:sp>
      </p:grpSp>
      <p:sp>
        <p:nvSpPr>
          <p:cNvPr id="34" name="TextBox 33">
            <a:extLst>
              <a:ext uri="{FF2B5EF4-FFF2-40B4-BE49-F238E27FC236}">
                <a16:creationId xmlns:a16="http://schemas.microsoft.com/office/drawing/2014/main" id="{C969ECB9-5A65-F1E1-327D-B5C0B203B5A3}"/>
              </a:ext>
            </a:extLst>
          </p:cNvPr>
          <p:cNvSpPr txBox="1"/>
          <p:nvPr/>
        </p:nvSpPr>
        <p:spPr>
          <a:xfrm>
            <a:off x="10714701" y="10017101"/>
            <a:ext cx="1385204" cy="400110"/>
          </a:xfrm>
          <a:prstGeom prst="rect">
            <a:avLst/>
          </a:prstGeom>
          <a:noFill/>
        </p:spPr>
        <p:txBody>
          <a:bodyPr wrap="square">
            <a:spAutoFit/>
          </a:bodyPr>
          <a:lstStyle/>
          <a:p>
            <a:pPr marL="342900" indent="-342900">
              <a:buClr>
                <a:srgbClr val="A3D0AF"/>
              </a:buClr>
              <a:buFont typeface="+mj-lt"/>
              <a:buAutoNum type="arabicPeriod" startAt="5"/>
            </a:pPr>
            <a:r>
              <a:rPr lang="en-US" sz="2000" b="1" dirty="0">
                <a:solidFill>
                  <a:schemeClr val="tx1">
                    <a:lumMod val="85000"/>
                    <a:lumOff val="15000"/>
                  </a:schemeClr>
                </a:solidFill>
                <a:latin typeface="Plus Jakarta Sans" pitchFamily="2" charset="0"/>
                <a:cs typeface="Plus Jakarta Sans" pitchFamily="2" charset="0"/>
              </a:rPr>
              <a:t>pose</a:t>
            </a:r>
          </a:p>
        </p:txBody>
      </p:sp>
      <p:grpSp>
        <p:nvGrpSpPr>
          <p:cNvPr id="61" name="Group 60">
            <a:extLst>
              <a:ext uri="{FF2B5EF4-FFF2-40B4-BE49-F238E27FC236}">
                <a16:creationId xmlns:a16="http://schemas.microsoft.com/office/drawing/2014/main" id="{CBA5D497-4E6B-46C5-BDC4-716E62BC46C5}"/>
              </a:ext>
            </a:extLst>
          </p:cNvPr>
          <p:cNvGrpSpPr/>
          <p:nvPr/>
        </p:nvGrpSpPr>
        <p:grpSpPr>
          <a:xfrm>
            <a:off x="4333973" y="10589474"/>
            <a:ext cx="2006984" cy="2881517"/>
            <a:chOff x="4333973" y="2563074"/>
            <a:chExt cx="2006984" cy="2881517"/>
          </a:xfrm>
        </p:grpSpPr>
        <p:sp>
          <p:nvSpPr>
            <p:cNvPr id="47" name="TextBox 46">
              <a:extLst>
                <a:ext uri="{FF2B5EF4-FFF2-40B4-BE49-F238E27FC236}">
                  <a16:creationId xmlns:a16="http://schemas.microsoft.com/office/drawing/2014/main" id="{07C6CA42-FFF2-95BD-AAFE-FBE94D2378FB}"/>
                </a:ext>
              </a:extLst>
            </p:cNvPr>
            <p:cNvSpPr txBox="1"/>
            <p:nvPr/>
          </p:nvSpPr>
          <p:spPr>
            <a:xfrm>
              <a:off x="4333973" y="2563074"/>
              <a:ext cx="2006984" cy="646331"/>
            </a:xfrm>
            <a:prstGeom prst="rect">
              <a:avLst/>
            </a:prstGeom>
            <a:noFill/>
          </p:spPr>
          <p:txBody>
            <a:bodyPr wrap="square">
              <a:spAutoFit/>
            </a:bodyPr>
            <a:lstStyle/>
            <a:p>
              <a:pPr algn="ctr">
                <a:buClr>
                  <a:srgbClr val="A3D0AF"/>
                </a:buClr>
              </a:pPr>
              <a:r>
                <a:rPr lang="en-US" dirty="0">
                  <a:solidFill>
                    <a:schemeClr val="tx1">
                      <a:lumMod val="85000"/>
                      <a:lumOff val="15000"/>
                    </a:schemeClr>
                  </a:solidFill>
                  <a:latin typeface="Plus Jakarta Sans" pitchFamily="2" charset="0"/>
                  <a:cs typeface="Plus Jakarta Sans" pitchFamily="2" charset="0"/>
                </a:rPr>
                <a:t>In-shop product image(input cloth)</a:t>
              </a:r>
            </a:p>
          </p:txBody>
        </p:sp>
        <p:cxnSp>
          <p:nvCxnSpPr>
            <p:cNvPr id="51" name="!!S1">
              <a:extLst>
                <a:ext uri="{FF2B5EF4-FFF2-40B4-BE49-F238E27FC236}">
                  <a16:creationId xmlns:a16="http://schemas.microsoft.com/office/drawing/2014/main" id="{308CBED8-581C-7A27-7551-1F28C9887C07}"/>
                </a:ext>
              </a:extLst>
            </p:cNvPr>
            <p:cNvCxnSpPr>
              <a:cxnSpLocks/>
            </p:cNvCxnSpPr>
            <p:nvPr/>
          </p:nvCxnSpPr>
          <p:spPr>
            <a:xfrm>
              <a:off x="5404863" y="3853597"/>
              <a:ext cx="0" cy="447613"/>
            </a:xfrm>
            <a:prstGeom prst="line">
              <a:avLst/>
            </a:prstGeom>
            <a:ln w="76200">
              <a:solidFill>
                <a:srgbClr val="F8C9C9">
                  <a:alpha val="57000"/>
                </a:srgbClr>
              </a:solidFill>
              <a:headEnd w="sm" len="sm"/>
              <a:tailEnd type="oval" w="sm" len="sm"/>
            </a:ln>
            <a:effectLst>
              <a:softEdge rad="25400"/>
            </a:effectLst>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963315C4-C0BC-4B61-EFE7-4D4DF0446DE4}"/>
                </a:ext>
              </a:extLst>
            </p:cNvPr>
            <p:cNvSpPr txBox="1"/>
            <p:nvPr/>
          </p:nvSpPr>
          <p:spPr>
            <a:xfrm>
              <a:off x="4493404" y="4798260"/>
              <a:ext cx="1795797" cy="646331"/>
            </a:xfrm>
            <a:prstGeom prst="rect">
              <a:avLst/>
            </a:prstGeom>
            <a:noFill/>
          </p:spPr>
          <p:txBody>
            <a:bodyPr wrap="square">
              <a:spAutoFit/>
            </a:bodyPr>
            <a:lstStyle/>
            <a:p>
              <a:pPr algn="ctr">
                <a:buClr>
                  <a:srgbClr val="A3D0AF"/>
                </a:buClr>
              </a:pPr>
              <a:r>
                <a:rPr lang="en-US" dirty="0">
                  <a:solidFill>
                    <a:schemeClr val="tx1">
                      <a:lumMod val="85000"/>
                      <a:lumOff val="15000"/>
                    </a:schemeClr>
                  </a:solidFill>
                  <a:latin typeface="Plus Jakarta Sans" pitchFamily="2" charset="0"/>
                  <a:cs typeface="Plus Jakarta Sans" pitchFamily="2" charset="0"/>
                </a:rPr>
                <a:t>Input for garment warping</a:t>
              </a:r>
            </a:p>
          </p:txBody>
        </p:sp>
      </p:grpSp>
      <p:grpSp>
        <p:nvGrpSpPr>
          <p:cNvPr id="64" name="Group 63">
            <a:extLst>
              <a:ext uri="{FF2B5EF4-FFF2-40B4-BE49-F238E27FC236}">
                <a16:creationId xmlns:a16="http://schemas.microsoft.com/office/drawing/2014/main" id="{234E08A6-B9C9-3C06-34F5-E7682DD7A7C4}"/>
              </a:ext>
            </a:extLst>
          </p:cNvPr>
          <p:cNvGrpSpPr/>
          <p:nvPr/>
        </p:nvGrpSpPr>
        <p:grpSpPr>
          <a:xfrm>
            <a:off x="6356828" y="10582450"/>
            <a:ext cx="2081354" cy="2884813"/>
            <a:chOff x="6356828" y="2556050"/>
            <a:chExt cx="2081354" cy="2884813"/>
          </a:xfrm>
        </p:grpSpPr>
        <p:sp>
          <p:nvSpPr>
            <p:cNvPr id="48" name="TextBox 47">
              <a:extLst>
                <a:ext uri="{FF2B5EF4-FFF2-40B4-BE49-F238E27FC236}">
                  <a16:creationId xmlns:a16="http://schemas.microsoft.com/office/drawing/2014/main" id="{54B75A6D-05CC-D8A5-81CB-F23A52A161C4}"/>
                </a:ext>
              </a:extLst>
            </p:cNvPr>
            <p:cNvSpPr txBox="1"/>
            <p:nvPr/>
          </p:nvSpPr>
          <p:spPr>
            <a:xfrm>
              <a:off x="6356828" y="2556050"/>
              <a:ext cx="2081354" cy="923330"/>
            </a:xfrm>
            <a:prstGeom prst="rect">
              <a:avLst/>
            </a:prstGeom>
            <a:noFill/>
          </p:spPr>
          <p:txBody>
            <a:bodyPr wrap="square">
              <a:spAutoFit/>
            </a:bodyPr>
            <a:lstStyle/>
            <a:p>
              <a:pPr algn="ctr">
                <a:buClr>
                  <a:srgbClr val="A3D0AF"/>
                </a:buClr>
              </a:pPr>
              <a:r>
                <a:rPr lang="en-US" dirty="0">
                  <a:solidFill>
                    <a:schemeClr val="tx1">
                      <a:lumMod val="85000"/>
                      <a:lumOff val="15000"/>
                    </a:schemeClr>
                  </a:solidFill>
                  <a:latin typeface="Plus Jakarta Sans" pitchFamily="2" charset="0"/>
                  <a:cs typeface="Plus Jakarta Sans" pitchFamily="2" charset="0"/>
                </a:rPr>
                <a:t>Binary mask of the clothing region (garment-only area)</a:t>
              </a:r>
            </a:p>
          </p:txBody>
        </p:sp>
        <p:cxnSp>
          <p:nvCxnSpPr>
            <p:cNvPr id="53" name="!!S1">
              <a:extLst>
                <a:ext uri="{FF2B5EF4-FFF2-40B4-BE49-F238E27FC236}">
                  <a16:creationId xmlns:a16="http://schemas.microsoft.com/office/drawing/2014/main" id="{72AAF814-CB8B-7ADA-9FE0-46DD15F78169}"/>
                </a:ext>
              </a:extLst>
            </p:cNvPr>
            <p:cNvCxnSpPr>
              <a:cxnSpLocks/>
            </p:cNvCxnSpPr>
            <p:nvPr/>
          </p:nvCxnSpPr>
          <p:spPr>
            <a:xfrm>
              <a:off x="7447075" y="3888058"/>
              <a:ext cx="0" cy="447613"/>
            </a:xfrm>
            <a:prstGeom prst="line">
              <a:avLst/>
            </a:prstGeom>
            <a:ln w="76200">
              <a:solidFill>
                <a:srgbClr val="F8C9C9">
                  <a:alpha val="57000"/>
                </a:srgbClr>
              </a:solidFill>
              <a:headEnd w="sm" len="sm"/>
              <a:tailEnd type="oval" w="sm" len="sm"/>
            </a:ln>
            <a:effectLst>
              <a:softEdge rad="25400"/>
            </a:effectLst>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1556189F-262F-3E0A-F907-2424363D95C2}"/>
                </a:ext>
              </a:extLst>
            </p:cNvPr>
            <p:cNvSpPr txBox="1"/>
            <p:nvPr/>
          </p:nvSpPr>
          <p:spPr>
            <a:xfrm>
              <a:off x="6615131" y="4794532"/>
              <a:ext cx="1795797" cy="646331"/>
            </a:xfrm>
            <a:prstGeom prst="rect">
              <a:avLst/>
            </a:prstGeom>
            <a:noFill/>
          </p:spPr>
          <p:txBody>
            <a:bodyPr wrap="square">
              <a:spAutoFit/>
            </a:bodyPr>
            <a:lstStyle/>
            <a:p>
              <a:pPr algn="ctr">
                <a:buClr>
                  <a:srgbClr val="A3D0AF"/>
                </a:buClr>
              </a:pPr>
              <a:r>
                <a:rPr lang="en-US" dirty="0">
                  <a:solidFill>
                    <a:schemeClr val="tx1">
                      <a:lumMod val="85000"/>
                      <a:lumOff val="15000"/>
                    </a:schemeClr>
                  </a:solidFill>
                  <a:latin typeface="Plus Jakarta Sans" pitchFamily="2" charset="0"/>
                  <a:cs typeface="Plus Jakarta Sans" pitchFamily="2" charset="0"/>
                </a:rPr>
                <a:t>Used in edge mask blending</a:t>
              </a:r>
            </a:p>
          </p:txBody>
        </p:sp>
      </p:grpSp>
      <p:grpSp>
        <p:nvGrpSpPr>
          <p:cNvPr id="63" name="Group 62">
            <a:extLst>
              <a:ext uri="{FF2B5EF4-FFF2-40B4-BE49-F238E27FC236}">
                <a16:creationId xmlns:a16="http://schemas.microsoft.com/office/drawing/2014/main" id="{5141A093-5EBF-6DE4-ADE8-15F67B5FCCB7}"/>
              </a:ext>
            </a:extLst>
          </p:cNvPr>
          <p:cNvGrpSpPr/>
          <p:nvPr/>
        </p:nvGrpSpPr>
        <p:grpSpPr>
          <a:xfrm>
            <a:off x="8656726" y="10612770"/>
            <a:ext cx="2057975" cy="2865212"/>
            <a:chOff x="8523376" y="2586370"/>
            <a:chExt cx="2057975" cy="2865212"/>
          </a:xfrm>
        </p:grpSpPr>
        <p:sp>
          <p:nvSpPr>
            <p:cNvPr id="49" name="TextBox 48">
              <a:extLst>
                <a:ext uri="{FF2B5EF4-FFF2-40B4-BE49-F238E27FC236}">
                  <a16:creationId xmlns:a16="http://schemas.microsoft.com/office/drawing/2014/main" id="{D87FED22-2459-0886-C1D2-2052EC61FEEB}"/>
                </a:ext>
              </a:extLst>
            </p:cNvPr>
            <p:cNvSpPr txBox="1"/>
            <p:nvPr/>
          </p:nvSpPr>
          <p:spPr>
            <a:xfrm>
              <a:off x="8523376" y="2586370"/>
              <a:ext cx="1958117" cy="646331"/>
            </a:xfrm>
            <a:prstGeom prst="rect">
              <a:avLst/>
            </a:prstGeom>
            <a:noFill/>
          </p:spPr>
          <p:txBody>
            <a:bodyPr wrap="square">
              <a:spAutoFit/>
            </a:bodyPr>
            <a:lstStyle/>
            <a:p>
              <a:pPr algn="ctr">
                <a:buClr>
                  <a:srgbClr val="A3D0AF"/>
                </a:buClr>
              </a:pPr>
              <a:r>
                <a:rPr lang="en-US" dirty="0">
                  <a:solidFill>
                    <a:schemeClr val="tx1">
                      <a:lumMod val="85000"/>
                      <a:lumOff val="15000"/>
                    </a:schemeClr>
                  </a:solidFill>
                  <a:latin typeface="Plus Jakarta Sans" pitchFamily="2" charset="0"/>
                  <a:cs typeface="Plus Jakarta Sans" pitchFamily="2" charset="0"/>
                </a:rPr>
                <a:t>Segmentation map of body parts</a:t>
              </a:r>
            </a:p>
          </p:txBody>
        </p:sp>
        <p:cxnSp>
          <p:nvCxnSpPr>
            <p:cNvPr id="55" name="!!S1">
              <a:extLst>
                <a:ext uri="{FF2B5EF4-FFF2-40B4-BE49-F238E27FC236}">
                  <a16:creationId xmlns:a16="http://schemas.microsoft.com/office/drawing/2014/main" id="{D56D6677-675E-D126-1E5B-26CD553A992C}"/>
                </a:ext>
              </a:extLst>
            </p:cNvPr>
            <p:cNvCxnSpPr>
              <a:cxnSpLocks/>
            </p:cNvCxnSpPr>
            <p:nvPr/>
          </p:nvCxnSpPr>
          <p:spPr>
            <a:xfrm>
              <a:off x="9580543" y="3888059"/>
              <a:ext cx="0" cy="447613"/>
            </a:xfrm>
            <a:prstGeom prst="line">
              <a:avLst/>
            </a:prstGeom>
            <a:ln w="76200">
              <a:solidFill>
                <a:srgbClr val="F8C9C9">
                  <a:alpha val="57000"/>
                </a:srgbClr>
              </a:solidFill>
              <a:headEnd w="sm" len="sm"/>
              <a:tailEnd type="oval" w="sm" len="sm"/>
            </a:ln>
            <a:effectLst>
              <a:softEdge rad="25400"/>
            </a:effectLst>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666BB14D-2283-B21A-8BC9-DD4460405329}"/>
                </a:ext>
              </a:extLst>
            </p:cNvPr>
            <p:cNvSpPr txBox="1"/>
            <p:nvPr/>
          </p:nvSpPr>
          <p:spPr>
            <a:xfrm>
              <a:off x="8603509" y="4805251"/>
              <a:ext cx="1977842" cy="646331"/>
            </a:xfrm>
            <a:prstGeom prst="rect">
              <a:avLst/>
            </a:prstGeom>
            <a:noFill/>
          </p:spPr>
          <p:txBody>
            <a:bodyPr wrap="square">
              <a:spAutoFit/>
            </a:bodyPr>
            <a:lstStyle/>
            <a:p>
              <a:pPr algn="ctr">
                <a:buClr>
                  <a:srgbClr val="A3D0AF"/>
                </a:buClr>
              </a:pPr>
              <a:r>
                <a:rPr lang="en-US" dirty="0">
                  <a:solidFill>
                    <a:schemeClr val="tx1">
                      <a:lumMod val="85000"/>
                      <a:lumOff val="15000"/>
                    </a:schemeClr>
                  </a:solidFill>
                  <a:latin typeface="Plus Jakarta Sans" pitchFamily="2" charset="0"/>
                  <a:cs typeface="Plus Jakarta Sans" pitchFamily="2" charset="0"/>
                </a:rPr>
                <a:t>Used in parser-based mode</a:t>
              </a:r>
            </a:p>
          </p:txBody>
        </p:sp>
      </p:grpSp>
      <p:grpSp>
        <p:nvGrpSpPr>
          <p:cNvPr id="62" name="Group 61">
            <a:extLst>
              <a:ext uri="{FF2B5EF4-FFF2-40B4-BE49-F238E27FC236}">
                <a16:creationId xmlns:a16="http://schemas.microsoft.com/office/drawing/2014/main" id="{914E5EB3-8943-328B-9FC8-B3EFB5EAC8E9}"/>
              </a:ext>
            </a:extLst>
          </p:cNvPr>
          <p:cNvGrpSpPr/>
          <p:nvPr/>
        </p:nvGrpSpPr>
        <p:grpSpPr>
          <a:xfrm>
            <a:off x="10324403" y="10605779"/>
            <a:ext cx="1977842" cy="2865212"/>
            <a:chOff x="10191053" y="2579379"/>
            <a:chExt cx="1977842" cy="2865212"/>
          </a:xfrm>
        </p:grpSpPr>
        <p:sp>
          <p:nvSpPr>
            <p:cNvPr id="50" name="TextBox 49">
              <a:extLst>
                <a:ext uri="{FF2B5EF4-FFF2-40B4-BE49-F238E27FC236}">
                  <a16:creationId xmlns:a16="http://schemas.microsoft.com/office/drawing/2014/main" id="{E82D6B12-7E95-3A8F-A547-F684FC877D4D}"/>
                </a:ext>
              </a:extLst>
            </p:cNvPr>
            <p:cNvSpPr txBox="1"/>
            <p:nvPr/>
          </p:nvSpPr>
          <p:spPr>
            <a:xfrm>
              <a:off x="10371625" y="2579379"/>
              <a:ext cx="1562622" cy="646331"/>
            </a:xfrm>
            <a:prstGeom prst="rect">
              <a:avLst/>
            </a:prstGeom>
            <a:noFill/>
          </p:spPr>
          <p:txBody>
            <a:bodyPr wrap="square">
              <a:spAutoFit/>
            </a:bodyPr>
            <a:lstStyle/>
            <a:p>
              <a:pPr algn="ctr">
                <a:buClr>
                  <a:srgbClr val="A3D0AF"/>
                </a:buClr>
              </a:pPr>
              <a:r>
                <a:rPr lang="en-US" dirty="0">
                  <a:solidFill>
                    <a:schemeClr val="tx1">
                      <a:lumMod val="85000"/>
                      <a:lumOff val="15000"/>
                    </a:schemeClr>
                  </a:solidFill>
                  <a:latin typeface="Plus Jakarta Sans" pitchFamily="2" charset="0"/>
                  <a:cs typeface="Plus Jakarta Sans" pitchFamily="2" charset="0"/>
                </a:rPr>
                <a:t>JSON pose maps</a:t>
              </a:r>
            </a:p>
          </p:txBody>
        </p:sp>
        <p:cxnSp>
          <p:nvCxnSpPr>
            <p:cNvPr id="57" name="!!S1">
              <a:extLst>
                <a:ext uri="{FF2B5EF4-FFF2-40B4-BE49-F238E27FC236}">
                  <a16:creationId xmlns:a16="http://schemas.microsoft.com/office/drawing/2014/main" id="{8F2273E4-3B5B-08A1-699A-C12A4D8388CC}"/>
                </a:ext>
              </a:extLst>
            </p:cNvPr>
            <p:cNvCxnSpPr>
              <a:cxnSpLocks/>
            </p:cNvCxnSpPr>
            <p:nvPr/>
          </p:nvCxnSpPr>
          <p:spPr>
            <a:xfrm>
              <a:off x="11171987" y="3853597"/>
              <a:ext cx="0" cy="447613"/>
            </a:xfrm>
            <a:prstGeom prst="line">
              <a:avLst/>
            </a:prstGeom>
            <a:ln w="76200">
              <a:solidFill>
                <a:srgbClr val="F8C9C9">
                  <a:alpha val="57000"/>
                </a:srgbClr>
              </a:solidFill>
              <a:headEnd w="sm" len="sm"/>
              <a:tailEnd type="oval" w="sm" len="sm"/>
            </a:ln>
            <a:effectLst>
              <a:softEdge rad="25400"/>
            </a:effectLst>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54633369-C85F-7091-5970-1930B480EF87}"/>
                </a:ext>
              </a:extLst>
            </p:cNvPr>
            <p:cNvSpPr txBox="1"/>
            <p:nvPr/>
          </p:nvSpPr>
          <p:spPr>
            <a:xfrm>
              <a:off x="10191053" y="4798260"/>
              <a:ext cx="1977842" cy="646331"/>
            </a:xfrm>
            <a:prstGeom prst="rect">
              <a:avLst/>
            </a:prstGeom>
            <a:noFill/>
          </p:spPr>
          <p:txBody>
            <a:bodyPr wrap="square">
              <a:spAutoFit/>
            </a:bodyPr>
            <a:lstStyle/>
            <a:p>
              <a:pPr algn="ctr">
                <a:buClr>
                  <a:srgbClr val="A3D0AF"/>
                </a:buClr>
              </a:pPr>
              <a:r>
                <a:rPr lang="en-US" dirty="0">
                  <a:solidFill>
                    <a:schemeClr val="tx1">
                      <a:lumMod val="85000"/>
                      <a:lumOff val="15000"/>
                    </a:schemeClr>
                  </a:solidFill>
                  <a:latin typeface="Plus Jakarta Sans" pitchFamily="2" charset="0"/>
                  <a:cs typeface="Plus Jakarta Sans" pitchFamily="2" charset="0"/>
                </a:rPr>
                <a:t>Optional, not always used</a:t>
              </a:r>
            </a:p>
          </p:txBody>
        </p:sp>
      </p:grpSp>
      <p:sp>
        <p:nvSpPr>
          <p:cNvPr id="66" name="TextBox 65">
            <a:extLst>
              <a:ext uri="{FF2B5EF4-FFF2-40B4-BE49-F238E27FC236}">
                <a16:creationId xmlns:a16="http://schemas.microsoft.com/office/drawing/2014/main" id="{D82F9785-783A-D24A-D4F6-F3693D4F26E5}"/>
              </a:ext>
            </a:extLst>
          </p:cNvPr>
          <p:cNvSpPr txBox="1"/>
          <p:nvPr/>
        </p:nvSpPr>
        <p:spPr>
          <a:xfrm>
            <a:off x="257753" y="12744277"/>
            <a:ext cx="2013489" cy="707886"/>
          </a:xfrm>
          <a:prstGeom prst="rect">
            <a:avLst/>
          </a:prstGeom>
          <a:noFill/>
        </p:spPr>
        <p:txBody>
          <a:bodyPr wrap="square" anchor="ctr">
            <a:spAutoFit/>
          </a:bodyPr>
          <a:lstStyle/>
          <a:p>
            <a:pPr lvl="0" algn="ctr">
              <a:defRPr/>
            </a:pPr>
            <a:r>
              <a:rPr lang="en-US" sz="2000" b="1" spc="300" dirty="0">
                <a:solidFill>
                  <a:srgbClr val="192821"/>
                </a:solidFill>
                <a:latin typeface="Plus Jakarta Sans" pitchFamily="2" charset="77"/>
                <a:cs typeface="Plus Jakarta Sans" pitchFamily="2" charset="77"/>
              </a:rPr>
              <a:t>Used By (Module)</a:t>
            </a:r>
            <a:endParaRPr lang="en-US" sz="2000" b="1" spc="300" dirty="0">
              <a:solidFill>
                <a:srgbClr val="A3D0AF"/>
              </a:solidFill>
              <a:latin typeface="Plus Jakarta Sans" pitchFamily="2" charset="77"/>
              <a:cs typeface="Plus Jakarta Sans" pitchFamily="2" charset="77"/>
            </a:endParaRPr>
          </a:p>
        </p:txBody>
      </p:sp>
      <p:sp>
        <p:nvSpPr>
          <p:cNvPr id="5" name="TextBox 4">
            <a:extLst>
              <a:ext uri="{FF2B5EF4-FFF2-40B4-BE49-F238E27FC236}">
                <a16:creationId xmlns:a16="http://schemas.microsoft.com/office/drawing/2014/main" id="{45CB9A78-18F2-E58B-D87A-83F73C9F78F4}"/>
              </a:ext>
            </a:extLst>
          </p:cNvPr>
          <p:cNvSpPr txBox="1"/>
          <p:nvPr/>
        </p:nvSpPr>
        <p:spPr>
          <a:xfrm>
            <a:off x="399289" y="10042640"/>
            <a:ext cx="2013489" cy="400110"/>
          </a:xfrm>
          <a:prstGeom prst="rect">
            <a:avLst/>
          </a:prstGeom>
          <a:noFill/>
        </p:spPr>
        <p:txBody>
          <a:bodyPr wrap="square" anchor="ctr">
            <a:spAutoFit/>
          </a:bodyPr>
          <a:lstStyle/>
          <a:p>
            <a:pPr lvl="0">
              <a:defRPr/>
            </a:pPr>
            <a:r>
              <a:rPr lang="en-US" sz="2000" b="1" spc="300" dirty="0">
                <a:solidFill>
                  <a:srgbClr val="192821"/>
                </a:solidFill>
                <a:latin typeface="Plus Jakarta Sans" pitchFamily="2" charset="77"/>
                <a:cs typeface="Plus Jakarta Sans" pitchFamily="2" charset="77"/>
              </a:rPr>
              <a:t>Component</a:t>
            </a:r>
            <a:endParaRPr lang="en-US" sz="2000" b="1" spc="300" dirty="0">
              <a:solidFill>
                <a:srgbClr val="A3D0AF"/>
              </a:solidFill>
              <a:latin typeface="Plus Jakarta Sans" pitchFamily="2" charset="77"/>
              <a:cs typeface="Plus Jakarta Sans" pitchFamily="2" charset="77"/>
            </a:endParaRPr>
          </a:p>
        </p:txBody>
      </p:sp>
      <p:sp>
        <p:nvSpPr>
          <p:cNvPr id="6" name="TextBox 5">
            <a:extLst>
              <a:ext uri="{FF2B5EF4-FFF2-40B4-BE49-F238E27FC236}">
                <a16:creationId xmlns:a16="http://schemas.microsoft.com/office/drawing/2014/main" id="{0D02ACC5-E6A3-6B67-5543-C549DC12C19A}"/>
              </a:ext>
            </a:extLst>
          </p:cNvPr>
          <p:cNvSpPr txBox="1"/>
          <p:nvPr/>
        </p:nvSpPr>
        <p:spPr>
          <a:xfrm>
            <a:off x="573792" y="601249"/>
            <a:ext cx="6892340" cy="523220"/>
          </a:xfrm>
          <a:prstGeom prst="rect">
            <a:avLst/>
          </a:prstGeom>
          <a:noFill/>
        </p:spPr>
        <p:txBody>
          <a:bodyPr wrap="square" anchor="ctr">
            <a:spAutoFit/>
          </a:bodyPr>
          <a:lstStyle/>
          <a:p>
            <a:pPr lvl="0">
              <a:defRPr/>
            </a:pPr>
            <a:r>
              <a:rPr lang="en-US" sz="2800" b="1" spc="300" dirty="0">
                <a:solidFill>
                  <a:srgbClr val="192821"/>
                </a:solidFill>
                <a:latin typeface="Plus Jakarta Sans" pitchFamily="2" charset="77"/>
                <a:cs typeface="Plus Jakarta Sans" pitchFamily="2" charset="77"/>
              </a:rPr>
              <a:t>2. Why was </a:t>
            </a:r>
            <a:r>
              <a:rPr lang="en-US" sz="2800" b="1" spc="300" dirty="0">
                <a:solidFill>
                  <a:srgbClr val="3D7B45"/>
                </a:solidFill>
                <a:latin typeface="Plus Jakarta Sans" pitchFamily="2" charset="77"/>
                <a:cs typeface="Plus Jakarta Sans" pitchFamily="2" charset="77"/>
              </a:rPr>
              <a:t>VITON</a:t>
            </a:r>
            <a:r>
              <a:rPr lang="en-US" sz="2800" b="1" spc="300" dirty="0">
                <a:solidFill>
                  <a:srgbClr val="192821"/>
                </a:solidFill>
                <a:latin typeface="Plus Jakarta Sans" pitchFamily="2" charset="77"/>
                <a:cs typeface="Plus Jakarta Sans" pitchFamily="2" charset="77"/>
              </a:rPr>
              <a:t> chosen?</a:t>
            </a:r>
            <a:endParaRPr lang="en-US" sz="2800" b="1" spc="300" dirty="0">
              <a:solidFill>
                <a:srgbClr val="A3D0AF"/>
              </a:solidFill>
              <a:latin typeface="Plus Jakarta Sans" pitchFamily="2" charset="77"/>
              <a:cs typeface="Plus Jakarta Sans" pitchFamily="2" charset="77"/>
            </a:endParaRPr>
          </a:p>
        </p:txBody>
      </p:sp>
      <p:graphicFrame>
        <p:nvGraphicFramePr>
          <p:cNvPr id="36" name="Table 35">
            <a:extLst>
              <a:ext uri="{FF2B5EF4-FFF2-40B4-BE49-F238E27FC236}">
                <a16:creationId xmlns:a16="http://schemas.microsoft.com/office/drawing/2014/main" id="{1705C1E6-A731-B1E1-6F40-BFBC002EBE19}"/>
              </a:ext>
            </a:extLst>
          </p:cNvPr>
          <p:cNvGraphicFramePr>
            <a:graphicFrameLocks noGrp="1"/>
          </p:cNvGraphicFramePr>
          <p:nvPr>
            <p:extLst>
              <p:ext uri="{D42A27DB-BD31-4B8C-83A1-F6EECF244321}">
                <p14:modId xmlns:p14="http://schemas.microsoft.com/office/powerpoint/2010/main" val="3598565067"/>
              </p:ext>
            </p:extLst>
          </p:nvPr>
        </p:nvGraphicFramePr>
        <p:xfrm>
          <a:off x="1033125" y="1969686"/>
          <a:ext cx="8999390" cy="4344169"/>
        </p:xfrm>
        <a:graphic>
          <a:graphicData uri="http://schemas.openxmlformats.org/drawingml/2006/table">
            <a:tbl>
              <a:tblPr firstRow="1" firstCol="1" bandRow="1">
                <a:tableStyleId>{5C22544A-7EE6-4342-B048-85BDC9FD1C3A}</a:tableStyleId>
              </a:tblPr>
              <a:tblGrid>
                <a:gridCol w="4499695">
                  <a:extLst>
                    <a:ext uri="{9D8B030D-6E8A-4147-A177-3AD203B41FA5}">
                      <a16:colId xmlns:a16="http://schemas.microsoft.com/office/drawing/2014/main" val="1082229720"/>
                    </a:ext>
                  </a:extLst>
                </a:gridCol>
                <a:gridCol w="4499695">
                  <a:extLst>
                    <a:ext uri="{9D8B030D-6E8A-4147-A177-3AD203B41FA5}">
                      <a16:colId xmlns:a16="http://schemas.microsoft.com/office/drawing/2014/main" val="2855392738"/>
                    </a:ext>
                  </a:extLst>
                </a:gridCol>
              </a:tblGrid>
              <a:tr h="711049">
                <a:tc>
                  <a:txBody>
                    <a:bodyPr/>
                    <a:lstStyle/>
                    <a:p>
                      <a:pPr marL="0" marR="0" algn="ctr">
                        <a:lnSpc>
                          <a:spcPct val="107000"/>
                        </a:lnSpc>
                        <a:spcAft>
                          <a:spcPts val="800"/>
                        </a:spcAft>
                        <a:buNone/>
                      </a:pPr>
                      <a:r>
                        <a:rPr lang="en-US" sz="2000" dirty="0">
                          <a:solidFill>
                            <a:srgbClr val="192821"/>
                          </a:solidFill>
                          <a:effectLst/>
                          <a:latin typeface="Plus Jakarta Sans"/>
                        </a:rPr>
                        <a:t>Reason</a:t>
                      </a:r>
                      <a:endParaRPr lang="en-US" sz="20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mpd="sng">
                      <a:noFill/>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2000" dirty="0">
                          <a:solidFill>
                            <a:srgbClr val="192821"/>
                          </a:solidFill>
                          <a:effectLst/>
                          <a:latin typeface="Plus Jakarta Sans"/>
                        </a:rPr>
                        <a:t>Explanation</a:t>
                      </a:r>
                      <a:endParaRPr lang="en-US" sz="20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mpd="sng">
                      <a:noFill/>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23439851"/>
                  </a:ext>
                </a:extLst>
              </a:tr>
              <a:tr h="711049">
                <a:tc>
                  <a:txBody>
                    <a:bodyPr/>
                    <a:lstStyle/>
                    <a:p>
                      <a:pPr marL="0" marR="0" algn="ctr">
                        <a:lnSpc>
                          <a:spcPct val="107000"/>
                        </a:lnSpc>
                        <a:spcAft>
                          <a:spcPts val="800"/>
                        </a:spcAft>
                        <a:buNone/>
                      </a:pPr>
                      <a:r>
                        <a:rPr lang="en-US" sz="1600" dirty="0">
                          <a:solidFill>
                            <a:srgbClr val="192821"/>
                          </a:solidFill>
                          <a:effectLst/>
                          <a:latin typeface="Plus Jakarta Sans"/>
                        </a:rPr>
                        <a:t>Benchmark dataset</a:t>
                      </a:r>
                      <a:endParaRPr lang="en-US" sz="16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dirty="0">
                          <a:solidFill>
                            <a:srgbClr val="192821"/>
                          </a:solidFill>
                          <a:effectLst/>
                          <a:latin typeface="Plus Jakarta Sans"/>
                        </a:rPr>
                        <a:t>Used in CP-VTON, ACGPN, </a:t>
                      </a:r>
                      <a:r>
                        <a:rPr lang="en-US" sz="1400" dirty="0" err="1">
                          <a:solidFill>
                            <a:srgbClr val="192821"/>
                          </a:solidFill>
                          <a:effectLst/>
                          <a:latin typeface="Plus Jakarta Sans"/>
                        </a:rPr>
                        <a:t>ClothFlow</a:t>
                      </a:r>
                      <a:r>
                        <a:rPr lang="en-US" sz="1400" dirty="0">
                          <a:solidFill>
                            <a:srgbClr val="192821"/>
                          </a:solidFill>
                          <a:effectLst/>
                          <a:latin typeface="Plus Jakarta Sans"/>
                        </a:rPr>
                        <a:t>. ensuring comparability</a:t>
                      </a:r>
                      <a:endParaRPr lang="en-US" sz="14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9912774"/>
                  </a:ext>
                </a:extLst>
              </a:tr>
              <a:tr h="711049">
                <a:tc>
                  <a:txBody>
                    <a:bodyPr/>
                    <a:lstStyle/>
                    <a:p>
                      <a:pPr marL="0" marR="0" algn="ctr">
                        <a:lnSpc>
                          <a:spcPct val="107000"/>
                        </a:lnSpc>
                        <a:spcAft>
                          <a:spcPts val="800"/>
                        </a:spcAft>
                        <a:buNone/>
                      </a:pPr>
                      <a:r>
                        <a:rPr lang="en-US" sz="1600" dirty="0">
                          <a:solidFill>
                            <a:srgbClr val="192821"/>
                          </a:solidFill>
                          <a:effectLst/>
                          <a:latin typeface="Plus Jakarta Sans"/>
                        </a:rPr>
                        <a:t>Aligned poses</a:t>
                      </a:r>
                      <a:endParaRPr lang="en-US" sz="16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dirty="0">
                          <a:solidFill>
                            <a:srgbClr val="192821"/>
                          </a:solidFill>
                          <a:effectLst/>
                          <a:latin typeface="Plus Jakarta Sans"/>
                        </a:rPr>
                        <a:t>Clothing and person poses are mostly aligned, simplifying flow estimation</a:t>
                      </a:r>
                      <a:endParaRPr lang="en-US" sz="14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6415992"/>
                  </a:ext>
                </a:extLst>
              </a:tr>
              <a:tr h="711049">
                <a:tc>
                  <a:txBody>
                    <a:bodyPr/>
                    <a:lstStyle/>
                    <a:p>
                      <a:pPr marL="0" marR="0" algn="ctr">
                        <a:lnSpc>
                          <a:spcPct val="107000"/>
                        </a:lnSpc>
                        <a:spcAft>
                          <a:spcPts val="800"/>
                        </a:spcAft>
                        <a:buNone/>
                      </a:pPr>
                      <a:r>
                        <a:rPr lang="en-US" sz="1600" dirty="0">
                          <a:solidFill>
                            <a:srgbClr val="192821"/>
                          </a:solidFill>
                          <a:effectLst/>
                          <a:latin typeface="Plus Jakarta Sans"/>
                        </a:rPr>
                        <a:t>Ground truth available</a:t>
                      </a:r>
                      <a:endParaRPr lang="en-US" sz="16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dirty="0">
                          <a:solidFill>
                            <a:srgbClr val="192821"/>
                          </a:solidFill>
                          <a:effectLst/>
                          <a:latin typeface="Plus Jakarta Sans"/>
                        </a:rPr>
                        <a:t>Has the real output image (</a:t>
                      </a:r>
                      <a:r>
                        <a:rPr lang="en-US" sz="1400" dirty="0" err="1">
                          <a:solidFill>
                            <a:srgbClr val="192821"/>
                          </a:solidFill>
                          <a:effectLst/>
                          <a:latin typeface="Plus Jakarta Sans"/>
                        </a:rPr>
                        <a:t>p_gt</a:t>
                      </a:r>
                      <a:r>
                        <a:rPr lang="en-US" sz="1400" dirty="0">
                          <a:solidFill>
                            <a:srgbClr val="192821"/>
                          </a:solidFill>
                          <a:effectLst/>
                          <a:latin typeface="Plus Jakarta Sans"/>
                        </a:rPr>
                        <a:t>) of person wearing the garment</a:t>
                      </a:r>
                      <a:endParaRPr lang="en-US" sz="14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5152454"/>
                  </a:ext>
                </a:extLst>
              </a:tr>
              <a:tr h="711049">
                <a:tc>
                  <a:txBody>
                    <a:bodyPr/>
                    <a:lstStyle/>
                    <a:p>
                      <a:pPr marL="0" marR="0" algn="ctr">
                        <a:lnSpc>
                          <a:spcPct val="107000"/>
                        </a:lnSpc>
                        <a:spcAft>
                          <a:spcPts val="800"/>
                        </a:spcAft>
                        <a:buNone/>
                      </a:pPr>
                      <a:r>
                        <a:rPr lang="en-US" sz="1600" dirty="0">
                          <a:solidFill>
                            <a:srgbClr val="192821"/>
                          </a:solidFill>
                          <a:effectLst/>
                          <a:latin typeface="Plus Jakarta Sans"/>
                        </a:rPr>
                        <a:t>Supports segmentation flow</a:t>
                      </a:r>
                      <a:endParaRPr lang="en-US" sz="16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dirty="0">
                          <a:solidFill>
                            <a:srgbClr val="192821"/>
                          </a:solidFill>
                          <a:effectLst/>
                          <a:latin typeface="Plus Jakarta Sans"/>
                        </a:rPr>
                        <a:t>Has parsing maps and masks for advanced techniques</a:t>
                      </a:r>
                      <a:endParaRPr lang="ar-EG" sz="1400" dirty="0">
                        <a:solidFill>
                          <a:srgbClr val="192821"/>
                        </a:solidFill>
                        <a:effectLst/>
                        <a:latin typeface="Plus Jakarta Sans"/>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6582243"/>
                  </a:ext>
                </a:extLst>
              </a:tr>
              <a:tr h="711049">
                <a:tc>
                  <a:txBody>
                    <a:bodyPr/>
                    <a:lstStyle/>
                    <a:p>
                      <a:pPr marL="0" marR="0" algn="ctr">
                        <a:lnSpc>
                          <a:spcPct val="107000"/>
                        </a:lnSpc>
                        <a:spcAft>
                          <a:spcPts val="800"/>
                        </a:spcAft>
                        <a:buNone/>
                      </a:pPr>
                      <a:r>
                        <a:rPr lang="en-US" sz="1600" dirty="0">
                          <a:solidFill>
                            <a:srgbClr val="192821"/>
                          </a:solidFill>
                          <a:effectLst/>
                          <a:latin typeface="Plus Jakarta Sans"/>
                        </a:rPr>
                        <a:t>Open access </a:t>
                      </a:r>
                      <a:endParaRPr lang="en-US" sz="16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US" sz="1400" dirty="0">
                          <a:solidFill>
                            <a:srgbClr val="192821"/>
                          </a:solidFill>
                          <a:effectLst/>
                          <a:latin typeface="Plus Jakarta Sans"/>
                        </a:rPr>
                        <a:t>Can be requested/downloaded without commercial restrictions</a:t>
                      </a:r>
                      <a:endParaRPr lang="en-US" sz="1200" dirty="0">
                        <a:solidFill>
                          <a:srgbClr val="192821"/>
                        </a:solidFill>
                        <a:effectLst/>
                        <a:latin typeface="Plus Jakarta Sans"/>
                        <a:ea typeface="Calibri" panose="020F0502020204030204" pitchFamily="34" charset="0"/>
                        <a:cs typeface="Arial" panose="020B0604020202020204" pitchFamily="34" charset="0"/>
                      </a:endParaRPr>
                    </a:p>
                    <a:p>
                      <a:pPr marL="0" marR="0" algn="ctr">
                        <a:lnSpc>
                          <a:spcPct val="107000"/>
                        </a:lnSpc>
                        <a:spcAft>
                          <a:spcPts val="800"/>
                        </a:spcAft>
                        <a:buNone/>
                      </a:pPr>
                      <a:endParaRPr lang="ar-EG" sz="1400" dirty="0">
                        <a:solidFill>
                          <a:srgbClr val="192821"/>
                        </a:solidFill>
                        <a:effectLst/>
                        <a:latin typeface="Plus Jakarta Sans"/>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8174702"/>
                  </a:ext>
                </a:extLst>
              </a:tr>
            </a:tbl>
          </a:graphicData>
        </a:graphic>
      </p:graphicFrame>
    </p:spTree>
    <p:extLst>
      <p:ext uri="{BB962C8B-B14F-4D97-AF65-F5344CB8AC3E}">
        <p14:creationId xmlns:p14="http://schemas.microsoft.com/office/powerpoint/2010/main" val="3853558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7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EDFE6D-2722-45B1-BB77-F954513F5BF6}"/>
            </a:ext>
          </a:extLst>
        </p:cNvPr>
        <p:cNvGrpSpPr/>
        <p:nvPr/>
      </p:nvGrpSpPr>
      <p:grpSpPr>
        <a:xfrm>
          <a:off x="0" y="0"/>
          <a:ext cx="0" cy="0"/>
          <a:chOff x="0" y="0"/>
          <a:chExt cx="0" cy="0"/>
        </a:xfrm>
      </p:grpSpPr>
      <p:cxnSp>
        <p:nvCxnSpPr>
          <p:cNvPr id="10" name="!!S2">
            <a:extLst>
              <a:ext uri="{FF2B5EF4-FFF2-40B4-BE49-F238E27FC236}">
                <a16:creationId xmlns:a16="http://schemas.microsoft.com/office/drawing/2014/main" id="{9F7A26FB-83E9-3D35-AF04-9AB078301A7D}"/>
              </a:ext>
            </a:extLst>
          </p:cNvPr>
          <p:cNvCxnSpPr>
            <a:cxnSpLocks/>
          </p:cNvCxnSpPr>
          <p:nvPr/>
        </p:nvCxnSpPr>
        <p:spPr>
          <a:xfrm flipH="1">
            <a:off x="13286088"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3000BA4F-6560-B94E-06D1-CD70433CAA8B}"/>
              </a:ext>
            </a:extLst>
          </p:cNvPr>
          <p:cNvCxnSpPr>
            <a:cxnSpLocks/>
          </p:cNvCxnSpPr>
          <p:nvPr/>
        </p:nvCxnSpPr>
        <p:spPr>
          <a:xfrm>
            <a:off x="10325126" y="5885258"/>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DEC3E5DB-6CB5-96B4-6F26-EA52C84E3DDD}"/>
              </a:ext>
            </a:extLst>
          </p:cNvPr>
          <p:cNvCxnSpPr>
            <a:cxnSpLocks/>
          </p:cNvCxnSpPr>
          <p:nvPr/>
        </p:nvCxnSpPr>
        <p:spPr>
          <a:xfrm flipH="1">
            <a:off x="-92538"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FE99DAAC-367B-39C4-771C-39A638C27F02}"/>
              </a:ext>
            </a:extLst>
          </p:cNvPr>
          <p:cNvSpPr/>
          <p:nvPr/>
        </p:nvSpPr>
        <p:spPr>
          <a:xfrm>
            <a:off x="4285699" y="5994509"/>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EEBD5BAB-60E4-7E69-1968-18F9C9E0E753}"/>
              </a:ext>
            </a:extLst>
          </p:cNvPr>
          <p:cNvSpPr/>
          <p:nvPr/>
        </p:nvSpPr>
        <p:spPr>
          <a:xfrm>
            <a:off x="10027534" y="5587666"/>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24B5132D-43CD-3A24-04B0-CD609C54BA1E}"/>
              </a:ext>
            </a:extLst>
          </p:cNvPr>
          <p:cNvSpPr/>
          <p:nvPr/>
        </p:nvSpPr>
        <p:spPr>
          <a:xfrm>
            <a:off x="13031532"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3BE607A1-B856-FE03-5831-53B03C94A217}"/>
              </a:ext>
            </a:extLst>
          </p:cNvPr>
          <p:cNvSpPr/>
          <p:nvPr/>
        </p:nvSpPr>
        <p:spPr>
          <a:xfrm>
            <a:off x="276199" y="459925"/>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CE71F0EB-FC8E-3A52-1128-2FB23CE6AEDC}"/>
              </a:ext>
            </a:extLst>
          </p:cNvPr>
          <p:cNvSpPr/>
          <p:nvPr/>
        </p:nvSpPr>
        <p:spPr>
          <a:xfrm rot="20736594">
            <a:off x="4079506" y="888492"/>
            <a:ext cx="4785461" cy="458326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89C6BADD-F856-2137-DC6B-7B85EF06CF57}"/>
              </a:ext>
            </a:extLst>
          </p:cNvPr>
          <p:cNvCxnSpPr>
            <a:cxnSpLocks/>
          </p:cNvCxnSpPr>
          <p:nvPr/>
        </p:nvCxnSpPr>
        <p:spPr>
          <a:xfrm>
            <a:off x="555345" y="-1148807"/>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CE9F972B-5F8B-51BC-F8A7-2F34F495768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8" name="Rectangle 7">
            <a:extLst>
              <a:ext uri="{FF2B5EF4-FFF2-40B4-BE49-F238E27FC236}">
                <a16:creationId xmlns:a16="http://schemas.microsoft.com/office/drawing/2014/main" id="{E4334E19-DAA7-830C-E26D-7018965E389A}"/>
              </a:ext>
            </a:extLst>
          </p:cNvPr>
          <p:cNvSpPr/>
          <p:nvPr/>
        </p:nvSpPr>
        <p:spPr>
          <a:xfrm>
            <a:off x="18010952" y="0"/>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M">
            <a:extLst>
              <a:ext uri="{FF2B5EF4-FFF2-40B4-BE49-F238E27FC236}">
                <a16:creationId xmlns:a16="http://schemas.microsoft.com/office/drawing/2014/main" id="{E5576DB2-C66C-60F6-E376-FD097474C550}"/>
              </a:ext>
            </a:extLst>
          </p:cNvPr>
          <p:cNvSpPr/>
          <p:nvPr/>
        </p:nvSpPr>
        <p:spPr>
          <a:xfrm rot="10800000">
            <a:off x="-640956" y="-82007"/>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0" name="Picture 39" descr="A screenshot of a color palette&#10;&#10;AI-generated content may be incorrect.">
            <a:extLst>
              <a:ext uri="{FF2B5EF4-FFF2-40B4-BE49-F238E27FC236}">
                <a16:creationId xmlns:a16="http://schemas.microsoft.com/office/drawing/2014/main" id="{FBE40BD1-4324-0AF2-79AD-332A70F84E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0484" y="33394"/>
            <a:ext cx="9144000" cy="6858000"/>
          </a:xfrm>
          <a:prstGeom prst="rect">
            <a:avLst/>
          </a:prstGeom>
        </p:spPr>
      </p:pic>
      <p:graphicFrame>
        <p:nvGraphicFramePr>
          <p:cNvPr id="3" name="Table 2">
            <a:extLst>
              <a:ext uri="{FF2B5EF4-FFF2-40B4-BE49-F238E27FC236}">
                <a16:creationId xmlns:a16="http://schemas.microsoft.com/office/drawing/2014/main" id="{EF423EC6-7D52-7820-DEDB-9891FE9A0669}"/>
              </a:ext>
            </a:extLst>
          </p:cNvPr>
          <p:cNvGraphicFramePr>
            <a:graphicFrameLocks noGrp="1"/>
          </p:cNvGraphicFramePr>
          <p:nvPr>
            <p:extLst>
              <p:ext uri="{D42A27DB-BD31-4B8C-83A1-F6EECF244321}">
                <p14:modId xmlns:p14="http://schemas.microsoft.com/office/powerpoint/2010/main" val="2645035584"/>
              </p:ext>
            </p:extLst>
          </p:nvPr>
        </p:nvGraphicFramePr>
        <p:xfrm>
          <a:off x="1602551" y="10717857"/>
          <a:ext cx="7892305" cy="4309540"/>
        </p:xfrm>
        <a:graphic>
          <a:graphicData uri="http://schemas.openxmlformats.org/drawingml/2006/table">
            <a:tbl>
              <a:tblPr firstRow="1" firstCol="1" bandRow="1">
                <a:tableStyleId>{5C22544A-7EE6-4342-B048-85BDC9FD1C3A}</a:tableStyleId>
              </a:tblPr>
              <a:tblGrid>
                <a:gridCol w="2858289">
                  <a:extLst>
                    <a:ext uri="{9D8B030D-6E8A-4147-A177-3AD203B41FA5}">
                      <a16:colId xmlns:a16="http://schemas.microsoft.com/office/drawing/2014/main" val="522421676"/>
                    </a:ext>
                  </a:extLst>
                </a:gridCol>
                <a:gridCol w="5034016">
                  <a:extLst>
                    <a:ext uri="{9D8B030D-6E8A-4147-A177-3AD203B41FA5}">
                      <a16:colId xmlns:a16="http://schemas.microsoft.com/office/drawing/2014/main" val="1072687412"/>
                    </a:ext>
                  </a:extLst>
                </a:gridCol>
              </a:tblGrid>
              <a:tr h="861908">
                <a:tc>
                  <a:txBody>
                    <a:bodyPr/>
                    <a:lstStyle/>
                    <a:p>
                      <a:pPr marL="0" marR="0" algn="ctr">
                        <a:lnSpc>
                          <a:spcPct val="107000"/>
                        </a:lnSpc>
                        <a:spcAft>
                          <a:spcPts val="800"/>
                        </a:spcAft>
                        <a:buNone/>
                      </a:pPr>
                      <a:r>
                        <a:rPr lang="en-US" sz="1800" dirty="0">
                          <a:solidFill>
                            <a:srgbClr val="192821"/>
                          </a:solidFill>
                          <a:effectLst/>
                          <a:latin typeface="Plus Jakarta Sans"/>
                        </a:rPr>
                        <a:t>Advantage</a:t>
                      </a:r>
                      <a:endParaRPr lang="en-US" sz="16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mpd="sng">
                      <a:noFill/>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800" dirty="0">
                          <a:solidFill>
                            <a:srgbClr val="192821"/>
                          </a:solidFill>
                          <a:effectLst/>
                          <a:latin typeface="Plus Jakarta Sans"/>
                        </a:rPr>
                        <a:t>Explanation</a:t>
                      </a:r>
                      <a:endParaRPr lang="en-US" sz="16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mpd="sng">
                      <a:noFill/>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4233379"/>
                  </a:ext>
                </a:extLst>
              </a:tr>
              <a:tr h="861908">
                <a:tc>
                  <a:txBody>
                    <a:bodyPr/>
                    <a:lstStyle/>
                    <a:p>
                      <a:pPr marL="0" marR="0" algn="ctr">
                        <a:lnSpc>
                          <a:spcPct val="107000"/>
                        </a:lnSpc>
                        <a:spcAft>
                          <a:spcPts val="800"/>
                        </a:spcAft>
                        <a:buNone/>
                      </a:pPr>
                      <a:r>
                        <a:rPr lang="en-US" sz="1400" dirty="0">
                          <a:solidFill>
                            <a:srgbClr val="192821"/>
                          </a:solidFill>
                          <a:effectLst/>
                          <a:latin typeface="Plus Jakarta Sans"/>
                        </a:rPr>
                        <a:t>Standardized evaluation</a:t>
                      </a:r>
                      <a:endParaRPr lang="en-US" sz="12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dirty="0">
                          <a:solidFill>
                            <a:srgbClr val="192821"/>
                          </a:solidFill>
                          <a:effectLst/>
                          <a:latin typeface="Plus Jakarta Sans"/>
                        </a:rPr>
                        <a:t>Enables SSIM, FID on known test set</a:t>
                      </a:r>
                      <a:endParaRPr lang="en-US" sz="12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4120684"/>
                  </a:ext>
                </a:extLst>
              </a:tr>
              <a:tr h="861908">
                <a:tc>
                  <a:txBody>
                    <a:bodyPr/>
                    <a:lstStyle/>
                    <a:p>
                      <a:pPr marL="0" marR="0" algn="ctr">
                        <a:lnSpc>
                          <a:spcPct val="107000"/>
                        </a:lnSpc>
                        <a:spcAft>
                          <a:spcPts val="800"/>
                        </a:spcAft>
                        <a:buNone/>
                      </a:pPr>
                      <a:r>
                        <a:rPr lang="en-US" sz="1400" dirty="0">
                          <a:solidFill>
                            <a:srgbClr val="192821"/>
                          </a:solidFill>
                          <a:effectLst/>
                          <a:latin typeface="Plus Jakarta Sans"/>
                        </a:rPr>
                        <a:t>Parsing/mask availability</a:t>
                      </a:r>
                      <a:endParaRPr lang="en-US" sz="12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a:solidFill>
                            <a:srgbClr val="192821"/>
                          </a:solidFill>
                          <a:effectLst/>
                          <a:latin typeface="Plus Jakarta Sans"/>
                        </a:rPr>
                        <a:t>Enables parser-based methods</a:t>
                      </a:r>
                      <a:endParaRPr lang="en-US" sz="120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7549923"/>
                  </a:ext>
                </a:extLst>
              </a:tr>
              <a:tr h="861908">
                <a:tc>
                  <a:txBody>
                    <a:bodyPr/>
                    <a:lstStyle/>
                    <a:p>
                      <a:pPr marL="0" marR="0" algn="ctr">
                        <a:lnSpc>
                          <a:spcPct val="107000"/>
                        </a:lnSpc>
                        <a:spcAft>
                          <a:spcPts val="800"/>
                        </a:spcAft>
                        <a:buNone/>
                      </a:pPr>
                      <a:r>
                        <a:rPr lang="en-US" sz="1400" dirty="0">
                          <a:solidFill>
                            <a:srgbClr val="192821"/>
                          </a:solidFill>
                          <a:effectLst/>
                          <a:latin typeface="Plus Jakarta Sans"/>
                        </a:rPr>
                        <a:t>Open access (relatively)</a:t>
                      </a:r>
                      <a:endParaRPr lang="en-US" sz="12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a:solidFill>
                            <a:srgbClr val="192821"/>
                          </a:solidFill>
                          <a:effectLst/>
                          <a:latin typeface="Plus Jakarta Sans"/>
                        </a:rPr>
                        <a:t>Can be requested/downloaded without commercial restrictions</a:t>
                      </a:r>
                      <a:endParaRPr lang="en-US" sz="120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2796372"/>
                  </a:ext>
                </a:extLst>
              </a:tr>
              <a:tr h="861908">
                <a:tc>
                  <a:txBody>
                    <a:bodyPr/>
                    <a:lstStyle/>
                    <a:p>
                      <a:pPr marL="0" marR="0" algn="ctr">
                        <a:lnSpc>
                          <a:spcPct val="107000"/>
                        </a:lnSpc>
                        <a:spcAft>
                          <a:spcPts val="800"/>
                        </a:spcAft>
                        <a:buNone/>
                      </a:pPr>
                      <a:r>
                        <a:rPr lang="en-US" sz="1400" dirty="0">
                          <a:solidFill>
                            <a:srgbClr val="192821"/>
                          </a:solidFill>
                          <a:effectLst/>
                          <a:latin typeface="Plus Jakarta Sans"/>
                        </a:rPr>
                        <a:t>Clean pairs</a:t>
                      </a:r>
                      <a:endParaRPr lang="en-US" sz="12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dirty="0">
                          <a:solidFill>
                            <a:srgbClr val="192821"/>
                          </a:solidFill>
                          <a:effectLst/>
                          <a:latin typeface="Plus Jakarta Sans"/>
                        </a:rPr>
                        <a:t>Mostly clean backgrounds, well-aligned inputs</a:t>
                      </a:r>
                      <a:endParaRPr lang="en-US" sz="12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70328175"/>
                  </a:ext>
                </a:extLst>
              </a:tr>
            </a:tbl>
          </a:graphicData>
        </a:graphic>
      </p:graphicFrame>
      <p:graphicFrame>
        <p:nvGraphicFramePr>
          <p:cNvPr id="2" name="Table 1">
            <a:extLst>
              <a:ext uri="{FF2B5EF4-FFF2-40B4-BE49-F238E27FC236}">
                <a16:creationId xmlns:a16="http://schemas.microsoft.com/office/drawing/2014/main" id="{85985378-81C3-97EA-FEE2-F7A3FE922D5E}"/>
              </a:ext>
            </a:extLst>
          </p:cNvPr>
          <p:cNvGraphicFramePr>
            <a:graphicFrameLocks noGrp="1"/>
          </p:cNvGraphicFramePr>
          <p:nvPr>
            <p:extLst>
              <p:ext uri="{D42A27DB-BD31-4B8C-83A1-F6EECF244321}">
                <p14:modId xmlns:p14="http://schemas.microsoft.com/office/powerpoint/2010/main" val="2275157229"/>
              </p:ext>
            </p:extLst>
          </p:nvPr>
        </p:nvGraphicFramePr>
        <p:xfrm>
          <a:off x="2164110" y="952219"/>
          <a:ext cx="7578531" cy="3640700"/>
        </p:xfrm>
        <a:graphic>
          <a:graphicData uri="http://schemas.openxmlformats.org/drawingml/2006/table">
            <a:tbl>
              <a:tblPr firstRow="1" firstCol="1" bandRow="1">
                <a:tableStyleId>{5C22544A-7EE6-4342-B048-85BDC9FD1C3A}</a:tableStyleId>
              </a:tblPr>
              <a:tblGrid>
                <a:gridCol w="1886895">
                  <a:extLst>
                    <a:ext uri="{9D8B030D-6E8A-4147-A177-3AD203B41FA5}">
                      <a16:colId xmlns:a16="http://schemas.microsoft.com/office/drawing/2014/main" val="4138544234"/>
                    </a:ext>
                  </a:extLst>
                </a:gridCol>
                <a:gridCol w="5691636">
                  <a:extLst>
                    <a:ext uri="{9D8B030D-6E8A-4147-A177-3AD203B41FA5}">
                      <a16:colId xmlns:a16="http://schemas.microsoft.com/office/drawing/2014/main" val="4105131515"/>
                    </a:ext>
                  </a:extLst>
                </a:gridCol>
              </a:tblGrid>
              <a:tr h="415076">
                <a:tc>
                  <a:txBody>
                    <a:bodyPr/>
                    <a:lstStyle/>
                    <a:p>
                      <a:pPr marL="0" marR="0" algn="ctr">
                        <a:lnSpc>
                          <a:spcPct val="107000"/>
                        </a:lnSpc>
                        <a:spcAft>
                          <a:spcPts val="800"/>
                        </a:spcAft>
                        <a:buNone/>
                      </a:pPr>
                      <a:r>
                        <a:rPr lang="en-US" sz="1400" dirty="0">
                          <a:solidFill>
                            <a:srgbClr val="192821"/>
                          </a:solidFill>
                          <a:effectLst/>
                          <a:latin typeface="Plus Jakarta Sans"/>
                        </a:rPr>
                        <a:t>Dataset Limitation</a:t>
                      </a:r>
                      <a:endParaRPr lang="en-US" sz="12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mpd="sng">
                      <a:noFill/>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400" dirty="0">
                          <a:solidFill>
                            <a:srgbClr val="192821"/>
                          </a:solidFill>
                          <a:effectLst/>
                          <a:latin typeface="Plus Jakarta Sans"/>
                        </a:rPr>
                        <a:t>How our  Modifications Help Address It</a:t>
                      </a:r>
                      <a:endParaRPr lang="en-US" sz="12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mpd="sng">
                      <a:noFill/>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1740103"/>
                  </a:ext>
                </a:extLst>
              </a:tr>
              <a:tr h="806406">
                <a:tc>
                  <a:txBody>
                    <a:bodyPr/>
                    <a:lstStyle/>
                    <a:p>
                      <a:pPr marL="0" marR="0" algn="ctr">
                        <a:lnSpc>
                          <a:spcPct val="107000"/>
                        </a:lnSpc>
                        <a:spcAft>
                          <a:spcPts val="800"/>
                        </a:spcAft>
                        <a:buNone/>
                      </a:pPr>
                      <a:r>
                        <a:rPr lang="en-US" sz="1200" dirty="0">
                          <a:solidFill>
                            <a:srgbClr val="192821"/>
                          </a:solidFill>
                          <a:effectLst/>
                          <a:latin typeface="Plus Jakarta Sans"/>
                        </a:rPr>
                        <a:t>Low diversity</a:t>
                      </a:r>
                      <a:endParaRPr lang="en-US" sz="11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200" dirty="0">
                          <a:solidFill>
                            <a:srgbClr val="192821"/>
                          </a:solidFill>
                          <a:effectLst/>
                          <a:latin typeface="Plus Jakarta Sans"/>
                        </a:rPr>
                        <a:t>Test-Time Augmentation (TTA) simulates different viewing conditions (flips, brightness), making the model more general to left- and right-facing poses or asymmetric body clothing alignment.</a:t>
                      </a:r>
                      <a:endParaRPr lang="en-US" sz="11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6172219"/>
                  </a:ext>
                </a:extLst>
              </a:tr>
              <a:tr h="806406">
                <a:tc>
                  <a:txBody>
                    <a:bodyPr/>
                    <a:lstStyle/>
                    <a:p>
                      <a:pPr marL="0" marR="0" algn="ctr">
                        <a:lnSpc>
                          <a:spcPct val="107000"/>
                        </a:lnSpc>
                        <a:spcAft>
                          <a:spcPts val="800"/>
                        </a:spcAft>
                        <a:buNone/>
                      </a:pPr>
                      <a:r>
                        <a:rPr lang="en-US" sz="1200" dirty="0">
                          <a:solidFill>
                            <a:srgbClr val="192821"/>
                          </a:solidFill>
                          <a:effectLst/>
                          <a:latin typeface="Plus Jakarta Sans"/>
                        </a:rPr>
                        <a:t>Synthetic structure</a:t>
                      </a:r>
                      <a:endParaRPr lang="en-US" sz="11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200" dirty="0">
                          <a:solidFill>
                            <a:srgbClr val="192821"/>
                          </a:solidFill>
                          <a:effectLst/>
                          <a:latin typeface="Plus Jakarta Sans"/>
                        </a:rPr>
                        <a:t>Edge-aware Filtering &amp; Segmentation Refinement smooth unnatural garment edges and reduce visual artifacts — compensating for the clean studio-like setting of VITON.</a:t>
                      </a:r>
                      <a:endParaRPr lang="en-US" sz="11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5618476"/>
                  </a:ext>
                </a:extLst>
              </a:tr>
              <a:tr h="806406">
                <a:tc>
                  <a:txBody>
                    <a:bodyPr/>
                    <a:lstStyle/>
                    <a:p>
                      <a:pPr marL="0" marR="0" algn="ctr">
                        <a:lnSpc>
                          <a:spcPct val="107000"/>
                        </a:lnSpc>
                        <a:spcAft>
                          <a:spcPts val="800"/>
                        </a:spcAft>
                        <a:buNone/>
                      </a:pPr>
                      <a:r>
                        <a:rPr lang="en-US" sz="1200" dirty="0">
                          <a:solidFill>
                            <a:srgbClr val="192821"/>
                          </a:solidFill>
                          <a:effectLst/>
                          <a:latin typeface="Plus Jakarta Sans"/>
                        </a:rPr>
                        <a:t>Small size</a:t>
                      </a:r>
                      <a:endParaRPr lang="en-US" sz="11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200" dirty="0">
                          <a:solidFill>
                            <a:srgbClr val="192821"/>
                          </a:solidFill>
                          <a:effectLst/>
                          <a:latin typeface="Plus Jakarta Sans"/>
                        </a:rPr>
                        <a:t>TTA acts like pseudo-ensemble learning, making each test image act like multiple pseudo-samples (via flipping), giving you “more data per sample” without needing a bigger dataset.</a:t>
                      </a:r>
                      <a:endParaRPr lang="en-US" sz="11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5120098"/>
                  </a:ext>
                </a:extLst>
              </a:tr>
              <a:tr h="806406">
                <a:tc>
                  <a:txBody>
                    <a:bodyPr/>
                    <a:lstStyle/>
                    <a:p>
                      <a:pPr marL="0" marR="0" algn="ctr">
                        <a:lnSpc>
                          <a:spcPct val="107000"/>
                        </a:lnSpc>
                        <a:spcAft>
                          <a:spcPts val="800"/>
                        </a:spcAft>
                        <a:buNone/>
                      </a:pPr>
                      <a:r>
                        <a:rPr lang="en-US" sz="1200" dirty="0">
                          <a:solidFill>
                            <a:srgbClr val="192821"/>
                          </a:solidFill>
                          <a:effectLst/>
                          <a:latin typeface="Plus Jakarta Sans"/>
                        </a:rPr>
                        <a:t>Outdated resolution</a:t>
                      </a:r>
                      <a:endParaRPr lang="en-US" sz="11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Aft>
                          <a:spcPts val="800"/>
                        </a:spcAft>
                        <a:buNone/>
                      </a:pPr>
                      <a:r>
                        <a:rPr lang="en-US" sz="1200" dirty="0">
                          <a:solidFill>
                            <a:srgbClr val="192821"/>
                          </a:solidFill>
                          <a:effectLst/>
                          <a:latin typeface="Plus Jakarta Sans"/>
                        </a:rPr>
                        <a:t>Gamma Correction enhance fine details, making low-res outputs more crisp and visually appealing, closing the gap with higher-res datasets.</a:t>
                      </a:r>
                      <a:endParaRPr lang="en-US" sz="1100" dirty="0">
                        <a:solidFill>
                          <a:srgbClr val="192821"/>
                        </a:solidFill>
                        <a:effectLst/>
                        <a:latin typeface="Plus Jakarta Sans"/>
                        <a:ea typeface="Calibri" panose="020F0502020204030204" pitchFamily="34" charset="0"/>
                        <a:cs typeface="Arial" panose="020B0604020202020204" pitchFamily="34" charset="0"/>
                      </a:endParaRPr>
                    </a:p>
                  </a:txBody>
                  <a:tcPr marL="9525" marR="9525" marT="9525" marB="9525"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6139568"/>
                  </a:ext>
                </a:extLst>
              </a:tr>
            </a:tbl>
          </a:graphicData>
        </a:graphic>
      </p:graphicFrame>
      <p:sp>
        <p:nvSpPr>
          <p:cNvPr id="4" name="TextBox 3">
            <a:extLst>
              <a:ext uri="{FF2B5EF4-FFF2-40B4-BE49-F238E27FC236}">
                <a16:creationId xmlns:a16="http://schemas.microsoft.com/office/drawing/2014/main" id="{F85AA008-926C-840A-E43B-CE717F307109}"/>
              </a:ext>
            </a:extLst>
          </p:cNvPr>
          <p:cNvSpPr txBox="1"/>
          <p:nvPr/>
        </p:nvSpPr>
        <p:spPr>
          <a:xfrm>
            <a:off x="-9230609" y="1345855"/>
            <a:ext cx="6892340" cy="584775"/>
          </a:xfrm>
          <a:prstGeom prst="rect">
            <a:avLst/>
          </a:prstGeom>
          <a:noFill/>
        </p:spPr>
        <p:txBody>
          <a:bodyPr wrap="square" anchor="ctr">
            <a:spAutoFit/>
          </a:bodyPr>
          <a:lstStyle/>
          <a:p>
            <a:pPr lvl="0">
              <a:defRPr/>
            </a:pPr>
            <a:r>
              <a:rPr lang="en-US" sz="3200" b="1" spc="300" dirty="0">
                <a:solidFill>
                  <a:srgbClr val="192821"/>
                </a:solidFill>
                <a:latin typeface="Plus Jakarta Sans" pitchFamily="2" charset="77"/>
                <a:cs typeface="Plus Jakarta Sans" pitchFamily="2" charset="77"/>
              </a:rPr>
              <a:t>Modifications</a:t>
            </a:r>
            <a:endParaRPr lang="en-US" sz="3200" b="1" spc="300" dirty="0">
              <a:solidFill>
                <a:srgbClr val="A3D0AF"/>
              </a:solidFill>
              <a:latin typeface="Plus Jakarta Sans" pitchFamily="2" charset="77"/>
              <a:cs typeface="Plus Jakarta Sans" pitchFamily="2" charset="77"/>
            </a:endParaRPr>
          </a:p>
        </p:txBody>
      </p:sp>
    </p:spTree>
    <p:extLst>
      <p:ext uri="{BB962C8B-B14F-4D97-AF65-F5344CB8AC3E}">
        <p14:creationId xmlns:p14="http://schemas.microsoft.com/office/powerpoint/2010/main" val="2623224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8CD62-968E-4C1E-E1F4-71695831FEA6}"/>
            </a:ext>
          </a:extLst>
        </p:cNvPr>
        <p:cNvGrpSpPr/>
        <p:nvPr/>
      </p:nvGrpSpPr>
      <p:grpSpPr>
        <a:xfrm>
          <a:off x="0" y="0"/>
          <a:ext cx="0" cy="0"/>
          <a:chOff x="0" y="0"/>
          <a:chExt cx="0" cy="0"/>
        </a:xfrm>
      </p:grpSpPr>
      <p:sp>
        <p:nvSpPr>
          <p:cNvPr id="42" name="Rectangle 41">
            <a:extLst>
              <a:ext uri="{FF2B5EF4-FFF2-40B4-BE49-F238E27FC236}">
                <a16:creationId xmlns:a16="http://schemas.microsoft.com/office/drawing/2014/main" id="{CCA7713A-E1C5-0962-19FC-FE2AF8F46AE2}"/>
              </a:ext>
            </a:extLst>
          </p:cNvPr>
          <p:cNvSpPr/>
          <p:nvPr/>
        </p:nvSpPr>
        <p:spPr>
          <a:xfrm>
            <a:off x="-10573810" y="1207747"/>
            <a:ext cx="9506719" cy="508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1E13D199-1B06-E5FB-543D-FC2B0432F35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82549" y="8691625"/>
            <a:ext cx="3773457" cy="6919807"/>
          </a:xfrm>
          <a:prstGeom prst="rect">
            <a:avLst/>
          </a:prstGeom>
        </p:spPr>
      </p:pic>
      <p:sp>
        <p:nvSpPr>
          <p:cNvPr id="37" name="Rectangle 36">
            <a:extLst>
              <a:ext uri="{FF2B5EF4-FFF2-40B4-BE49-F238E27FC236}">
                <a16:creationId xmlns:a16="http://schemas.microsoft.com/office/drawing/2014/main" id="{02431114-9EF2-5B5C-147D-EA1D9461FAE0}"/>
              </a:ext>
            </a:extLst>
          </p:cNvPr>
          <p:cNvSpPr/>
          <p:nvPr/>
        </p:nvSpPr>
        <p:spPr>
          <a:xfrm>
            <a:off x="14013037" y="2507838"/>
            <a:ext cx="10743201" cy="26005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M">
            <a:extLst>
              <a:ext uri="{FF2B5EF4-FFF2-40B4-BE49-F238E27FC236}">
                <a16:creationId xmlns:a16="http://schemas.microsoft.com/office/drawing/2014/main" id="{CB962632-C41E-3C52-0AD7-04C2115F9CBA}"/>
              </a:ext>
            </a:extLst>
          </p:cNvPr>
          <p:cNvSpPr/>
          <p:nvPr/>
        </p:nvSpPr>
        <p:spPr>
          <a:xfrm rot="10800000">
            <a:off x="3733143" y="6544497"/>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 name="!!S2">
            <a:extLst>
              <a:ext uri="{FF2B5EF4-FFF2-40B4-BE49-F238E27FC236}">
                <a16:creationId xmlns:a16="http://schemas.microsoft.com/office/drawing/2014/main" id="{BA6C392C-9D0B-2683-F4EC-5E1AF037B52E}"/>
              </a:ext>
            </a:extLst>
          </p:cNvPr>
          <p:cNvCxnSpPr>
            <a:cxnSpLocks/>
          </p:cNvCxnSpPr>
          <p:nvPr/>
        </p:nvCxnSpPr>
        <p:spPr>
          <a:xfrm flipH="1">
            <a:off x="9444311" y="192762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45AAA674-B5B2-D8AC-BC26-4C921EBFD605}"/>
              </a:ext>
            </a:extLst>
          </p:cNvPr>
          <p:cNvCxnSpPr>
            <a:cxnSpLocks/>
          </p:cNvCxnSpPr>
          <p:nvPr/>
        </p:nvCxnSpPr>
        <p:spPr>
          <a:xfrm>
            <a:off x="9444311" y="628803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BCAE8E67-AAAF-0DDC-3F93-D46DFD8E3F1C}"/>
              </a:ext>
            </a:extLst>
          </p:cNvPr>
          <p:cNvCxnSpPr>
            <a:cxnSpLocks/>
          </p:cNvCxnSpPr>
          <p:nvPr/>
        </p:nvCxnSpPr>
        <p:spPr>
          <a:xfrm flipH="1">
            <a:off x="-3816639" y="542990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D47D51F4-F7F6-E9E7-831B-1F4E054AA839}"/>
              </a:ext>
            </a:extLst>
          </p:cNvPr>
          <p:cNvSpPr/>
          <p:nvPr/>
        </p:nvSpPr>
        <p:spPr>
          <a:xfrm>
            <a:off x="611481" y="5148222"/>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232EB755-4FF5-48A9-025F-46A327D439EB}"/>
              </a:ext>
            </a:extLst>
          </p:cNvPr>
          <p:cNvSpPr/>
          <p:nvPr/>
        </p:nvSpPr>
        <p:spPr>
          <a:xfrm>
            <a:off x="9141738" y="5950189"/>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F9B0E0CA-0769-5B14-FA3E-7CE09A3DCEE9}"/>
              </a:ext>
            </a:extLst>
          </p:cNvPr>
          <p:cNvSpPr/>
          <p:nvPr/>
        </p:nvSpPr>
        <p:spPr>
          <a:xfrm>
            <a:off x="9189755" y="162181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2C371702-AE1D-BDEB-01BA-9032835A3C20}"/>
              </a:ext>
            </a:extLst>
          </p:cNvPr>
          <p:cNvSpPr/>
          <p:nvPr/>
        </p:nvSpPr>
        <p:spPr>
          <a:xfrm>
            <a:off x="794084" y="113050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A18D823B-A0DF-28A6-4DD8-206808A5F68D}"/>
              </a:ext>
            </a:extLst>
          </p:cNvPr>
          <p:cNvSpPr/>
          <p:nvPr/>
        </p:nvSpPr>
        <p:spPr>
          <a:xfrm>
            <a:off x="4050351" y="1569102"/>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F88BD31C-6AFA-F2DE-2758-B7CA468F5C81}"/>
              </a:ext>
            </a:extLst>
          </p:cNvPr>
          <p:cNvCxnSpPr>
            <a:cxnSpLocks/>
          </p:cNvCxnSpPr>
          <p:nvPr/>
        </p:nvCxnSpPr>
        <p:spPr>
          <a:xfrm>
            <a:off x="1091678" y="-54104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EB950268-6B7C-C887-A10F-536B424B2C0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2" name="TextBox 1">
            <a:extLst>
              <a:ext uri="{FF2B5EF4-FFF2-40B4-BE49-F238E27FC236}">
                <a16:creationId xmlns:a16="http://schemas.microsoft.com/office/drawing/2014/main" id="{7859A27F-58ED-A889-62AA-841A2446BA0A}"/>
              </a:ext>
            </a:extLst>
          </p:cNvPr>
          <p:cNvSpPr txBox="1"/>
          <p:nvPr/>
        </p:nvSpPr>
        <p:spPr>
          <a:xfrm>
            <a:off x="1811873" y="626618"/>
            <a:ext cx="7377882" cy="642612"/>
          </a:xfrm>
          <a:prstGeom prst="rect">
            <a:avLst/>
          </a:prstGeom>
          <a:noFill/>
        </p:spPr>
        <p:txBody>
          <a:bodyPr wrap="square" anchor="ctr">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GUI</a:t>
            </a:r>
          </a:p>
        </p:txBody>
      </p:sp>
      <p:sp>
        <p:nvSpPr>
          <p:cNvPr id="3" name="TextBox 2">
            <a:extLst>
              <a:ext uri="{FF2B5EF4-FFF2-40B4-BE49-F238E27FC236}">
                <a16:creationId xmlns:a16="http://schemas.microsoft.com/office/drawing/2014/main" id="{13E9480C-F5D4-99BD-8CBF-EF4536239CD3}"/>
              </a:ext>
            </a:extLst>
          </p:cNvPr>
          <p:cNvSpPr txBox="1"/>
          <p:nvPr/>
        </p:nvSpPr>
        <p:spPr>
          <a:xfrm>
            <a:off x="324311" y="1927623"/>
            <a:ext cx="9270128" cy="880369"/>
          </a:xfrm>
          <a:prstGeom prst="rect">
            <a:avLst/>
          </a:prstGeom>
          <a:noFill/>
        </p:spPr>
        <p:txBody>
          <a:bodyPr wrap="square">
            <a:spAutoFit/>
          </a:bodyPr>
          <a:lstStyle/>
          <a:p>
            <a:pPr>
              <a:lnSpc>
                <a:spcPct val="150000"/>
              </a:lnSpc>
              <a:buClr>
                <a:srgbClr val="A3D0AF"/>
              </a:buClr>
            </a:pPr>
            <a:r>
              <a:rPr lang="en-US" dirty="0">
                <a:solidFill>
                  <a:schemeClr val="tx1">
                    <a:lumMod val="85000"/>
                    <a:lumOff val="15000"/>
                  </a:schemeClr>
                </a:solidFill>
                <a:latin typeface="Plus Jakarta Sans" pitchFamily="2" charset="0"/>
                <a:cs typeface="Plus Jakarta Sans" pitchFamily="2" charset="0"/>
              </a:rPr>
              <a:t>This extension will be the interface that will appear when users want to virtually try on their clothes. The platform we used for building our GUI is </a:t>
            </a:r>
            <a:r>
              <a:rPr lang="en-US" dirty="0" err="1">
                <a:solidFill>
                  <a:schemeClr val="tx1">
                    <a:lumMod val="85000"/>
                    <a:lumOff val="15000"/>
                  </a:schemeClr>
                </a:solidFill>
                <a:latin typeface="Plus Jakarta Sans" pitchFamily="2" charset="0"/>
                <a:cs typeface="Plus Jakarta Sans" pitchFamily="2" charset="0"/>
              </a:rPr>
              <a:t>Streamlit</a:t>
            </a:r>
            <a:r>
              <a:rPr lang="en-US" dirty="0">
                <a:solidFill>
                  <a:schemeClr val="tx1">
                    <a:lumMod val="85000"/>
                    <a:lumOff val="15000"/>
                  </a:schemeClr>
                </a:solidFill>
                <a:latin typeface="Plus Jakarta Sans" pitchFamily="2" charset="0"/>
                <a:cs typeface="Plus Jakarta Sans" pitchFamily="2" charset="0"/>
              </a:rPr>
              <a:t>.</a:t>
            </a:r>
          </a:p>
        </p:txBody>
      </p:sp>
      <p:sp>
        <p:nvSpPr>
          <p:cNvPr id="6" name="TextBox 5">
            <a:extLst>
              <a:ext uri="{FF2B5EF4-FFF2-40B4-BE49-F238E27FC236}">
                <a16:creationId xmlns:a16="http://schemas.microsoft.com/office/drawing/2014/main" id="{97029D54-9511-5AB1-C9E3-429E39D3AE86}"/>
              </a:ext>
            </a:extLst>
          </p:cNvPr>
          <p:cNvSpPr txBox="1"/>
          <p:nvPr/>
        </p:nvSpPr>
        <p:spPr>
          <a:xfrm>
            <a:off x="324311" y="3180699"/>
            <a:ext cx="3104963" cy="400110"/>
          </a:xfrm>
          <a:prstGeom prst="rect">
            <a:avLst/>
          </a:prstGeom>
          <a:noFill/>
        </p:spPr>
        <p:txBody>
          <a:bodyPr wrap="square">
            <a:spAutoFit/>
          </a:bodyPr>
          <a:lstStyle/>
          <a:p>
            <a:r>
              <a:rPr lang="en-US" sz="2000" b="1" dirty="0">
                <a:solidFill>
                  <a:srgbClr val="A3D0AF"/>
                </a:solidFill>
                <a:latin typeface="Plus Jakarta Sans" pitchFamily="2" charset="0"/>
                <a:cs typeface="Plus Jakarta Sans" pitchFamily="2" charset="0"/>
              </a:rPr>
              <a:t>Why </a:t>
            </a:r>
            <a:r>
              <a:rPr lang="en-US" sz="2000" b="1" dirty="0" err="1">
                <a:solidFill>
                  <a:srgbClr val="A3D0AF"/>
                </a:solidFill>
                <a:latin typeface="Plus Jakarta Sans" pitchFamily="2" charset="0"/>
                <a:cs typeface="Plus Jakarta Sans" pitchFamily="2" charset="0"/>
              </a:rPr>
              <a:t>Streamlit</a:t>
            </a:r>
            <a:r>
              <a:rPr lang="en-US" sz="2000" b="1" dirty="0">
                <a:solidFill>
                  <a:srgbClr val="A3D0AF"/>
                </a:solidFill>
                <a:latin typeface="Plus Jakarta Sans" pitchFamily="2" charset="0"/>
                <a:cs typeface="Plus Jakarta Sans" pitchFamily="2" charset="0"/>
              </a:rPr>
              <a:t> ?</a:t>
            </a:r>
          </a:p>
        </p:txBody>
      </p:sp>
      <p:grpSp>
        <p:nvGrpSpPr>
          <p:cNvPr id="25" name="Group 24">
            <a:extLst>
              <a:ext uri="{FF2B5EF4-FFF2-40B4-BE49-F238E27FC236}">
                <a16:creationId xmlns:a16="http://schemas.microsoft.com/office/drawing/2014/main" id="{9F4A832B-0494-D1BB-F31A-D2E1F6FD15E9}"/>
              </a:ext>
            </a:extLst>
          </p:cNvPr>
          <p:cNvGrpSpPr/>
          <p:nvPr/>
        </p:nvGrpSpPr>
        <p:grpSpPr>
          <a:xfrm>
            <a:off x="324311" y="3615295"/>
            <a:ext cx="11479427" cy="1200329"/>
            <a:chOff x="324311" y="3615295"/>
            <a:chExt cx="11479427" cy="1200329"/>
          </a:xfrm>
        </p:grpSpPr>
        <p:sp>
          <p:nvSpPr>
            <p:cNvPr id="8" name="TextBox 7">
              <a:extLst>
                <a:ext uri="{FF2B5EF4-FFF2-40B4-BE49-F238E27FC236}">
                  <a16:creationId xmlns:a16="http://schemas.microsoft.com/office/drawing/2014/main" id="{39EFADD3-E335-96C0-B554-85A09541FDEE}"/>
                </a:ext>
              </a:extLst>
            </p:cNvPr>
            <p:cNvSpPr txBox="1"/>
            <p:nvPr/>
          </p:nvSpPr>
          <p:spPr>
            <a:xfrm>
              <a:off x="324311" y="3652130"/>
              <a:ext cx="3326081" cy="923330"/>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err="1">
                  <a:solidFill>
                    <a:schemeClr val="tx1">
                      <a:lumMod val="85000"/>
                      <a:lumOff val="15000"/>
                    </a:schemeClr>
                  </a:solidFill>
                  <a:latin typeface="Plus Jakarta Sans" pitchFamily="2" charset="0"/>
                  <a:cs typeface="Plus Jakarta Sans" pitchFamily="2" charset="0"/>
                </a:rPr>
                <a:t>Streamlit</a:t>
              </a:r>
              <a:r>
                <a:rPr lang="en-US" dirty="0">
                  <a:solidFill>
                    <a:schemeClr val="tx1">
                      <a:lumMod val="85000"/>
                      <a:lumOff val="15000"/>
                    </a:schemeClr>
                  </a:solidFill>
                  <a:latin typeface="Plus Jakarta Sans" pitchFamily="2" charset="0"/>
                  <a:cs typeface="Plus Jakarta Sans" pitchFamily="2" charset="0"/>
                </a:rPr>
                <a:t> is a Python-native framework that requires no web development experience.</a:t>
              </a:r>
            </a:p>
          </p:txBody>
        </p:sp>
        <p:sp>
          <p:nvSpPr>
            <p:cNvPr id="16" name="TextBox 15">
              <a:extLst>
                <a:ext uri="{FF2B5EF4-FFF2-40B4-BE49-F238E27FC236}">
                  <a16:creationId xmlns:a16="http://schemas.microsoft.com/office/drawing/2014/main" id="{F4262561-62A5-A160-AF37-3B7236BEDA0D}"/>
                </a:ext>
              </a:extLst>
            </p:cNvPr>
            <p:cNvSpPr txBox="1"/>
            <p:nvPr/>
          </p:nvSpPr>
          <p:spPr>
            <a:xfrm>
              <a:off x="4024000" y="3615295"/>
              <a:ext cx="4019818" cy="1200329"/>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One script (app.py) runs the full GUI. It also refreshes to test changes quickly and is compatible with machine and deep learning projects.</a:t>
              </a:r>
            </a:p>
          </p:txBody>
        </p:sp>
        <p:sp>
          <p:nvSpPr>
            <p:cNvPr id="22" name="TextBox 21">
              <a:extLst>
                <a:ext uri="{FF2B5EF4-FFF2-40B4-BE49-F238E27FC236}">
                  <a16:creationId xmlns:a16="http://schemas.microsoft.com/office/drawing/2014/main" id="{D4D7C451-1AF7-E89B-9C97-168F131FC5D9}"/>
                </a:ext>
              </a:extLst>
            </p:cNvPr>
            <p:cNvSpPr txBox="1"/>
            <p:nvPr/>
          </p:nvSpPr>
          <p:spPr>
            <a:xfrm>
              <a:off x="8444247" y="3615295"/>
              <a:ext cx="3359491" cy="1200329"/>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err="1">
                  <a:solidFill>
                    <a:schemeClr val="tx1">
                      <a:lumMod val="85000"/>
                      <a:lumOff val="15000"/>
                    </a:schemeClr>
                  </a:solidFill>
                  <a:latin typeface="Plus Jakarta Sans" pitchFamily="2" charset="0"/>
                  <a:cs typeface="Plus Jakarta Sans" pitchFamily="2" charset="0"/>
                </a:rPr>
                <a:t>Streamlit</a:t>
              </a:r>
              <a:r>
                <a:rPr lang="en-US" dirty="0">
                  <a:solidFill>
                    <a:schemeClr val="tx1">
                      <a:lumMod val="85000"/>
                      <a:lumOff val="15000"/>
                    </a:schemeClr>
                  </a:solidFill>
                  <a:latin typeface="Plus Jakarta Sans" pitchFamily="2" charset="0"/>
                  <a:cs typeface="Plus Jakarta Sans" pitchFamily="2" charset="0"/>
                </a:rPr>
                <a:t> launches on localhost and Google </a:t>
              </a:r>
              <a:r>
                <a:rPr lang="en-US" dirty="0" err="1">
                  <a:solidFill>
                    <a:schemeClr val="tx1">
                      <a:lumMod val="85000"/>
                      <a:lumOff val="15000"/>
                    </a:schemeClr>
                  </a:solidFill>
                  <a:latin typeface="Plus Jakarta Sans" pitchFamily="2" charset="0"/>
                  <a:cs typeface="Plus Jakarta Sans" pitchFamily="2" charset="0"/>
                </a:rPr>
                <a:t>Colab</a:t>
              </a:r>
              <a:r>
                <a:rPr lang="en-US" dirty="0">
                  <a:solidFill>
                    <a:schemeClr val="tx1">
                      <a:lumMod val="85000"/>
                      <a:lumOff val="15000"/>
                    </a:schemeClr>
                  </a:solidFill>
                  <a:latin typeface="Plus Jakarta Sans" pitchFamily="2" charset="0"/>
                  <a:cs typeface="Plus Jakarta Sans" pitchFamily="2" charset="0"/>
                </a:rPr>
                <a:t> notebooks run on temporary cloud servers.</a:t>
              </a:r>
            </a:p>
          </p:txBody>
        </p:sp>
      </p:grpSp>
      <p:sp>
        <p:nvSpPr>
          <p:cNvPr id="23" name="TextBox 22">
            <a:extLst>
              <a:ext uri="{FF2B5EF4-FFF2-40B4-BE49-F238E27FC236}">
                <a16:creationId xmlns:a16="http://schemas.microsoft.com/office/drawing/2014/main" id="{5138A7F9-9F96-6A27-1216-DA60FE466B1A}"/>
              </a:ext>
            </a:extLst>
          </p:cNvPr>
          <p:cNvSpPr txBox="1"/>
          <p:nvPr/>
        </p:nvSpPr>
        <p:spPr>
          <a:xfrm>
            <a:off x="1295565" y="4982409"/>
            <a:ext cx="9270128" cy="1295868"/>
          </a:xfrm>
          <a:prstGeom prst="rect">
            <a:avLst/>
          </a:prstGeom>
          <a:noFill/>
        </p:spPr>
        <p:txBody>
          <a:bodyPr wrap="square">
            <a:spAutoFit/>
          </a:bodyPr>
          <a:lstStyle/>
          <a:p>
            <a:pPr>
              <a:lnSpc>
                <a:spcPct val="150000"/>
              </a:lnSpc>
              <a:buClr>
                <a:srgbClr val="A3D0AF"/>
              </a:buClr>
            </a:pPr>
            <a:r>
              <a:rPr lang="en-US" dirty="0">
                <a:solidFill>
                  <a:schemeClr val="tx1">
                    <a:lumMod val="85000"/>
                    <a:lumOff val="15000"/>
                  </a:schemeClr>
                </a:solidFill>
                <a:latin typeface="Plus Jakarta Sans" pitchFamily="2" charset="0"/>
                <a:cs typeface="Plus Jakarta Sans" pitchFamily="2" charset="0"/>
              </a:rPr>
              <a:t>As a compromise, we used </a:t>
            </a:r>
            <a:r>
              <a:rPr lang="en-US" b="1" dirty="0" err="1">
                <a:solidFill>
                  <a:srgbClr val="A3D0AF"/>
                </a:solidFill>
                <a:latin typeface="Plus Jakarta Sans" pitchFamily="2" charset="0"/>
                <a:cs typeface="Plus Jakarta Sans" pitchFamily="2" charset="0"/>
              </a:rPr>
              <a:t>ngrok</a:t>
            </a:r>
            <a:endParaRPr lang="en-US" b="1" dirty="0">
              <a:solidFill>
                <a:srgbClr val="A3D0AF"/>
              </a:solidFill>
              <a:latin typeface="Plus Jakarta Sans" pitchFamily="2" charset="0"/>
              <a:cs typeface="Plus Jakarta Sans" pitchFamily="2" charset="0"/>
            </a:endParaRPr>
          </a:p>
          <a:p>
            <a:pPr>
              <a:lnSpc>
                <a:spcPct val="150000"/>
              </a:lnSpc>
              <a:buClr>
                <a:srgbClr val="A3D0AF"/>
              </a:buClr>
            </a:pPr>
            <a:r>
              <a:rPr lang="en-US" b="1" dirty="0" err="1">
                <a:solidFill>
                  <a:srgbClr val="A3D0AF"/>
                </a:solidFill>
                <a:latin typeface="Plus Jakarta Sans" pitchFamily="2" charset="0"/>
                <a:cs typeface="Plus Jakarta Sans" pitchFamily="2" charset="0"/>
              </a:rPr>
              <a:t>ngrok</a:t>
            </a:r>
            <a:r>
              <a:rPr lang="en-US" dirty="0">
                <a:solidFill>
                  <a:schemeClr val="tx1">
                    <a:lumMod val="85000"/>
                    <a:lumOff val="15000"/>
                  </a:schemeClr>
                </a:solidFill>
                <a:latin typeface="Plus Jakarta Sans" pitchFamily="2" charset="0"/>
                <a:cs typeface="Plus Jakarta Sans" pitchFamily="2" charset="0"/>
              </a:rPr>
              <a:t> is creates a public web address that forwards to your local </a:t>
            </a:r>
            <a:r>
              <a:rPr lang="en-US" dirty="0" err="1">
                <a:solidFill>
                  <a:schemeClr val="tx1">
                    <a:lumMod val="85000"/>
                    <a:lumOff val="15000"/>
                  </a:schemeClr>
                </a:solidFill>
                <a:latin typeface="Plus Jakarta Sans" pitchFamily="2" charset="0"/>
                <a:cs typeface="Plus Jakarta Sans" pitchFamily="2" charset="0"/>
              </a:rPr>
              <a:t>Streamlit</a:t>
            </a:r>
            <a:r>
              <a:rPr lang="en-US" dirty="0">
                <a:solidFill>
                  <a:schemeClr val="tx1">
                    <a:lumMod val="85000"/>
                    <a:lumOff val="15000"/>
                  </a:schemeClr>
                </a:solidFill>
                <a:latin typeface="Plus Jakarta Sans" pitchFamily="2" charset="0"/>
                <a:cs typeface="Plus Jakarta Sans" pitchFamily="2" charset="0"/>
              </a:rPr>
              <a:t> app running inside </a:t>
            </a:r>
            <a:r>
              <a:rPr lang="en-US" dirty="0" err="1">
                <a:solidFill>
                  <a:schemeClr val="tx1">
                    <a:lumMod val="85000"/>
                    <a:lumOff val="15000"/>
                  </a:schemeClr>
                </a:solidFill>
                <a:latin typeface="Plus Jakarta Sans" pitchFamily="2" charset="0"/>
                <a:cs typeface="Plus Jakarta Sans" pitchFamily="2" charset="0"/>
              </a:rPr>
              <a:t>Colab</a:t>
            </a:r>
            <a:r>
              <a:rPr lang="en-US" dirty="0">
                <a:solidFill>
                  <a:schemeClr val="tx1">
                    <a:lumMod val="85000"/>
                    <a:lumOff val="15000"/>
                  </a:schemeClr>
                </a:solidFill>
                <a:latin typeface="Plus Jakarta Sans" pitchFamily="2" charset="0"/>
                <a:cs typeface="Plus Jakarta Sans" pitchFamily="2" charset="0"/>
              </a:rPr>
              <a:t> that when clicked on opens directly in browser.</a:t>
            </a:r>
          </a:p>
        </p:txBody>
      </p:sp>
      <p:sp>
        <p:nvSpPr>
          <p:cNvPr id="30" name="TextBox 29">
            <a:extLst>
              <a:ext uri="{FF2B5EF4-FFF2-40B4-BE49-F238E27FC236}">
                <a16:creationId xmlns:a16="http://schemas.microsoft.com/office/drawing/2014/main" id="{55BA18FF-818F-66E1-2F37-6720AA79BF52}"/>
              </a:ext>
            </a:extLst>
          </p:cNvPr>
          <p:cNvSpPr txBox="1"/>
          <p:nvPr/>
        </p:nvSpPr>
        <p:spPr>
          <a:xfrm>
            <a:off x="478300" y="-2780140"/>
            <a:ext cx="7816656" cy="523220"/>
          </a:xfrm>
          <a:prstGeom prst="rect">
            <a:avLst/>
          </a:prstGeom>
          <a:noFill/>
        </p:spPr>
        <p:txBody>
          <a:bodyPr wrap="square" anchor="ctr">
            <a:spAutoFit/>
          </a:bodyPr>
          <a:lstStyle/>
          <a:p>
            <a:pPr lvl="0">
              <a:defRPr/>
            </a:pPr>
            <a:r>
              <a:rPr lang="en-US" sz="2800" b="1" spc="300" dirty="0">
                <a:solidFill>
                  <a:srgbClr val="192821"/>
                </a:solidFill>
                <a:latin typeface="Plus Jakarta Sans" pitchFamily="2" charset="77"/>
                <a:cs typeface="Plus Jakarta Sans" pitchFamily="2" charset="77"/>
              </a:rPr>
              <a:t>What happens behind the scenes?</a:t>
            </a:r>
          </a:p>
        </p:txBody>
      </p:sp>
      <p:sp>
        <p:nvSpPr>
          <p:cNvPr id="43" name="TextBox 42">
            <a:extLst>
              <a:ext uri="{FF2B5EF4-FFF2-40B4-BE49-F238E27FC236}">
                <a16:creationId xmlns:a16="http://schemas.microsoft.com/office/drawing/2014/main" id="{472D979A-0630-3433-2EB9-4F0A7B080BDC}"/>
              </a:ext>
            </a:extLst>
          </p:cNvPr>
          <p:cNvSpPr txBox="1"/>
          <p:nvPr/>
        </p:nvSpPr>
        <p:spPr>
          <a:xfrm>
            <a:off x="579951" y="-1694859"/>
            <a:ext cx="2727164" cy="464871"/>
          </a:xfrm>
          <a:prstGeom prst="rect">
            <a:avLst/>
          </a:prstGeom>
          <a:noFill/>
        </p:spPr>
        <p:txBody>
          <a:bodyPr wrap="square">
            <a:spAutoFit/>
          </a:bodyPr>
          <a:lstStyle/>
          <a:p>
            <a:pPr>
              <a:lnSpc>
                <a:spcPct val="150000"/>
              </a:lnSpc>
              <a:buClr>
                <a:srgbClr val="A3D0AF"/>
              </a:buClr>
            </a:pPr>
            <a:r>
              <a:rPr lang="en-US" b="1" dirty="0">
                <a:solidFill>
                  <a:srgbClr val="A3D0AF"/>
                </a:solidFill>
                <a:latin typeface="Plus Jakarta Sans" pitchFamily="2" charset="0"/>
                <a:cs typeface="Plus Jakarta Sans" pitchFamily="2" charset="0"/>
              </a:rPr>
              <a:t>1) Preprocessing:</a:t>
            </a:r>
          </a:p>
        </p:txBody>
      </p:sp>
      <p:graphicFrame>
        <p:nvGraphicFramePr>
          <p:cNvPr id="4" name="Table 3">
            <a:extLst>
              <a:ext uri="{FF2B5EF4-FFF2-40B4-BE49-F238E27FC236}">
                <a16:creationId xmlns:a16="http://schemas.microsoft.com/office/drawing/2014/main" id="{378C6E83-4008-05C2-E0BD-D4593181B113}"/>
              </a:ext>
            </a:extLst>
          </p:cNvPr>
          <p:cNvGraphicFramePr>
            <a:graphicFrameLocks noGrp="1"/>
          </p:cNvGraphicFramePr>
          <p:nvPr>
            <p:extLst>
              <p:ext uri="{D42A27DB-BD31-4B8C-83A1-F6EECF244321}">
                <p14:modId xmlns:p14="http://schemas.microsoft.com/office/powerpoint/2010/main" val="1177250086"/>
              </p:ext>
            </p:extLst>
          </p:nvPr>
        </p:nvGraphicFramePr>
        <p:xfrm>
          <a:off x="1206665" y="7826988"/>
          <a:ext cx="10040368" cy="4373954"/>
        </p:xfrm>
        <a:graphic>
          <a:graphicData uri="http://schemas.openxmlformats.org/drawingml/2006/table">
            <a:tbl>
              <a:tblPr firstRow="1" firstCol="1" bandRow="1">
                <a:tableStyleId>{5C22544A-7EE6-4342-B048-85BDC9FD1C3A}</a:tableStyleId>
              </a:tblPr>
              <a:tblGrid>
                <a:gridCol w="1746973">
                  <a:extLst>
                    <a:ext uri="{9D8B030D-6E8A-4147-A177-3AD203B41FA5}">
                      <a16:colId xmlns:a16="http://schemas.microsoft.com/office/drawing/2014/main" val="3428674411"/>
                    </a:ext>
                  </a:extLst>
                </a:gridCol>
                <a:gridCol w="1754372">
                  <a:extLst>
                    <a:ext uri="{9D8B030D-6E8A-4147-A177-3AD203B41FA5}">
                      <a16:colId xmlns:a16="http://schemas.microsoft.com/office/drawing/2014/main" val="881366168"/>
                    </a:ext>
                  </a:extLst>
                </a:gridCol>
                <a:gridCol w="2711302">
                  <a:extLst>
                    <a:ext uri="{9D8B030D-6E8A-4147-A177-3AD203B41FA5}">
                      <a16:colId xmlns:a16="http://schemas.microsoft.com/office/drawing/2014/main" val="3029047009"/>
                    </a:ext>
                  </a:extLst>
                </a:gridCol>
                <a:gridCol w="3827721">
                  <a:extLst>
                    <a:ext uri="{9D8B030D-6E8A-4147-A177-3AD203B41FA5}">
                      <a16:colId xmlns:a16="http://schemas.microsoft.com/office/drawing/2014/main" val="2550108547"/>
                    </a:ext>
                  </a:extLst>
                </a:gridCol>
              </a:tblGrid>
              <a:tr h="1300454">
                <a:tc>
                  <a:txBody>
                    <a:bodyPr/>
                    <a:lstStyle/>
                    <a:p>
                      <a:pPr marL="0" marR="0" algn="ctr">
                        <a:buNone/>
                      </a:pPr>
                      <a:r>
                        <a:rPr lang="en-US" sz="2000">
                          <a:solidFill>
                            <a:srgbClr val="192821"/>
                          </a:solidFill>
                          <a:effectLst/>
                          <a:latin typeface="Plus Jakarta Sans"/>
                        </a:rPr>
                        <a:t>Metric</a:t>
                      </a:r>
                      <a:endParaRPr lang="en-US" sz="2000">
                        <a:solidFill>
                          <a:srgbClr val="192821"/>
                        </a:solidFill>
                        <a:effectLst/>
                        <a:latin typeface="Plus Jakarta Sans"/>
                        <a:ea typeface="Times New Roman" panose="02020603050405020304" pitchFamily="18" charset="0"/>
                      </a:endParaRPr>
                    </a:p>
                  </a:txBody>
                  <a:tcPr marL="0" marR="0" marT="0" marB="0" anchor="ctr">
                    <a:lnL w="12700" cmpd="sng">
                      <a:noFill/>
                    </a:lnL>
                    <a:lnR w="12700" cap="flat" cmpd="sng" algn="ctr">
                      <a:solidFill>
                        <a:srgbClr val="A3D0AF"/>
                      </a:solidFill>
                      <a:prstDash val="solid"/>
                      <a:round/>
                      <a:headEnd type="none" w="med" len="med"/>
                      <a:tailEnd type="none" w="med" len="med"/>
                    </a:lnR>
                    <a:lnT w="12700" cmpd="sng">
                      <a:noFill/>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a:solidFill>
                            <a:srgbClr val="192821"/>
                          </a:solidFill>
                          <a:effectLst/>
                          <a:latin typeface="Plus Jakarta Sans"/>
                        </a:rPr>
                        <a:t>Before Mods</a:t>
                      </a:r>
                      <a:endParaRPr lang="en-US" sz="200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ap="flat" cmpd="sng" algn="ctr">
                      <a:solidFill>
                        <a:srgbClr val="A3D0AF"/>
                      </a:solidFill>
                      <a:prstDash val="solid"/>
                      <a:round/>
                      <a:headEnd type="none" w="med" len="med"/>
                      <a:tailEnd type="none" w="med" len="med"/>
                    </a:lnR>
                    <a:lnT w="12700" cmpd="sng">
                      <a:noFill/>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dirty="0">
                          <a:solidFill>
                            <a:srgbClr val="192821"/>
                          </a:solidFill>
                          <a:effectLst/>
                          <a:latin typeface="Plus Jakarta Sans"/>
                        </a:rPr>
                        <a:t>Expected After Mods</a:t>
                      </a:r>
                      <a:endParaRPr lang="en-US" sz="2000" dirty="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ap="flat" cmpd="sng" algn="ctr">
                      <a:solidFill>
                        <a:srgbClr val="A3D0AF"/>
                      </a:solidFill>
                      <a:prstDash val="solid"/>
                      <a:round/>
                      <a:headEnd type="none" w="med" len="med"/>
                      <a:tailEnd type="none" w="med" len="med"/>
                    </a:lnR>
                    <a:lnT w="12700" cmpd="sng">
                      <a:noFill/>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a:solidFill>
                            <a:srgbClr val="192821"/>
                          </a:solidFill>
                          <a:effectLst/>
                          <a:latin typeface="Plus Jakarta Sans"/>
                        </a:rPr>
                        <a:t>Why?</a:t>
                      </a:r>
                      <a:endParaRPr lang="en-US" sz="200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mpd="sng">
                      <a:noFill/>
                    </a:lnR>
                    <a:lnT w="12700" cmpd="sng">
                      <a:noFill/>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2831323"/>
                  </a:ext>
                </a:extLst>
              </a:tr>
              <a:tr h="768375">
                <a:tc>
                  <a:txBody>
                    <a:bodyPr/>
                    <a:lstStyle/>
                    <a:p>
                      <a:pPr marL="0" marR="0" algn="ctr">
                        <a:buNone/>
                      </a:pPr>
                      <a:r>
                        <a:rPr lang="en-US" sz="2000">
                          <a:solidFill>
                            <a:srgbClr val="192821"/>
                          </a:solidFill>
                          <a:effectLst/>
                          <a:latin typeface="Plus Jakarta Sans"/>
                        </a:rPr>
                        <a:t>SSIM</a:t>
                      </a:r>
                      <a:endParaRPr lang="en-US" sz="2000">
                        <a:solidFill>
                          <a:srgbClr val="192821"/>
                        </a:solidFill>
                        <a:effectLst/>
                        <a:latin typeface="Plus Jakarta Sans"/>
                        <a:ea typeface="Times New Roman" panose="02020603050405020304" pitchFamily="18" charset="0"/>
                      </a:endParaRPr>
                    </a:p>
                  </a:txBody>
                  <a:tcPr marL="0" marR="0" marT="0" marB="0"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a:solidFill>
                            <a:srgbClr val="192821"/>
                          </a:solidFill>
                          <a:effectLst/>
                          <a:latin typeface="Plus Jakarta Sans"/>
                        </a:rPr>
                        <a:t>0.91</a:t>
                      </a:r>
                      <a:endParaRPr lang="en-US" sz="200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a:solidFill>
                            <a:srgbClr val="192821"/>
                          </a:solidFill>
                          <a:effectLst/>
                          <a:latin typeface="Plus Jakarta Sans"/>
                        </a:rPr>
                        <a:t>0.920</a:t>
                      </a:r>
                      <a:endParaRPr lang="en-US" sz="200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a:solidFill>
                            <a:srgbClr val="192821"/>
                          </a:solidFill>
                          <a:effectLst/>
                          <a:latin typeface="Plus Jakarta Sans"/>
                        </a:rPr>
                        <a:t>Improved garment-person alignment and edge blending</a:t>
                      </a:r>
                      <a:endParaRPr lang="en-US" sz="200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1409343"/>
                  </a:ext>
                </a:extLst>
              </a:tr>
              <a:tr h="768375">
                <a:tc>
                  <a:txBody>
                    <a:bodyPr/>
                    <a:lstStyle/>
                    <a:p>
                      <a:pPr marL="0" marR="0" algn="ctr">
                        <a:buNone/>
                      </a:pPr>
                      <a:r>
                        <a:rPr lang="en-US" sz="2000">
                          <a:solidFill>
                            <a:srgbClr val="192821"/>
                          </a:solidFill>
                          <a:effectLst/>
                          <a:latin typeface="Plus Jakarta Sans"/>
                        </a:rPr>
                        <a:t>FID</a:t>
                      </a:r>
                      <a:endParaRPr lang="en-US" sz="2000">
                        <a:solidFill>
                          <a:srgbClr val="192821"/>
                        </a:solidFill>
                        <a:effectLst/>
                        <a:latin typeface="Plus Jakarta Sans"/>
                        <a:ea typeface="Times New Roman" panose="02020603050405020304" pitchFamily="18" charset="0"/>
                      </a:endParaRPr>
                    </a:p>
                  </a:txBody>
                  <a:tcPr marL="0" marR="0" marT="0" marB="0"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a:solidFill>
                            <a:srgbClr val="192821"/>
                          </a:solidFill>
                          <a:effectLst/>
                          <a:latin typeface="Plus Jakarta Sans"/>
                        </a:rPr>
                        <a:t>8.89</a:t>
                      </a:r>
                      <a:endParaRPr lang="en-US" sz="200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a:solidFill>
                            <a:srgbClr val="192821"/>
                          </a:solidFill>
                          <a:effectLst/>
                          <a:latin typeface="Plus Jakarta Sans"/>
                        </a:rPr>
                        <a:t>8.5 (slight drop)</a:t>
                      </a:r>
                      <a:endParaRPr lang="en-US" sz="200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a:solidFill>
                            <a:srgbClr val="192821"/>
                          </a:solidFill>
                          <a:effectLst/>
                          <a:latin typeface="Plus Jakarta Sans"/>
                        </a:rPr>
                        <a:t>Warped garments resemble real clothing more closely</a:t>
                      </a:r>
                      <a:endParaRPr lang="en-US" sz="200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7114458"/>
                  </a:ext>
                </a:extLst>
              </a:tr>
              <a:tr h="768375">
                <a:tc>
                  <a:txBody>
                    <a:bodyPr/>
                    <a:lstStyle/>
                    <a:p>
                      <a:pPr marL="0" marR="0" algn="ctr">
                        <a:buNone/>
                      </a:pPr>
                      <a:r>
                        <a:rPr lang="en-US" sz="2000">
                          <a:solidFill>
                            <a:srgbClr val="192821"/>
                          </a:solidFill>
                          <a:effectLst/>
                          <a:latin typeface="Plus Jakarta Sans"/>
                        </a:rPr>
                        <a:t>User Perception</a:t>
                      </a:r>
                      <a:endParaRPr lang="en-US" sz="2000">
                        <a:solidFill>
                          <a:srgbClr val="192821"/>
                        </a:solidFill>
                        <a:effectLst/>
                        <a:latin typeface="Plus Jakarta Sans"/>
                        <a:ea typeface="Times New Roman" panose="02020603050405020304" pitchFamily="18" charset="0"/>
                      </a:endParaRPr>
                    </a:p>
                  </a:txBody>
                  <a:tcPr marL="0" marR="0" marT="0" marB="0"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a:solidFill>
                            <a:srgbClr val="192821"/>
                          </a:solidFill>
                          <a:effectLst/>
                          <a:latin typeface="Plus Jakarta Sans"/>
                        </a:rPr>
                        <a:t>—</a:t>
                      </a:r>
                      <a:endParaRPr lang="en-US" sz="200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a:solidFill>
                            <a:srgbClr val="192821"/>
                          </a:solidFill>
                          <a:effectLst/>
                          <a:latin typeface="Plus Jakarta Sans"/>
                        </a:rPr>
                        <a:t>Significantly Better</a:t>
                      </a:r>
                      <a:endParaRPr lang="en-US" sz="200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buNone/>
                      </a:pPr>
                      <a:r>
                        <a:rPr lang="en-US" sz="2000">
                          <a:solidFill>
                            <a:srgbClr val="192821"/>
                          </a:solidFill>
                          <a:effectLst/>
                          <a:latin typeface="Plus Jakarta Sans"/>
                        </a:rPr>
                        <a:t>Streamlit GUI improves visual inspection and interactivity</a:t>
                      </a:r>
                      <a:endParaRPr lang="en-US" sz="200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ap="flat" cmpd="sng" algn="ctr">
                      <a:solidFill>
                        <a:srgbClr val="A3D0A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0203017"/>
                  </a:ext>
                </a:extLst>
              </a:tr>
              <a:tr h="768375">
                <a:tc>
                  <a:txBody>
                    <a:bodyPr/>
                    <a:lstStyle/>
                    <a:p>
                      <a:pPr marL="0" marR="0" algn="ctr">
                        <a:buNone/>
                      </a:pPr>
                      <a:r>
                        <a:rPr lang="en-US" sz="2000">
                          <a:solidFill>
                            <a:srgbClr val="192821"/>
                          </a:solidFill>
                          <a:effectLst/>
                          <a:latin typeface="Plus Jakarta Sans"/>
                        </a:rPr>
                        <a:t>UX Usability</a:t>
                      </a:r>
                      <a:endParaRPr lang="en-US" sz="2000">
                        <a:solidFill>
                          <a:srgbClr val="192821"/>
                        </a:solidFill>
                        <a:effectLst/>
                        <a:latin typeface="Plus Jakarta Sans"/>
                        <a:ea typeface="Times New Roman" panose="02020603050405020304" pitchFamily="18" charset="0"/>
                      </a:endParaRPr>
                    </a:p>
                  </a:txBody>
                  <a:tcPr marL="0" marR="0" marT="0" marB="0" anchor="ctr">
                    <a:lnL w="12700" cmpd="sng">
                      <a:noFill/>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buNone/>
                      </a:pPr>
                      <a:r>
                        <a:rPr lang="en-US" sz="2000">
                          <a:solidFill>
                            <a:srgbClr val="192821"/>
                          </a:solidFill>
                          <a:effectLst/>
                          <a:latin typeface="Plus Jakarta Sans"/>
                        </a:rPr>
                        <a:t>Not Available</a:t>
                      </a:r>
                      <a:endParaRPr lang="en-US" sz="200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buNone/>
                      </a:pPr>
                      <a:r>
                        <a:rPr lang="en-US" sz="2000" dirty="0">
                          <a:solidFill>
                            <a:srgbClr val="192821"/>
                          </a:solidFill>
                          <a:effectLst/>
                          <a:latin typeface="Plus Jakarta Sans"/>
                        </a:rPr>
                        <a:t>Excellent</a:t>
                      </a:r>
                      <a:endParaRPr lang="en-US" sz="2000" dirty="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ap="flat" cmpd="sng" algn="ctr">
                      <a:solidFill>
                        <a:srgbClr val="A3D0AF"/>
                      </a:solidFill>
                      <a:prstDash val="solid"/>
                      <a:round/>
                      <a:headEnd type="none" w="med" len="med"/>
                      <a:tailEnd type="none" w="med" len="med"/>
                    </a:lnR>
                    <a:lnT w="12700" cap="flat" cmpd="sng" algn="ctr">
                      <a:solidFill>
                        <a:srgbClr val="A3D0A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algn="ctr">
                        <a:buNone/>
                      </a:pPr>
                      <a:r>
                        <a:rPr lang="en-US" sz="2000" dirty="0">
                          <a:solidFill>
                            <a:srgbClr val="192821"/>
                          </a:solidFill>
                          <a:effectLst/>
                          <a:latin typeface="Plus Jakarta Sans"/>
                        </a:rPr>
                        <a:t>Web interface allows non-experts to use the model instantly</a:t>
                      </a:r>
                      <a:endParaRPr lang="en-US" sz="2000" dirty="0">
                        <a:solidFill>
                          <a:srgbClr val="192821"/>
                        </a:solidFill>
                        <a:effectLst/>
                        <a:latin typeface="Plus Jakarta Sans"/>
                        <a:ea typeface="Times New Roman" panose="02020603050405020304" pitchFamily="18" charset="0"/>
                      </a:endParaRPr>
                    </a:p>
                  </a:txBody>
                  <a:tcPr marL="0" marR="0" marT="0" marB="0" anchor="ctr">
                    <a:lnL w="12700" cap="flat" cmpd="sng" algn="ctr">
                      <a:solidFill>
                        <a:srgbClr val="A3D0AF"/>
                      </a:solidFill>
                      <a:prstDash val="solid"/>
                      <a:round/>
                      <a:headEnd type="none" w="med" len="med"/>
                      <a:tailEnd type="none" w="med" len="med"/>
                    </a:lnL>
                    <a:lnR w="12700" cmpd="sng">
                      <a:noFill/>
                    </a:lnR>
                    <a:lnT w="12700" cap="flat" cmpd="sng" algn="ctr">
                      <a:solidFill>
                        <a:srgbClr val="A3D0A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4366267"/>
                  </a:ext>
                </a:extLst>
              </a:tr>
            </a:tbl>
          </a:graphicData>
        </a:graphic>
      </p:graphicFrame>
    </p:spTree>
    <p:extLst>
      <p:ext uri="{BB962C8B-B14F-4D97-AF65-F5344CB8AC3E}">
        <p14:creationId xmlns:p14="http://schemas.microsoft.com/office/powerpoint/2010/main" val="3506356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2406B-E106-6B3F-3BF4-D5004E286AF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C0A17AA-533C-11F9-EA76-A570C839E3F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82549" y="-53380"/>
            <a:ext cx="3773457" cy="6919807"/>
          </a:xfrm>
          <a:prstGeom prst="rect">
            <a:avLst/>
          </a:prstGeom>
        </p:spPr>
      </p:pic>
      <p:sp>
        <p:nvSpPr>
          <p:cNvPr id="20" name="!!MM">
            <a:extLst>
              <a:ext uri="{FF2B5EF4-FFF2-40B4-BE49-F238E27FC236}">
                <a16:creationId xmlns:a16="http://schemas.microsoft.com/office/drawing/2014/main" id="{BF7AA1BC-8008-AEDA-99C2-5F6577FE8AB1}"/>
              </a:ext>
            </a:extLst>
          </p:cNvPr>
          <p:cNvSpPr/>
          <p:nvPr/>
        </p:nvSpPr>
        <p:spPr>
          <a:xfrm rot="10800000">
            <a:off x="11401960" y="1927623"/>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 name="!!S2">
            <a:extLst>
              <a:ext uri="{FF2B5EF4-FFF2-40B4-BE49-F238E27FC236}">
                <a16:creationId xmlns:a16="http://schemas.microsoft.com/office/drawing/2014/main" id="{4B3CB6D4-E9AD-6D17-5CF7-8DF3E34BA0A1}"/>
              </a:ext>
            </a:extLst>
          </p:cNvPr>
          <p:cNvCxnSpPr>
            <a:cxnSpLocks/>
          </p:cNvCxnSpPr>
          <p:nvPr/>
        </p:nvCxnSpPr>
        <p:spPr>
          <a:xfrm flipH="1">
            <a:off x="10445610"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32AFA015-642F-0A78-405A-9ADAD127ABF7}"/>
              </a:ext>
            </a:extLst>
          </p:cNvPr>
          <p:cNvCxnSpPr>
            <a:cxnSpLocks/>
          </p:cNvCxnSpPr>
          <p:nvPr/>
        </p:nvCxnSpPr>
        <p:spPr>
          <a:xfrm>
            <a:off x="10032515" y="6345251"/>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5" name="!!MK3">
            <a:extLst>
              <a:ext uri="{FF2B5EF4-FFF2-40B4-BE49-F238E27FC236}">
                <a16:creationId xmlns:a16="http://schemas.microsoft.com/office/drawing/2014/main" id="{5EE7C455-DBEC-6A51-5F90-0AC6B7963C4D}"/>
              </a:ext>
            </a:extLst>
          </p:cNvPr>
          <p:cNvSpPr/>
          <p:nvPr/>
        </p:nvSpPr>
        <p:spPr>
          <a:xfrm>
            <a:off x="9729942" y="6007401"/>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7C773F33-995F-6873-6DF7-592B9FCF3769}"/>
              </a:ext>
            </a:extLst>
          </p:cNvPr>
          <p:cNvSpPr/>
          <p:nvPr/>
        </p:nvSpPr>
        <p:spPr>
          <a:xfrm>
            <a:off x="10191054"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80A35B2B-5AFA-B838-BEE9-6895A9A946FF}"/>
              </a:ext>
            </a:extLst>
          </p:cNvPr>
          <p:cNvSpPr/>
          <p:nvPr/>
        </p:nvSpPr>
        <p:spPr>
          <a:xfrm>
            <a:off x="257753" y="67384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6A58BDF2-564E-CA26-A3EE-71F47B858DBA}"/>
              </a:ext>
            </a:extLst>
          </p:cNvPr>
          <p:cNvSpPr/>
          <p:nvPr/>
        </p:nvSpPr>
        <p:spPr>
          <a:xfrm rot="10406589">
            <a:off x="4004657" y="-1771236"/>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6" name="!!LOG">
            <a:extLst>
              <a:ext uri="{FF2B5EF4-FFF2-40B4-BE49-F238E27FC236}">
                <a16:creationId xmlns:a16="http://schemas.microsoft.com/office/drawing/2014/main" id="{1274B95B-28BF-EDBF-075C-61F39C8D8E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6" name="Rectangle 5">
            <a:extLst>
              <a:ext uri="{FF2B5EF4-FFF2-40B4-BE49-F238E27FC236}">
                <a16:creationId xmlns:a16="http://schemas.microsoft.com/office/drawing/2014/main" id="{CDAC70A8-0312-C42D-D178-5649AD04878D}"/>
              </a:ext>
            </a:extLst>
          </p:cNvPr>
          <p:cNvSpPr/>
          <p:nvPr/>
        </p:nvSpPr>
        <p:spPr>
          <a:xfrm>
            <a:off x="0" y="1207747"/>
            <a:ext cx="9506719" cy="508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353EB12-E11F-5A52-8E35-E023386F1D5D}"/>
              </a:ext>
            </a:extLst>
          </p:cNvPr>
          <p:cNvSpPr txBox="1"/>
          <p:nvPr/>
        </p:nvSpPr>
        <p:spPr>
          <a:xfrm>
            <a:off x="478300" y="644705"/>
            <a:ext cx="7816656" cy="523220"/>
          </a:xfrm>
          <a:prstGeom prst="rect">
            <a:avLst/>
          </a:prstGeom>
          <a:noFill/>
        </p:spPr>
        <p:txBody>
          <a:bodyPr wrap="square" anchor="ctr">
            <a:spAutoFit/>
          </a:bodyPr>
          <a:lstStyle/>
          <a:p>
            <a:pPr lvl="0">
              <a:defRPr/>
            </a:pPr>
            <a:r>
              <a:rPr lang="en-US" sz="2800" b="1" spc="300" dirty="0">
                <a:solidFill>
                  <a:srgbClr val="192821"/>
                </a:solidFill>
                <a:latin typeface="Plus Jakarta Sans" pitchFamily="2" charset="77"/>
                <a:cs typeface="Plus Jakarta Sans" pitchFamily="2" charset="77"/>
              </a:rPr>
              <a:t>What happens behind the scenes?</a:t>
            </a:r>
          </a:p>
        </p:txBody>
      </p:sp>
      <p:sp>
        <p:nvSpPr>
          <p:cNvPr id="23" name="TextBox 22">
            <a:extLst>
              <a:ext uri="{FF2B5EF4-FFF2-40B4-BE49-F238E27FC236}">
                <a16:creationId xmlns:a16="http://schemas.microsoft.com/office/drawing/2014/main" id="{AFE1745A-6A68-7677-057B-BC88015B2C91}"/>
              </a:ext>
            </a:extLst>
          </p:cNvPr>
          <p:cNvSpPr txBox="1"/>
          <p:nvPr/>
        </p:nvSpPr>
        <p:spPr>
          <a:xfrm>
            <a:off x="579951" y="1231221"/>
            <a:ext cx="2727164" cy="464871"/>
          </a:xfrm>
          <a:prstGeom prst="rect">
            <a:avLst/>
          </a:prstGeom>
          <a:noFill/>
        </p:spPr>
        <p:txBody>
          <a:bodyPr wrap="square">
            <a:spAutoFit/>
          </a:bodyPr>
          <a:lstStyle/>
          <a:p>
            <a:pPr>
              <a:lnSpc>
                <a:spcPct val="150000"/>
              </a:lnSpc>
              <a:buClr>
                <a:srgbClr val="A3D0AF"/>
              </a:buClr>
            </a:pPr>
            <a:r>
              <a:rPr lang="en-US" b="1" dirty="0">
                <a:solidFill>
                  <a:srgbClr val="A3D0AF"/>
                </a:solidFill>
                <a:latin typeface="Plus Jakarta Sans" pitchFamily="2" charset="0"/>
                <a:cs typeface="Plus Jakarta Sans" pitchFamily="2" charset="0"/>
              </a:rPr>
              <a:t>1) Preprocessing:</a:t>
            </a:r>
          </a:p>
        </p:txBody>
      </p:sp>
      <p:sp>
        <p:nvSpPr>
          <p:cNvPr id="8" name="Rectangle 7">
            <a:extLst>
              <a:ext uri="{FF2B5EF4-FFF2-40B4-BE49-F238E27FC236}">
                <a16:creationId xmlns:a16="http://schemas.microsoft.com/office/drawing/2014/main" id="{BBFF9DBA-66A1-8BBB-9E1B-E21C1CCF31D0}"/>
              </a:ext>
            </a:extLst>
          </p:cNvPr>
          <p:cNvSpPr/>
          <p:nvPr/>
        </p:nvSpPr>
        <p:spPr>
          <a:xfrm>
            <a:off x="10122442" y="-239838"/>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0975BD3-DE05-C481-CE57-EE47A86EB234}"/>
              </a:ext>
            </a:extLst>
          </p:cNvPr>
          <p:cNvSpPr txBox="1"/>
          <p:nvPr/>
        </p:nvSpPr>
        <p:spPr>
          <a:xfrm>
            <a:off x="551028" y="1773397"/>
            <a:ext cx="8748034" cy="4524315"/>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1.1 On the person Image:</a:t>
            </a:r>
          </a:p>
          <a:p>
            <a:pPr>
              <a:buClr>
                <a:srgbClr val="A3D0AF"/>
              </a:buClr>
            </a:pPr>
            <a:endParaRPr lang="en-US"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Many photos include extra background. If the person is too small or off-center, it affects garment alignment, so the solution for this is </a:t>
            </a:r>
            <a:r>
              <a:rPr lang="en-US" b="1" dirty="0">
                <a:solidFill>
                  <a:srgbClr val="A3D0AF"/>
                </a:solidFill>
                <a:latin typeface="Plus Jakarta Sans" pitchFamily="2" charset="0"/>
                <a:cs typeface="Plus Jakarta Sans" pitchFamily="2" charset="0"/>
              </a:rPr>
              <a:t>Image Cropping using </a:t>
            </a:r>
            <a:r>
              <a:rPr lang="en-US" dirty="0">
                <a:solidFill>
                  <a:schemeClr val="tx1">
                    <a:lumMod val="85000"/>
                    <a:lumOff val="15000"/>
                  </a:schemeClr>
                </a:solidFill>
                <a:latin typeface="Plus Jakarta Sans" pitchFamily="2" charset="0"/>
                <a:cs typeface="Plus Jakarta Sans" pitchFamily="2" charset="0"/>
              </a:rPr>
              <a:t>human segmentation.</a:t>
            </a:r>
          </a:p>
          <a:p>
            <a:pPr>
              <a:buClr>
                <a:srgbClr val="A3D0AF"/>
              </a:buClr>
            </a:pPr>
            <a:endParaRPr lang="en-US"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To avoid background clutter that can confuse the warping/generation model. We applied </a:t>
            </a:r>
            <a:r>
              <a:rPr lang="en-US" b="1" dirty="0">
                <a:solidFill>
                  <a:srgbClr val="A3D0AF"/>
                </a:solidFill>
                <a:latin typeface="Plus Jakarta Sans" pitchFamily="2" charset="0"/>
                <a:cs typeface="Plus Jakarta Sans" pitchFamily="2" charset="0"/>
              </a:rPr>
              <a:t>Background Removal </a:t>
            </a:r>
            <a:r>
              <a:rPr lang="en-US" dirty="0">
                <a:solidFill>
                  <a:schemeClr val="tx1">
                    <a:lumMod val="85000"/>
                    <a:lumOff val="15000"/>
                  </a:schemeClr>
                </a:solidFill>
                <a:latin typeface="Plus Jakarta Sans" pitchFamily="2" charset="0"/>
                <a:cs typeface="Plus Jakarta Sans" pitchFamily="2" charset="0"/>
              </a:rPr>
              <a:t>. This makes the model focus on person, not the background </a:t>
            </a:r>
          </a:p>
          <a:p>
            <a:pPr>
              <a:buClr>
                <a:srgbClr val="A3D0AF"/>
              </a:buClr>
            </a:pPr>
            <a:endParaRPr lang="en-US"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Done By: Applying the person mask and replace background with white or transparent.</a:t>
            </a:r>
          </a:p>
          <a:p>
            <a:pPr>
              <a:buClr>
                <a:srgbClr val="A3D0AF"/>
              </a:buClr>
            </a:pPr>
            <a:endParaRPr lang="en-US" dirty="0">
              <a:solidFill>
                <a:schemeClr val="tx1">
                  <a:lumMod val="85000"/>
                  <a:lumOff val="15000"/>
                </a:schemeClr>
              </a:solidFill>
              <a:latin typeface="Plus Jakarta Sans" pitchFamily="2" charset="0"/>
              <a:cs typeface="Plus Jakarta Sans" pitchFamily="2" charset="0"/>
            </a:endParaRPr>
          </a:p>
          <a:p>
            <a:pPr>
              <a:buClr>
                <a:srgbClr val="A3D0AF"/>
              </a:buClr>
            </a:pPr>
            <a:r>
              <a:rPr lang="en-US" b="1" dirty="0">
                <a:solidFill>
                  <a:srgbClr val="A3D0AF"/>
                </a:solidFill>
                <a:latin typeface="Plus Jakarta Sans" pitchFamily="2" charset="0"/>
                <a:cs typeface="Plus Jakarta Sans" pitchFamily="2" charset="0"/>
              </a:rPr>
              <a:t>Color filtering: </a:t>
            </a:r>
            <a:r>
              <a:rPr lang="en-US" dirty="0">
                <a:solidFill>
                  <a:schemeClr val="tx1">
                    <a:lumMod val="85000"/>
                    <a:lumOff val="15000"/>
                  </a:schemeClr>
                </a:solidFill>
                <a:latin typeface="Plus Jakarta Sans" pitchFamily="2" charset="0"/>
                <a:cs typeface="Plus Jakarta Sans" pitchFamily="2" charset="0"/>
              </a:rPr>
              <a:t>contrast boosting for low-light images while avoiding heavy filters because the model expects natural skin and fabric tones.</a:t>
            </a:r>
          </a:p>
          <a:p>
            <a:pPr>
              <a:buClr>
                <a:srgbClr val="A3D0AF"/>
              </a:buClr>
            </a:pPr>
            <a:endParaRPr lang="en-US" dirty="0">
              <a:solidFill>
                <a:schemeClr val="tx1">
                  <a:lumMod val="85000"/>
                  <a:lumOff val="15000"/>
                </a:schemeClr>
              </a:solidFill>
              <a:latin typeface="Plus Jakarta Sans" pitchFamily="2" charset="0"/>
              <a:cs typeface="Plus Jakarta Sans" pitchFamily="2" charset="0"/>
            </a:endParaRPr>
          </a:p>
          <a:p>
            <a:pPr>
              <a:buClr>
                <a:srgbClr val="A3D0AF"/>
              </a:buClr>
            </a:pPr>
            <a:r>
              <a:rPr lang="en-US" b="1" dirty="0">
                <a:solidFill>
                  <a:srgbClr val="A3D0AF"/>
                </a:solidFill>
                <a:latin typeface="Plus Jakarta Sans" pitchFamily="2" charset="0"/>
                <a:cs typeface="Plus Jakarta Sans" pitchFamily="2" charset="0"/>
              </a:rPr>
              <a:t>Normalization: </a:t>
            </a:r>
            <a:r>
              <a:rPr lang="en-US" dirty="0">
                <a:solidFill>
                  <a:schemeClr val="tx1">
                    <a:lumMod val="85000"/>
                    <a:lumOff val="15000"/>
                  </a:schemeClr>
                </a:solidFill>
                <a:latin typeface="Plus Jakarta Sans" pitchFamily="2" charset="0"/>
                <a:cs typeface="Plus Jakarta Sans" pitchFamily="2" charset="0"/>
              </a:rPr>
              <a:t>Convert the image to a tensor [C, H, W] with values in [0, 1].</a:t>
            </a:r>
          </a:p>
          <a:p>
            <a:pPr>
              <a:buClr>
                <a:srgbClr val="A3D0AF"/>
              </a:buClr>
            </a:pPr>
            <a:r>
              <a:rPr lang="en-US" dirty="0">
                <a:solidFill>
                  <a:schemeClr val="tx1">
                    <a:lumMod val="85000"/>
                    <a:lumOff val="15000"/>
                  </a:schemeClr>
                </a:solidFill>
                <a:latin typeface="Plus Jakarta Sans" pitchFamily="2" charset="0"/>
                <a:cs typeface="Plus Jakarta Sans" pitchFamily="2" charset="0"/>
              </a:rPr>
              <a:t>Most necessary is </a:t>
            </a:r>
            <a:r>
              <a:rPr lang="en-US" b="1" dirty="0">
                <a:solidFill>
                  <a:srgbClr val="A3D0AF"/>
                </a:solidFill>
                <a:latin typeface="Plus Jakarta Sans" pitchFamily="2" charset="0"/>
                <a:cs typeface="Plus Jakarta Sans" pitchFamily="2" charset="0"/>
              </a:rPr>
              <a:t>resizing to fixed input size</a:t>
            </a:r>
            <a:r>
              <a:rPr lang="en-US" dirty="0">
                <a:solidFill>
                  <a:schemeClr val="tx1">
                    <a:lumMod val="85000"/>
                    <a:lumOff val="15000"/>
                  </a:schemeClr>
                </a:solidFill>
                <a:latin typeface="Plus Jakarta Sans" pitchFamily="2" charset="0"/>
                <a:cs typeface="Plus Jakarta Sans" pitchFamily="2" charset="0"/>
              </a:rPr>
              <a:t>: VTON models typically expect256x192 (</a:t>
            </a:r>
            <a:r>
              <a:rPr lang="en-US" dirty="0" err="1">
                <a:solidFill>
                  <a:schemeClr val="tx1">
                    <a:lumMod val="85000"/>
                    <a:lumOff val="15000"/>
                  </a:schemeClr>
                </a:solidFill>
                <a:latin typeface="Plus Jakarta Sans" pitchFamily="2" charset="0"/>
                <a:cs typeface="Plus Jakarta Sans" pitchFamily="2" charset="0"/>
              </a:rPr>
              <a:t>HxW</a:t>
            </a:r>
            <a:r>
              <a:rPr lang="en-US" dirty="0">
                <a:solidFill>
                  <a:schemeClr val="tx1">
                    <a:lumMod val="85000"/>
                    <a:lumOff val="15000"/>
                  </a:schemeClr>
                </a:solidFill>
                <a:latin typeface="Plus Jakarta Sans" pitchFamily="2" charset="0"/>
                <a:cs typeface="Plus Jakarta Sans" pitchFamily="2" charset="0"/>
              </a:rPr>
              <a:t>) image.</a:t>
            </a:r>
          </a:p>
        </p:txBody>
      </p:sp>
      <p:cxnSp>
        <p:nvCxnSpPr>
          <p:cNvPr id="12" name="!!S3">
            <a:extLst>
              <a:ext uri="{FF2B5EF4-FFF2-40B4-BE49-F238E27FC236}">
                <a16:creationId xmlns:a16="http://schemas.microsoft.com/office/drawing/2014/main" id="{3048E447-CA6B-5AB5-C326-474F02B47B8D}"/>
              </a:ext>
            </a:extLst>
          </p:cNvPr>
          <p:cNvCxnSpPr>
            <a:cxnSpLocks/>
          </p:cNvCxnSpPr>
          <p:nvPr/>
        </p:nvCxnSpPr>
        <p:spPr>
          <a:xfrm flipH="1">
            <a:off x="-4025752"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8" name="!!S1">
            <a:extLst>
              <a:ext uri="{FF2B5EF4-FFF2-40B4-BE49-F238E27FC236}">
                <a16:creationId xmlns:a16="http://schemas.microsoft.com/office/drawing/2014/main" id="{6DAE7918-587C-F947-E16D-7B63D957E30F}"/>
              </a:ext>
            </a:extLst>
          </p:cNvPr>
          <p:cNvCxnSpPr>
            <a:cxnSpLocks/>
          </p:cNvCxnSpPr>
          <p:nvPr/>
        </p:nvCxnSpPr>
        <p:spPr>
          <a:xfrm>
            <a:off x="555347" y="-99770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5B48D5A9-7F28-6AE7-BF71-031B5BE82B90}"/>
              </a:ext>
            </a:extLst>
          </p:cNvPr>
          <p:cNvSpPr/>
          <p:nvPr/>
        </p:nvSpPr>
        <p:spPr>
          <a:xfrm>
            <a:off x="402368" y="6012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E8076912-3325-9ECD-43AC-B8CCDE01621D}"/>
              </a:ext>
            </a:extLst>
          </p:cNvPr>
          <p:cNvSpPr txBox="1"/>
          <p:nvPr/>
        </p:nvSpPr>
        <p:spPr>
          <a:xfrm>
            <a:off x="-12909579" y="1927623"/>
            <a:ext cx="9270128" cy="880369"/>
          </a:xfrm>
          <a:prstGeom prst="rect">
            <a:avLst/>
          </a:prstGeom>
          <a:noFill/>
        </p:spPr>
        <p:txBody>
          <a:bodyPr wrap="square">
            <a:spAutoFit/>
          </a:bodyPr>
          <a:lstStyle/>
          <a:p>
            <a:pPr>
              <a:lnSpc>
                <a:spcPct val="150000"/>
              </a:lnSpc>
              <a:buClr>
                <a:srgbClr val="A3D0AF"/>
              </a:buClr>
            </a:pPr>
            <a:r>
              <a:rPr lang="en-US" dirty="0">
                <a:solidFill>
                  <a:schemeClr val="tx1">
                    <a:lumMod val="85000"/>
                    <a:lumOff val="15000"/>
                  </a:schemeClr>
                </a:solidFill>
                <a:latin typeface="Plus Jakarta Sans" pitchFamily="2" charset="0"/>
                <a:cs typeface="Plus Jakarta Sans" pitchFamily="2" charset="0"/>
              </a:rPr>
              <a:t>This extension will be the interface that will appear when users want to virtually try on their clothes. The platform we used for building our GUI is </a:t>
            </a:r>
            <a:r>
              <a:rPr lang="en-US" dirty="0" err="1">
                <a:solidFill>
                  <a:schemeClr val="tx1">
                    <a:lumMod val="85000"/>
                    <a:lumOff val="15000"/>
                  </a:schemeClr>
                </a:solidFill>
                <a:latin typeface="Plus Jakarta Sans" pitchFamily="2" charset="0"/>
                <a:cs typeface="Plus Jakarta Sans" pitchFamily="2" charset="0"/>
              </a:rPr>
              <a:t>Streamlit</a:t>
            </a:r>
            <a:r>
              <a:rPr lang="en-US" dirty="0">
                <a:solidFill>
                  <a:schemeClr val="tx1">
                    <a:lumMod val="85000"/>
                    <a:lumOff val="15000"/>
                  </a:schemeClr>
                </a:solidFill>
                <a:latin typeface="Plus Jakarta Sans" pitchFamily="2" charset="0"/>
                <a:cs typeface="Plus Jakarta Sans" pitchFamily="2" charset="0"/>
              </a:rPr>
              <a:t>.</a:t>
            </a:r>
          </a:p>
        </p:txBody>
      </p:sp>
      <p:sp>
        <p:nvSpPr>
          <p:cNvPr id="4" name="TextBox 3">
            <a:extLst>
              <a:ext uri="{FF2B5EF4-FFF2-40B4-BE49-F238E27FC236}">
                <a16:creationId xmlns:a16="http://schemas.microsoft.com/office/drawing/2014/main" id="{1152E284-0ED6-2224-E2BD-21BA31FD293F}"/>
              </a:ext>
            </a:extLst>
          </p:cNvPr>
          <p:cNvSpPr txBox="1"/>
          <p:nvPr/>
        </p:nvSpPr>
        <p:spPr>
          <a:xfrm>
            <a:off x="-12909579" y="3180699"/>
            <a:ext cx="3104963" cy="400110"/>
          </a:xfrm>
          <a:prstGeom prst="rect">
            <a:avLst/>
          </a:prstGeom>
          <a:noFill/>
        </p:spPr>
        <p:txBody>
          <a:bodyPr wrap="square">
            <a:spAutoFit/>
          </a:bodyPr>
          <a:lstStyle/>
          <a:p>
            <a:r>
              <a:rPr lang="en-US" sz="2000" b="1" dirty="0">
                <a:solidFill>
                  <a:srgbClr val="A3D0AF"/>
                </a:solidFill>
                <a:latin typeface="Plus Jakarta Sans" pitchFamily="2" charset="0"/>
                <a:cs typeface="Plus Jakarta Sans" pitchFamily="2" charset="0"/>
              </a:rPr>
              <a:t>Why </a:t>
            </a:r>
            <a:r>
              <a:rPr lang="en-US" sz="2000" b="1" dirty="0" err="1">
                <a:solidFill>
                  <a:srgbClr val="A3D0AF"/>
                </a:solidFill>
                <a:latin typeface="Plus Jakarta Sans" pitchFamily="2" charset="0"/>
                <a:cs typeface="Plus Jakarta Sans" pitchFamily="2" charset="0"/>
              </a:rPr>
              <a:t>Streamlit</a:t>
            </a:r>
            <a:r>
              <a:rPr lang="en-US" sz="2000" b="1" dirty="0">
                <a:solidFill>
                  <a:srgbClr val="A3D0AF"/>
                </a:solidFill>
                <a:latin typeface="Plus Jakarta Sans" pitchFamily="2" charset="0"/>
                <a:cs typeface="Plus Jakarta Sans" pitchFamily="2" charset="0"/>
              </a:rPr>
              <a:t> ?</a:t>
            </a:r>
          </a:p>
        </p:txBody>
      </p:sp>
      <p:grpSp>
        <p:nvGrpSpPr>
          <p:cNvPr id="9" name="Group 8">
            <a:extLst>
              <a:ext uri="{FF2B5EF4-FFF2-40B4-BE49-F238E27FC236}">
                <a16:creationId xmlns:a16="http://schemas.microsoft.com/office/drawing/2014/main" id="{8BB06B91-290A-E85A-E3F9-508172BBDC1C}"/>
              </a:ext>
            </a:extLst>
          </p:cNvPr>
          <p:cNvGrpSpPr/>
          <p:nvPr/>
        </p:nvGrpSpPr>
        <p:grpSpPr>
          <a:xfrm>
            <a:off x="-12909579" y="3615295"/>
            <a:ext cx="11479427" cy="1200329"/>
            <a:chOff x="324311" y="3615295"/>
            <a:chExt cx="11479427" cy="1200329"/>
          </a:xfrm>
        </p:grpSpPr>
        <p:sp>
          <p:nvSpPr>
            <p:cNvPr id="16" name="TextBox 15">
              <a:extLst>
                <a:ext uri="{FF2B5EF4-FFF2-40B4-BE49-F238E27FC236}">
                  <a16:creationId xmlns:a16="http://schemas.microsoft.com/office/drawing/2014/main" id="{10AD0568-E3CF-1A05-D503-4C7182523E30}"/>
                </a:ext>
              </a:extLst>
            </p:cNvPr>
            <p:cNvSpPr txBox="1"/>
            <p:nvPr/>
          </p:nvSpPr>
          <p:spPr>
            <a:xfrm>
              <a:off x="324311" y="3652130"/>
              <a:ext cx="3326081" cy="923330"/>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err="1">
                  <a:solidFill>
                    <a:schemeClr val="tx1">
                      <a:lumMod val="85000"/>
                      <a:lumOff val="15000"/>
                    </a:schemeClr>
                  </a:solidFill>
                  <a:latin typeface="Plus Jakarta Sans" pitchFamily="2" charset="0"/>
                  <a:cs typeface="Plus Jakarta Sans" pitchFamily="2" charset="0"/>
                </a:rPr>
                <a:t>Streamlit</a:t>
              </a:r>
              <a:r>
                <a:rPr lang="en-US" dirty="0">
                  <a:solidFill>
                    <a:schemeClr val="tx1">
                      <a:lumMod val="85000"/>
                      <a:lumOff val="15000"/>
                    </a:schemeClr>
                  </a:solidFill>
                  <a:latin typeface="Plus Jakarta Sans" pitchFamily="2" charset="0"/>
                  <a:cs typeface="Plus Jakarta Sans" pitchFamily="2" charset="0"/>
                </a:rPr>
                <a:t> is a Python-native framework that requires no web development experience.</a:t>
              </a:r>
            </a:p>
          </p:txBody>
        </p:sp>
        <p:sp>
          <p:nvSpPr>
            <p:cNvPr id="21" name="TextBox 20">
              <a:extLst>
                <a:ext uri="{FF2B5EF4-FFF2-40B4-BE49-F238E27FC236}">
                  <a16:creationId xmlns:a16="http://schemas.microsoft.com/office/drawing/2014/main" id="{76B0F992-EB1F-DE7C-7EBD-028D3C31E4B4}"/>
                </a:ext>
              </a:extLst>
            </p:cNvPr>
            <p:cNvSpPr txBox="1"/>
            <p:nvPr/>
          </p:nvSpPr>
          <p:spPr>
            <a:xfrm>
              <a:off x="4024000" y="3615295"/>
              <a:ext cx="4019818" cy="1200329"/>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One script (app.py) runs the full GUI. It also refreshes to test changes quickly and is compatible with machine and deep learning projects.</a:t>
              </a:r>
            </a:p>
          </p:txBody>
        </p:sp>
        <p:sp>
          <p:nvSpPr>
            <p:cNvPr id="22" name="TextBox 21">
              <a:extLst>
                <a:ext uri="{FF2B5EF4-FFF2-40B4-BE49-F238E27FC236}">
                  <a16:creationId xmlns:a16="http://schemas.microsoft.com/office/drawing/2014/main" id="{24157C2F-EA81-F864-4978-B3BABDE2B59D}"/>
                </a:ext>
              </a:extLst>
            </p:cNvPr>
            <p:cNvSpPr txBox="1"/>
            <p:nvPr/>
          </p:nvSpPr>
          <p:spPr>
            <a:xfrm>
              <a:off x="8444247" y="3615295"/>
              <a:ext cx="3359491" cy="1200329"/>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err="1">
                  <a:solidFill>
                    <a:schemeClr val="tx1">
                      <a:lumMod val="85000"/>
                      <a:lumOff val="15000"/>
                    </a:schemeClr>
                  </a:solidFill>
                  <a:latin typeface="Plus Jakarta Sans" pitchFamily="2" charset="0"/>
                  <a:cs typeface="Plus Jakarta Sans" pitchFamily="2" charset="0"/>
                </a:rPr>
                <a:t>Streamlit</a:t>
              </a:r>
              <a:r>
                <a:rPr lang="en-US" dirty="0">
                  <a:solidFill>
                    <a:schemeClr val="tx1">
                      <a:lumMod val="85000"/>
                      <a:lumOff val="15000"/>
                    </a:schemeClr>
                  </a:solidFill>
                  <a:latin typeface="Plus Jakarta Sans" pitchFamily="2" charset="0"/>
                  <a:cs typeface="Plus Jakarta Sans" pitchFamily="2" charset="0"/>
                </a:rPr>
                <a:t> launches on localhost and Google </a:t>
              </a:r>
              <a:r>
                <a:rPr lang="en-US" dirty="0" err="1">
                  <a:solidFill>
                    <a:schemeClr val="tx1">
                      <a:lumMod val="85000"/>
                      <a:lumOff val="15000"/>
                    </a:schemeClr>
                  </a:solidFill>
                  <a:latin typeface="Plus Jakarta Sans" pitchFamily="2" charset="0"/>
                  <a:cs typeface="Plus Jakarta Sans" pitchFamily="2" charset="0"/>
                </a:rPr>
                <a:t>Colab</a:t>
              </a:r>
              <a:r>
                <a:rPr lang="en-US" dirty="0">
                  <a:solidFill>
                    <a:schemeClr val="tx1">
                      <a:lumMod val="85000"/>
                      <a:lumOff val="15000"/>
                    </a:schemeClr>
                  </a:solidFill>
                  <a:latin typeface="Plus Jakarta Sans" pitchFamily="2" charset="0"/>
                  <a:cs typeface="Plus Jakarta Sans" pitchFamily="2" charset="0"/>
                </a:rPr>
                <a:t> notebooks run on temporary cloud servers.</a:t>
              </a:r>
            </a:p>
          </p:txBody>
        </p:sp>
      </p:grpSp>
      <p:sp>
        <p:nvSpPr>
          <p:cNvPr id="24" name="TextBox 23">
            <a:extLst>
              <a:ext uri="{FF2B5EF4-FFF2-40B4-BE49-F238E27FC236}">
                <a16:creationId xmlns:a16="http://schemas.microsoft.com/office/drawing/2014/main" id="{6754BD0C-306F-A785-AC59-5FD6238882FA}"/>
              </a:ext>
            </a:extLst>
          </p:cNvPr>
          <p:cNvSpPr txBox="1"/>
          <p:nvPr/>
        </p:nvSpPr>
        <p:spPr>
          <a:xfrm>
            <a:off x="13033160" y="4982409"/>
            <a:ext cx="9270128" cy="1295868"/>
          </a:xfrm>
          <a:prstGeom prst="rect">
            <a:avLst/>
          </a:prstGeom>
          <a:noFill/>
        </p:spPr>
        <p:txBody>
          <a:bodyPr wrap="square">
            <a:spAutoFit/>
          </a:bodyPr>
          <a:lstStyle/>
          <a:p>
            <a:pPr>
              <a:lnSpc>
                <a:spcPct val="150000"/>
              </a:lnSpc>
              <a:buClr>
                <a:srgbClr val="A3D0AF"/>
              </a:buClr>
            </a:pPr>
            <a:r>
              <a:rPr lang="en-US" dirty="0">
                <a:solidFill>
                  <a:schemeClr val="tx1">
                    <a:lumMod val="85000"/>
                    <a:lumOff val="15000"/>
                  </a:schemeClr>
                </a:solidFill>
                <a:latin typeface="Plus Jakarta Sans" pitchFamily="2" charset="0"/>
                <a:cs typeface="Plus Jakarta Sans" pitchFamily="2" charset="0"/>
              </a:rPr>
              <a:t>As a compromise, we used </a:t>
            </a:r>
            <a:r>
              <a:rPr lang="en-US" b="1" dirty="0" err="1">
                <a:solidFill>
                  <a:srgbClr val="A3D0AF"/>
                </a:solidFill>
                <a:latin typeface="Plus Jakarta Sans" pitchFamily="2" charset="0"/>
                <a:cs typeface="Plus Jakarta Sans" pitchFamily="2" charset="0"/>
              </a:rPr>
              <a:t>ngrok</a:t>
            </a:r>
            <a:endParaRPr lang="en-US" b="1" dirty="0">
              <a:solidFill>
                <a:srgbClr val="A3D0AF"/>
              </a:solidFill>
              <a:latin typeface="Plus Jakarta Sans" pitchFamily="2" charset="0"/>
              <a:cs typeface="Plus Jakarta Sans" pitchFamily="2" charset="0"/>
            </a:endParaRPr>
          </a:p>
          <a:p>
            <a:pPr>
              <a:lnSpc>
                <a:spcPct val="150000"/>
              </a:lnSpc>
              <a:buClr>
                <a:srgbClr val="A3D0AF"/>
              </a:buClr>
            </a:pPr>
            <a:r>
              <a:rPr lang="en-US" b="1" dirty="0" err="1">
                <a:solidFill>
                  <a:srgbClr val="A3D0AF"/>
                </a:solidFill>
                <a:latin typeface="Plus Jakarta Sans" pitchFamily="2" charset="0"/>
                <a:cs typeface="Plus Jakarta Sans" pitchFamily="2" charset="0"/>
              </a:rPr>
              <a:t>ngrok</a:t>
            </a:r>
            <a:r>
              <a:rPr lang="en-US" dirty="0">
                <a:solidFill>
                  <a:schemeClr val="tx1">
                    <a:lumMod val="85000"/>
                    <a:lumOff val="15000"/>
                  </a:schemeClr>
                </a:solidFill>
                <a:latin typeface="Plus Jakarta Sans" pitchFamily="2" charset="0"/>
                <a:cs typeface="Plus Jakarta Sans" pitchFamily="2" charset="0"/>
              </a:rPr>
              <a:t> is creates a public web address that forwards to your local </a:t>
            </a:r>
            <a:r>
              <a:rPr lang="en-US" dirty="0" err="1">
                <a:solidFill>
                  <a:schemeClr val="tx1">
                    <a:lumMod val="85000"/>
                    <a:lumOff val="15000"/>
                  </a:schemeClr>
                </a:solidFill>
                <a:latin typeface="Plus Jakarta Sans" pitchFamily="2" charset="0"/>
                <a:cs typeface="Plus Jakarta Sans" pitchFamily="2" charset="0"/>
              </a:rPr>
              <a:t>Streamlit</a:t>
            </a:r>
            <a:r>
              <a:rPr lang="en-US" dirty="0">
                <a:solidFill>
                  <a:schemeClr val="tx1">
                    <a:lumMod val="85000"/>
                    <a:lumOff val="15000"/>
                  </a:schemeClr>
                </a:solidFill>
                <a:latin typeface="Plus Jakarta Sans" pitchFamily="2" charset="0"/>
                <a:cs typeface="Plus Jakarta Sans" pitchFamily="2" charset="0"/>
              </a:rPr>
              <a:t> app running inside </a:t>
            </a:r>
            <a:r>
              <a:rPr lang="en-US" dirty="0" err="1">
                <a:solidFill>
                  <a:schemeClr val="tx1">
                    <a:lumMod val="85000"/>
                    <a:lumOff val="15000"/>
                  </a:schemeClr>
                </a:solidFill>
                <a:latin typeface="Plus Jakarta Sans" pitchFamily="2" charset="0"/>
                <a:cs typeface="Plus Jakarta Sans" pitchFamily="2" charset="0"/>
              </a:rPr>
              <a:t>Colab</a:t>
            </a:r>
            <a:r>
              <a:rPr lang="en-US" dirty="0">
                <a:solidFill>
                  <a:schemeClr val="tx1">
                    <a:lumMod val="85000"/>
                    <a:lumOff val="15000"/>
                  </a:schemeClr>
                </a:solidFill>
                <a:latin typeface="Plus Jakarta Sans" pitchFamily="2" charset="0"/>
                <a:cs typeface="Plus Jakarta Sans" pitchFamily="2" charset="0"/>
              </a:rPr>
              <a:t> that when clicked on opens directly in browser.</a:t>
            </a:r>
          </a:p>
        </p:txBody>
      </p:sp>
      <p:sp>
        <p:nvSpPr>
          <p:cNvPr id="25" name="TextBox 24">
            <a:extLst>
              <a:ext uri="{FF2B5EF4-FFF2-40B4-BE49-F238E27FC236}">
                <a16:creationId xmlns:a16="http://schemas.microsoft.com/office/drawing/2014/main" id="{28A99686-0D64-C28B-5FFA-F82E1C578050}"/>
              </a:ext>
            </a:extLst>
          </p:cNvPr>
          <p:cNvSpPr txBox="1"/>
          <p:nvPr/>
        </p:nvSpPr>
        <p:spPr>
          <a:xfrm>
            <a:off x="12718193" y="626618"/>
            <a:ext cx="7377882" cy="642612"/>
          </a:xfrm>
          <a:prstGeom prst="rect">
            <a:avLst/>
          </a:prstGeom>
          <a:noFill/>
        </p:spPr>
        <p:txBody>
          <a:bodyPr wrap="square" anchor="ctr">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Knowledge Distillation</a:t>
            </a:r>
          </a:p>
        </p:txBody>
      </p:sp>
      <p:sp>
        <p:nvSpPr>
          <p:cNvPr id="29" name="TextBox 28">
            <a:extLst>
              <a:ext uri="{FF2B5EF4-FFF2-40B4-BE49-F238E27FC236}">
                <a16:creationId xmlns:a16="http://schemas.microsoft.com/office/drawing/2014/main" id="{6E69CF91-F8C5-5BC0-5338-5DAF1E005900}"/>
              </a:ext>
            </a:extLst>
          </p:cNvPr>
          <p:cNvSpPr txBox="1"/>
          <p:nvPr/>
        </p:nvSpPr>
        <p:spPr>
          <a:xfrm>
            <a:off x="-10197278" y="1773397"/>
            <a:ext cx="8211972" cy="3970318"/>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1.2 On the Garment Image:</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en-US"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We have to present the garment clearly, centered, and without irrelevant</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background.</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The model expects the garment alone (isolated), not on a mannequin or model.</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So, we </a:t>
            </a:r>
            <a:r>
              <a:rPr lang="en-US" b="1" dirty="0">
                <a:solidFill>
                  <a:srgbClr val="A3D0AF"/>
                </a:solidFill>
                <a:latin typeface="Plus Jakarta Sans" pitchFamily="2" charset="0"/>
                <a:cs typeface="Plus Jakarta Sans" pitchFamily="2" charset="0"/>
              </a:rPr>
              <a:t>Removed Background </a:t>
            </a:r>
            <a:r>
              <a:rPr lang="en-US" dirty="0">
                <a:solidFill>
                  <a:schemeClr val="tx1">
                    <a:lumMod val="85000"/>
                    <a:lumOff val="15000"/>
                  </a:schemeClr>
                </a:solidFill>
                <a:latin typeface="Plus Jakarta Sans" pitchFamily="2" charset="0"/>
                <a:cs typeface="Plus Jakarta Sans" pitchFamily="2" charset="0"/>
              </a:rPr>
              <a:t>of garment images.</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b="1" dirty="0">
                <a:solidFill>
                  <a:srgbClr val="A3D0AF"/>
                </a:solidFill>
                <a:latin typeface="Plus Jakarta Sans" pitchFamily="2" charset="0"/>
                <a:cs typeface="Plus Jakarta Sans" pitchFamily="2" charset="0"/>
              </a:rPr>
              <a:t>Aligned the Garment by </a:t>
            </a:r>
            <a:r>
              <a:rPr lang="en-US" dirty="0">
                <a:solidFill>
                  <a:schemeClr val="tx1">
                    <a:lumMod val="85000"/>
                    <a:lumOff val="15000"/>
                  </a:schemeClr>
                </a:solidFill>
                <a:latin typeface="Plus Jakarta Sans" pitchFamily="2" charset="0"/>
                <a:cs typeface="Plus Jakarta Sans" pitchFamily="2" charset="0"/>
              </a:rPr>
              <a:t>Centering the clothing vertically, cropping the extra</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whitespace on sides and standardizing clothing orientation (neck on top, hem</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on bottom).</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Applied </a:t>
            </a:r>
            <a:r>
              <a:rPr lang="en-US" b="1" dirty="0">
                <a:solidFill>
                  <a:srgbClr val="A3D0AF"/>
                </a:solidFill>
                <a:latin typeface="Plus Jakarta Sans" pitchFamily="2" charset="0"/>
                <a:cs typeface="Plus Jakarta Sans" pitchFamily="2" charset="0"/>
              </a:rPr>
              <a:t>light color balancing</a:t>
            </a:r>
            <a:r>
              <a:rPr lang="en-US" dirty="0">
                <a:solidFill>
                  <a:schemeClr val="tx1">
                    <a:lumMod val="85000"/>
                    <a:lumOff val="15000"/>
                  </a:schemeClr>
                </a:solidFill>
                <a:latin typeface="Plus Jakarta Sans" pitchFamily="2" charset="0"/>
                <a:cs typeface="Plus Jakarta Sans" pitchFamily="2" charset="0"/>
              </a:rPr>
              <a:t>: Remove strong shadows or reflections.</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And same as for person images, we applied normalization and resizing.</a:t>
            </a:r>
          </a:p>
        </p:txBody>
      </p:sp>
      <p:sp>
        <p:nvSpPr>
          <p:cNvPr id="27" name="TextBox 26">
            <a:extLst>
              <a:ext uri="{FF2B5EF4-FFF2-40B4-BE49-F238E27FC236}">
                <a16:creationId xmlns:a16="http://schemas.microsoft.com/office/drawing/2014/main" id="{86453BE7-6BAD-CE4E-780D-4DC01B79DDEF}"/>
              </a:ext>
            </a:extLst>
          </p:cNvPr>
          <p:cNvSpPr txBox="1"/>
          <p:nvPr/>
        </p:nvSpPr>
        <p:spPr>
          <a:xfrm>
            <a:off x="1811873" y="-1100582"/>
            <a:ext cx="7377882" cy="642612"/>
          </a:xfrm>
          <a:prstGeom prst="rect">
            <a:avLst/>
          </a:prstGeom>
          <a:noFill/>
        </p:spPr>
        <p:txBody>
          <a:bodyPr wrap="square" anchor="ctr">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GUI</a:t>
            </a:r>
          </a:p>
        </p:txBody>
      </p:sp>
    </p:spTree>
    <p:extLst>
      <p:ext uri="{BB962C8B-B14F-4D97-AF65-F5344CB8AC3E}">
        <p14:creationId xmlns:p14="http://schemas.microsoft.com/office/powerpoint/2010/main" val="4285749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6BF40-60D5-2F51-397A-8E0FE3B38E4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0A01698-26D0-B129-EF32-6F51C3CE2B59}"/>
              </a:ext>
            </a:extLst>
          </p:cNvPr>
          <p:cNvSpPr/>
          <p:nvPr/>
        </p:nvSpPr>
        <p:spPr>
          <a:xfrm>
            <a:off x="2685281" y="1149902"/>
            <a:ext cx="9506719" cy="508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1526E7A-9C17-4BD0-CA92-C264F97FAD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82549" y="7769820"/>
            <a:ext cx="3773457" cy="6919807"/>
          </a:xfrm>
          <a:prstGeom prst="rect">
            <a:avLst/>
          </a:prstGeom>
        </p:spPr>
      </p:pic>
      <p:cxnSp>
        <p:nvCxnSpPr>
          <p:cNvPr id="10" name="!!S2">
            <a:extLst>
              <a:ext uri="{FF2B5EF4-FFF2-40B4-BE49-F238E27FC236}">
                <a16:creationId xmlns:a16="http://schemas.microsoft.com/office/drawing/2014/main" id="{2748580B-AFA6-781D-125C-1206F05E4E47}"/>
              </a:ext>
            </a:extLst>
          </p:cNvPr>
          <p:cNvCxnSpPr>
            <a:cxnSpLocks/>
          </p:cNvCxnSpPr>
          <p:nvPr/>
        </p:nvCxnSpPr>
        <p:spPr>
          <a:xfrm flipH="1">
            <a:off x="10445610"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60C6FC7C-9836-73F7-539D-B37F9797E955}"/>
              </a:ext>
            </a:extLst>
          </p:cNvPr>
          <p:cNvCxnSpPr>
            <a:cxnSpLocks/>
          </p:cNvCxnSpPr>
          <p:nvPr/>
        </p:nvCxnSpPr>
        <p:spPr>
          <a:xfrm>
            <a:off x="10032515" y="6345251"/>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5" name="!!MK3">
            <a:extLst>
              <a:ext uri="{FF2B5EF4-FFF2-40B4-BE49-F238E27FC236}">
                <a16:creationId xmlns:a16="http://schemas.microsoft.com/office/drawing/2014/main" id="{F7BD1703-0A61-5A55-C396-66C049B63D54}"/>
              </a:ext>
            </a:extLst>
          </p:cNvPr>
          <p:cNvSpPr/>
          <p:nvPr/>
        </p:nvSpPr>
        <p:spPr>
          <a:xfrm>
            <a:off x="9729942" y="6007401"/>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1B59D650-790E-796D-132B-CCDA7276E0FB}"/>
              </a:ext>
            </a:extLst>
          </p:cNvPr>
          <p:cNvSpPr/>
          <p:nvPr/>
        </p:nvSpPr>
        <p:spPr>
          <a:xfrm>
            <a:off x="10191054"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A1381264-B164-614C-D9F9-8BFABF33D2DB}"/>
              </a:ext>
            </a:extLst>
          </p:cNvPr>
          <p:cNvSpPr/>
          <p:nvPr/>
        </p:nvSpPr>
        <p:spPr>
          <a:xfrm>
            <a:off x="257753" y="67384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6C83B81D-0150-9FF4-4EF0-0590FD3B3732}"/>
              </a:ext>
            </a:extLst>
          </p:cNvPr>
          <p:cNvSpPr/>
          <p:nvPr/>
        </p:nvSpPr>
        <p:spPr>
          <a:xfrm rot="10406589">
            <a:off x="4004657" y="-1771236"/>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07A96072-5812-7489-CAE3-A83909EEBACF}"/>
              </a:ext>
            </a:extLst>
          </p:cNvPr>
          <p:cNvCxnSpPr>
            <a:cxnSpLocks/>
          </p:cNvCxnSpPr>
          <p:nvPr/>
        </p:nvCxnSpPr>
        <p:spPr>
          <a:xfrm>
            <a:off x="555347" y="-99770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09D8E992-3687-4BE7-4809-212622F4758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23" name="TextBox 22">
            <a:extLst>
              <a:ext uri="{FF2B5EF4-FFF2-40B4-BE49-F238E27FC236}">
                <a16:creationId xmlns:a16="http://schemas.microsoft.com/office/drawing/2014/main" id="{8ECE6E66-2C03-E3E5-F764-FF2CE39E3B69}"/>
              </a:ext>
            </a:extLst>
          </p:cNvPr>
          <p:cNvSpPr txBox="1"/>
          <p:nvPr/>
        </p:nvSpPr>
        <p:spPr>
          <a:xfrm>
            <a:off x="3577151" y="1231221"/>
            <a:ext cx="2727164" cy="464871"/>
          </a:xfrm>
          <a:prstGeom prst="rect">
            <a:avLst/>
          </a:prstGeom>
          <a:noFill/>
        </p:spPr>
        <p:txBody>
          <a:bodyPr wrap="square">
            <a:spAutoFit/>
          </a:bodyPr>
          <a:lstStyle/>
          <a:p>
            <a:pPr>
              <a:lnSpc>
                <a:spcPct val="150000"/>
              </a:lnSpc>
              <a:buClr>
                <a:srgbClr val="A3D0AF"/>
              </a:buClr>
            </a:pPr>
            <a:r>
              <a:rPr lang="en-US" b="1" dirty="0">
                <a:solidFill>
                  <a:srgbClr val="A3D0AF"/>
                </a:solidFill>
                <a:latin typeface="Plus Jakarta Sans" pitchFamily="2" charset="0"/>
                <a:cs typeface="Plus Jakarta Sans" pitchFamily="2" charset="0"/>
              </a:rPr>
              <a:t>1) Preprocessing:</a:t>
            </a:r>
          </a:p>
        </p:txBody>
      </p:sp>
      <p:sp>
        <p:nvSpPr>
          <p:cNvPr id="8" name="Rectangle 7">
            <a:extLst>
              <a:ext uri="{FF2B5EF4-FFF2-40B4-BE49-F238E27FC236}">
                <a16:creationId xmlns:a16="http://schemas.microsoft.com/office/drawing/2014/main" id="{D7B30E2B-557D-7315-AF91-10AE25DD3A7C}"/>
              </a:ext>
            </a:extLst>
          </p:cNvPr>
          <p:cNvSpPr/>
          <p:nvPr/>
        </p:nvSpPr>
        <p:spPr>
          <a:xfrm>
            <a:off x="10122442" y="-239838"/>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40673403-7A26-6FCD-24DD-3F1E4C701BCA}"/>
              </a:ext>
            </a:extLst>
          </p:cNvPr>
          <p:cNvSpPr txBox="1"/>
          <p:nvPr/>
        </p:nvSpPr>
        <p:spPr>
          <a:xfrm>
            <a:off x="132080" y="-2823066"/>
            <a:ext cx="7377882" cy="642612"/>
          </a:xfrm>
          <a:prstGeom prst="rect">
            <a:avLst/>
          </a:prstGeom>
          <a:noFill/>
        </p:spPr>
        <p:txBody>
          <a:bodyPr wrap="square" anchor="ctr">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Loss functions</a:t>
            </a:r>
          </a:p>
        </p:txBody>
      </p:sp>
      <p:sp>
        <p:nvSpPr>
          <p:cNvPr id="2" name="TextBox 1">
            <a:extLst>
              <a:ext uri="{FF2B5EF4-FFF2-40B4-BE49-F238E27FC236}">
                <a16:creationId xmlns:a16="http://schemas.microsoft.com/office/drawing/2014/main" id="{EC84811C-858A-A138-6A5A-2B3A7A795976}"/>
              </a:ext>
            </a:extLst>
          </p:cNvPr>
          <p:cNvSpPr txBox="1"/>
          <p:nvPr/>
        </p:nvSpPr>
        <p:spPr>
          <a:xfrm>
            <a:off x="3548228" y="1773397"/>
            <a:ext cx="8211972" cy="3970318"/>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1.2 On the Garment Image:</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en-US"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We have to present the garment clearly, centered, and without irrelevant</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background.</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The model expects the garment alone (isolated), not on a mannequin or model.</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So, we </a:t>
            </a:r>
            <a:r>
              <a:rPr lang="en-US" b="1" dirty="0">
                <a:solidFill>
                  <a:srgbClr val="A3D0AF"/>
                </a:solidFill>
                <a:latin typeface="Plus Jakarta Sans" pitchFamily="2" charset="0"/>
                <a:cs typeface="Plus Jakarta Sans" pitchFamily="2" charset="0"/>
              </a:rPr>
              <a:t>Removed Background </a:t>
            </a:r>
            <a:r>
              <a:rPr lang="en-US" dirty="0">
                <a:solidFill>
                  <a:schemeClr val="tx1">
                    <a:lumMod val="85000"/>
                    <a:lumOff val="15000"/>
                  </a:schemeClr>
                </a:solidFill>
                <a:latin typeface="Plus Jakarta Sans" pitchFamily="2" charset="0"/>
                <a:cs typeface="Plus Jakarta Sans" pitchFamily="2" charset="0"/>
              </a:rPr>
              <a:t>of garment images.</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b="1" dirty="0">
                <a:solidFill>
                  <a:srgbClr val="A3D0AF"/>
                </a:solidFill>
                <a:latin typeface="Plus Jakarta Sans" pitchFamily="2" charset="0"/>
                <a:cs typeface="Plus Jakarta Sans" pitchFamily="2" charset="0"/>
              </a:rPr>
              <a:t>Aligned the Garment by </a:t>
            </a:r>
            <a:r>
              <a:rPr lang="en-US" dirty="0">
                <a:solidFill>
                  <a:schemeClr val="tx1">
                    <a:lumMod val="85000"/>
                    <a:lumOff val="15000"/>
                  </a:schemeClr>
                </a:solidFill>
                <a:latin typeface="Plus Jakarta Sans" pitchFamily="2" charset="0"/>
                <a:cs typeface="Plus Jakarta Sans" pitchFamily="2" charset="0"/>
              </a:rPr>
              <a:t>Centering the clothing vertically, cropping the extra</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whitespace on sides and standardizing clothing orientation (neck on top, hem</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on bottom).</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Applied </a:t>
            </a:r>
            <a:r>
              <a:rPr lang="en-US" b="1" dirty="0">
                <a:solidFill>
                  <a:srgbClr val="A3D0AF"/>
                </a:solidFill>
                <a:latin typeface="Plus Jakarta Sans" pitchFamily="2" charset="0"/>
                <a:cs typeface="Plus Jakarta Sans" pitchFamily="2" charset="0"/>
              </a:rPr>
              <a:t>light color balancing</a:t>
            </a:r>
            <a:r>
              <a:rPr lang="en-US" dirty="0">
                <a:solidFill>
                  <a:schemeClr val="tx1">
                    <a:lumMod val="85000"/>
                    <a:lumOff val="15000"/>
                  </a:schemeClr>
                </a:solidFill>
                <a:latin typeface="Plus Jakarta Sans" pitchFamily="2" charset="0"/>
                <a:cs typeface="Plus Jakarta Sans" pitchFamily="2" charset="0"/>
              </a:rPr>
              <a:t>: Remove strong shadows or reflections.</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And same as for person images, we applied normalization and resizing.</a:t>
            </a:r>
          </a:p>
        </p:txBody>
      </p:sp>
      <p:sp>
        <p:nvSpPr>
          <p:cNvPr id="20" name="!!MM">
            <a:extLst>
              <a:ext uri="{FF2B5EF4-FFF2-40B4-BE49-F238E27FC236}">
                <a16:creationId xmlns:a16="http://schemas.microsoft.com/office/drawing/2014/main" id="{08913E5F-757C-A1C5-7DCD-35A8FC7DAF1B}"/>
              </a:ext>
            </a:extLst>
          </p:cNvPr>
          <p:cNvSpPr/>
          <p:nvPr/>
        </p:nvSpPr>
        <p:spPr>
          <a:xfrm rot="10800000">
            <a:off x="-1961589" y="1317652"/>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2DCE777E-AD9B-A6AE-043E-B75487DC2468}"/>
              </a:ext>
            </a:extLst>
          </p:cNvPr>
          <p:cNvSpPr txBox="1"/>
          <p:nvPr/>
        </p:nvSpPr>
        <p:spPr>
          <a:xfrm>
            <a:off x="3499138" y="683258"/>
            <a:ext cx="7816656" cy="523220"/>
          </a:xfrm>
          <a:prstGeom prst="rect">
            <a:avLst/>
          </a:prstGeom>
          <a:noFill/>
        </p:spPr>
        <p:txBody>
          <a:bodyPr wrap="square" anchor="ctr">
            <a:spAutoFit/>
          </a:bodyPr>
          <a:lstStyle/>
          <a:p>
            <a:pPr lvl="0">
              <a:defRPr/>
            </a:pPr>
            <a:r>
              <a:rPr lang="en-US" sz="2800" b="1" spc="300" dirty="0">
                <a:solidFill>
                  <a:srgbClr val="192821"/>
                </a:solidFill>
                <a:latin typeface="Plus Jakarta Sans" pitchFamily="2" charset="77"/>
                <a:cs typeface="Plus Jakarta Sans" pitchFamily="2" charset="77"/>
              </a:rPr>
              <a:t>What happens behind the scenes?</a:t>
            </a:r>
          </a:p>
        </p:txBody>
      </p:sp>
      <p:cxnSp>
        <p:nvCxnSpPr>
          <p:cNvPr id="12" name="!!S3">
            <a:extLst>
              <a:ext uri="{FF2B5EF4-FFF2-40B4-BE49-F238E27FC236}">
                <a16:creationId xmlns:a16="http://schemas.microsoft.com/office/drawing/2014/main" id="{20DFCA53-0311-6FB3-AD81-28C7538DF2F6}"/>
              </a:ext>
            </a:extLst>
          </p:cNvPr>
          <p:cNvCxnSpPr>
            <a:cxnSpLocks/>
          </p:cNvCxnSpPr>
          <p:nvPr/>
        </p:nvCxnSpPr>
        <p:spPr>
          <a:xfrm flipH="1">
            <a:off x="-4025752"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80B78019-B008-619A-5E2A-E65C23A6880C}"/>
              </a:ext>
            </a:extLst>
          </p:cNvPr>
          <p:cNvSpPr/>
          <p:nvPr/>
        </p:nvSpPr>
        <p:spPr>
          <a:xfrm>
            <a:off x="402368" y="6012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32F771C9-D12E-1008-B74C-D91144F9076C}"/>
              </a:ext>
            </a:extLst>
          </p:cNvPr>
          <p:cNvSpPr txBox="1"/>
          <p:nvPr/>
        </p:nvSpPr>
        <p:spPr>
          <a:xfrm>
            <a:off x="15116099" y="1773397"/>
            <a:ext cx="8748034" cy="4524315"/>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1.1 On the person Image:</a:t>
            </a:r>
          </a:p>
          <a:p>
            <a:pPr>
              <a:buClr>
                <a:srgbClr val="A3D0AF"/>
              </a:buClr>
            </a:pPr>
            <a:endParaRPr lang="en-US"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Many photos include extra background. If the person is too small or off-center, it affects garment alignment, so the solution for this is </a:t>
            </a:r>
            <a:r>
              <a:rPr lang="en-US" b="1" dirty="0">
                <a:solidFill>
                  <a:srgbClr val="A3D0AF"/>
                </a:solidFill>
                <a:latin typeface="Plus Jakarta Sans" pitchFamily="2" charset="0"/>
                <a:cs typeface="Plus Jakarta Sans" pitchFamily="2" charset="0"/>
              </a:rPr>
              <a:t>Image Cropping using </a:t>
            </a:r>
            <a:r>
              <a:rPr lang="en-US" dirty="0">
                <a:solidFill>
                  <a:schemeClr val="tx1">
                    <a:lumMod val="85000"/>
                    <a:lumOff val="15000"/>
                  </a:schemeClr>
                </a:solidFill>
                <a:latin typeface="Plus Jakarta Sans" pitchFamily="2" charset="0"/>
                <a:cs typeface="Plus Jakarta Sans" pitchFamily="2" charset="0"/>
              </a:rPr>
              <a:t>human segmentation.</a:t>
            </a:r>
          </a:p>
          <a:p>
            <a:pPr>
              <a:buClr>
                <a:srgbClr val="A3D0AF"/>
              </a:buClr>
            </a:pPr>
            <a:endParaRPr lang="en-US"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To avoid background clutter that can confuse the warping/generation model. We applied </a:t>
            </a:r>
            <a:r>
              <a:rPr lang="en-US" b="1" dirty="0">
                <a:solidFill>
                  <a:srgbClr val="A3D0AF"/>
                </a:solidFill>
                <a:latin typeface="Plus Jakarta Sans" pitchFamily="2" charset="0"/>
                <a:cs typeface="Plus Jakarta Sans" pitchFamily="2" charset="0"/>
              </a:rPr>
              <a:t>Background Removal </a:t>
            </a:r>
            <a:r>
              <a:rPr lang="en-US" dirty="0">
                <a:solidFill>
                  <a:schemeClr val="tx1">
                    <a:lumMod val="85000"/>
                    <a:lumOff val="15000"/>
                  </a:schemeClr>
                </a:solidFill>
                <a:latin typeface="Plus Jakarta Sans" pitchFamily="2" charset="0"/>
                <a:cs typeface="Plus Jakarta Sans" pitchFamily="2" charset="0"/>
              </a:rPr>
              <a:t>. This makes the model focus on person, not the background </a:t>
            </a:r>
          </a:p>
          <a:p>
            <a:pPr>
              <a:buClr>
                <a:srgbClr val="A3D0AF"/>
              </a:buClr>
            </a:pPr>
            <a:endParaRPr lang="en-US"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Done By: Applying the person mask and replace background with white or transparent.</a:t>
            </a:r>
          </a:p>
          <a:p>
            <a:pPr>
              <a:buClr>
                <a:srgbClr val="A3D0AF"/>
              </a:buClr>
            </a:pPr>
            <a:endParaRPr lang="en-US" dirty="0">
              <a:solidFill>
                <a:schemeClr val="tx1">
                  <a:lumMod val="85000"/>
                  <a:lumOff val="15000"/>
                </a:schemeClr>
              </a:solidFill>
              <a:latin typeface="Plus Jakarta Sans" pitchFamily="2" charset="0"/>
              <a:cs typeface="Plus Jakarta Sans" pitchFamily="2" charset="0"/>
            </a:endParaRPr>
          </a:p>
          <a:p>
            <a:pPr>
              <a:buClr>
                <a:srgbClr val="A3D0AF"/>
              </a:buClr>
            </a:pPr>
            <a:r>
              <a:rPr lang="en-US" b="1" dirty="0">
                <a:solidFill>
                  <a:srgbClr val="A3D0AF"/>
                </a:solidFill>
                <a:latin typeface="Plus Jakarta Sans" pitchFamily="2" charset="0"/>
                <a:cs typeface="Plus Jakarta Sans" pitchFamily="2" charset="0"/>
              </a:rPr>
              <a:t>Color filtering: </a:t>
            </a:r>
            <a:r>
              <a:rPr lang="en-US" dirty="0">
                <a:solidFill>
                  <a:schemeClr val="tx1">
                    <a:lumMod val="85000"/>
                    <a:lumOff val="15000"/>
                  </a:schemeClr>
                </a:solidFill>
                <a:latin typeface="Plus Jakarta Sans" pitchFamily="2" charset="0"/>
                <a:cs typeface="Plus Jakarta Sans" pitchFamily="2" charset="0"/>
              </a:rPr>
              <a:t>contrast boosting for low-light images while avoiding heavy filters because the model expects natural skin and fabric tones.</a:t>
            </a:r>
          </a:p>
          <a:p>
            <a:pPr>
              <a:buClr>
                <a:srgbClr val="A3D0AF"/>
              </a:buClr>
            </a:pPr>
            <a:endParaRPr lang="en-US" dirty="0">
              <a:solidFill>
                <a:schemeClr val="tx1">
                  <a:lumMod val="85000"/>
                  <a:lumOff val="15000"/>
                </a:schemeClr>
              </a:solidFill>
              <a:latin typeface="Plus Jakarta Sans" pitchFamily="2" charset="0"/>
              <a:cs typeface="Plus Jakarta Sans" pitchFamily="2" charset="0"/>
            </a:endParaRPr>
          </a:p>
          <a:p>
            <a:pPr>
              <a:buClr>
                <a:srgbClr val="A3D0AF"/>
              </a:buClr>
            </a:pPr>
            <a:r>
              <a:rPr lang="en-US" b="1" dirty="0">
                <a:solidFill>
                  <a:srgbClr val="A3D0AF"/>
                </a:solidFill>
                <a:latin typeface="Plus Jakarta Sans" pitchFamily="2" charset="0"/>
                <a:cs typeface="Plus Jakarta Sans" pitchFamily="2" charset="0"/>
              </a:rPr>
              <a:t>Normalization: </a:t>
            </a:r>
            <a:r>
              <a:rPr lang="en-US" dirty="0">
                <a:solidFill>
                  <a:schemeClr val="tx1">
                    <a:lumMod val="85000"/>
                    <a:lumOff val="15000"/>
                  </a:schemeClr>
                </a:solidFill>
                <a:latin typeface="Plus Jakarta Sans" pitchFamily="2" charset="0"/>
                <a:cs typeface="Plus Jakarta Sans" pitchFamily="2" charset="0"/>
              </a:rPr>
              <a:t>Convert the image to a tensor [C, H, W] with values in [0, 1].</a:t>
            </a:r>
          </a:p>
          <a:p>
            <a:pPr>
              <a:buClr>
                <a:srgbClr val="A3D0AF"/>
              </a:buClr>
            </a:pPr>
            <a:r>
              <a:rPr lang="en-US" dirty="0">
                <a:solidFill>
                  <a:schemeClr val="tx1">
                    <a:lumMod val="85000"/>
                    <a:lumOff val="15000"/>
                  </a:schemeClr>
                </a:solidFill>
                <a:latin typeface="Plus Jakarta Sans" pitchFamily="2" charset="0"/>
                <a:cs typeface="Plus Jakarta Sans" pitchFamily="2" charset="0"/>
              </a:rPr>
              <a:t>Most necessary is </a:t>
            </a:r>
            <a:r>
              <a:rPr lang="en-US" b="1" dirty="0">
                <a:solidFill>
                  <a:srgbClr val="A3D0AF"/>
                </a:solidFill>
                <a:latin typeface="Plus Jakarta Sans" pitchFamily="2" charset="0"/>
                <a:cs typeface="Plus Jakarta Sans" pitchFamily="2" charset="0"/>
              </a:rPr>
              <a:t>resizing to fixed input size</a:t>
            </a:r>
            <a:r>
              <a:rPr lang="en-US" dirty="0">
                <a:solidFill>
                  <a:schemeClr val="tx1">
                    <a:lumMod val="85000"/>
                    <a:lumOff val="15000"/>
                  </a:schemeClr>
                </a:solidFill>
                <a:latin typeface="Plus Jakarta Sans" pitchFamily="2" charset="0"/>
                <a:cs typeface="Plus Jakarta Sans" pitchFamily="2" charset="0"/>
              </a:rPr>
              <a:t>: VTON models typically expect256x192 (</a:t>
            </a:r>
            <a:r>
              <a:rPr lang="en-US" dirty="0" err="1">
                <a:solidFill>
                  <a:schemeClr val="tx1">
                    <a:lumMod val="85000"/>
                    <a:lumOff val="15000"/>
                  </a:schemeClr>
                </a:solidFill>
                <a:latin typeface="Plus Jakarta Sans" pitchFamily="2" charset="0"/>
                <a:cs typeface="Plus Jakarta Sans" pitchFamily="2" charset="0"/>
              </a:rPr>
              <a:t>HxW</a:t>
            </a:r>
            <a:r>
              <a:rPr lang="en-US" dirty="0">
                <a:solidFill>
                  <a:schemeClr val="tx1">
                    <a:lumMod val="85000"/>
                    <a:lumOff val="15000"/>
                  </a:schemeClr>
                </a:solidFill>
                <a:latin typeface="Plus Jakarta Sans" pitchFamily="2" charset="0"/>
                <a:cs typeface="Plus Jakarta Sans" pitchFamily="2" charset="0"/>
              </a:rPr>
              <a:t>) image.</a:t>
            </a:r>
          </a:p>
        </p:txBody>
      </p:sp>
    </p:spTree>
    <p:extLst>
      <p:ext uri="{BB962C8B-B14F-4D97-AF65-F5344CB8AC3E}">
        <p14:creationId xmlns:p14="http://schemas.microsoft.com/office/powerpoint/2010/main" val="20703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A9D0B-B1C9-74EA-F6ED-57C4526FD51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5D594B4-8268-1219-77E9-427845A00E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82549" y="7769820"/>
            <a:ext cx="3773457" cy="6919807"/>
          </a:xfrm>
          <a:prstGeom prst="rect">
            <a:avLst/>
          </a:prstGeom>
        </p:spPr>
      </p:pic>
      <p:cxnSp>
        <p:nvCxnSpPr>
          <p:cNvPr id="11" name="!!S3">
            <a:extLst>
              <a:ext uri="{FF2B5EF4-FFF2-40B4-BE49-F238E27FC236}">
                <a16:creationId xmlns:a16="http://schemas.microsoft.com/office/drawing/2014/main" id="{39AABD66-745A-B262-A562-453EF78AD421}"/>
              </a:ext>
            </a:extLst>
          </p:cNvPr>
          <p:cNvCxnSpPr>
            <a:cxnSpLocks/>
          </p:cNvCxnSpPr>
          <p:nvPr/>
        </p:nvCxnSpPr>
        <p:spPr>
          <a:xfrm>
            <a:off x="10032515" y="6345251"/>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5" name="!!MK3">
            <a:extLst>
              <a:ext uri="{FF2B5EF4-FFF2-40B4-BE49-F238E27FC236}">
                <a16:creationId xmlns:a16="http://schemas.microsoft.com/office/drawing/2014/main" id="{581EE379-94CF-EA3A-2E34-81F11B4504DB}"/>
              </a:ext>
            </a:extLst>
          </p:cNvPr>
          <p:cNvSpPr/>
          <p:nvPr/>
        </p:nvSpPr>
        <p:spPr>
          <a:xfrm>
            <a:off x="9729942" y="6007401"/>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9D1AB375-39F2-855F-4098-2DB8A027B3DB}"/>
              </a:ext>
            </a:extLst>
          </p:cNvPr>
          <p:cNvSpPr/>
          <p:nvPr/>
        </p:nvSpPr>
        <p:spPr>
          <a:xfrm>
            <a:off x="257753" y="1180031"/>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A3494CDE-6EBF-44DB-3673-1D8908C25302}"/>
              </a:ext>
            </a:extLst>
          </p:cNvPr>
          <p:cNvSpPr/>
          <p:nvPr/>
        </p:nvSpPr>
        <p:spPr>
          <a:xfrm rot="10406589">
            <a:off x="4004657" y="-1771236"/>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13E5FF83-30CB-262D-9EEB-BCCAB00AAF6B}"/>
              </a:ext>
            </a:extLst>
          </p:cNvPr>
          <p:cNvCxnSpPr>
            <a:cxnSpLocks/>
          </p:cNvCxnSpPr>
          <p:nvPr/>
        </p:nvCxnSpPr>
        <p:spPr>
          <a:xfrm>
            <a:off x="555347" y="-491522"/>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2A983CA9-3C20-AB77-4856-27D886F5E9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8" name="Rectangle 7">
            <a:extLst>
              <a:ext uri="{FF2B5EF4-FFF2-40B4-BE49-F238E27FC236}">
                <a16:creationId xmlns:a16="http://schemas.microsoft.com/office/drawing/2014/main" id="{0CDCB165-9787-1D9C-84AF-51E8026D7FAF}"/>
              </a:ext>
            </a:extLst>
          </p:cNvPr>
          <p:cNvSpPr/>
          <p:nvPr/>
        </p:nvSpPr>
        <p:spPr>
          <a:xfrm>
            <a:off x="10122442" y="-239838"/>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02FC8784-228C-67E0-13F1-6CCD7799331A}"/>
              </a:ext>
            </a:extLst>
          </p:cNvPr>
          <p:cNvSpPr txBox="1"/>
          <p:nvPr/>
        </p:nvSpPr>
        <p:spPr>
          <a:xfrm>
            <a:off x="132080" y="-2823066"/>
            <a:ext cx="7377882" cy="642612"/>
          </a:xfrm>
          <a:prstGeom prst="rect">
            <a:avLst/>
          </a:prstGeom>
          <a:noFill/>
        </p:spPr>
        <p:txBody>
          <a:bodyPr wrap="square" anchor="ctr">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Loss functions</a:t>
            </a:r>
          </a:p>
        </p:txBody>
      </p:sp>
      <p:sp>
        <p:nvSpPr>
          <p:cNvPr id="7" name="TextBox 6">
            <a:extLst>
              <a:ext uri="{FF2B5EF4-FFF2-40B4-BE49-F238E27FC236}">
                <a16:creationId xmlns:a16="http://schemas.microsoft.com/office/drawing/2014/main" id="{38393F38-0261-9E44-B15C-428878ADAED4}"/>
              </a:ext>
            </a:extLst>
          </p:cNvPr>
          <p:cNvSpPr txBox="1"/>
          <p:nvPr/>
        </p:nvSpPr>
        <p:spPr>
          <a:xfrm>
            <a:off x="997552" y="695734"/>
            <a:ext cx="7816656" cy="523220"/>
          </a:xfrm>
          <a:prstGeom prst="rect">
            <a:avLst/>
          </a:prstGeom>
          <a:noFill/>
        </p:spPr>
        <p:txBody>
          <a:bodyPr wrap="square" anchor="ctr">
            <a:spAutoFit/>
          </a:bodyPr>
          <a:lstStyle/>
          <a:p>
            <a:pPr lvl="0">
              <a:defRPr/>
            </a:pPr>
            <a:r>
              <a:rPr lang="en-US" sz="2800" b="1" spc="300" dirty="0">
                <a:solidFill>
                  <a:srgbClr val="192821"/>
                </a:solidFill>
                <a:latin typeface="Plus Jakarta Sans" pitchFamily="2" charset="77"/>
                <a:cs typeface="Plus Jakarta Sans" pitchFamily="2" charset="77"/>
              </a:rPr>
              <a:t>What happens behind the scenes?</a:t>
            </a:r>
          </a:p>
        </p:txBody>
      </p:sp>
      <p:cxnSp>
        <p:nvCxnSpPr>
          <p:cNvPr id="12" name="!!S3">
            <a:extLst>
              <a:ext uri="{FF2B5EF4-FFF2-40B4-BE49-F238E27FC236}">
                <a16:creationId xmlns:a16="http://schemas.microsoft.com/office/drawing/2014/main" id="{35E48B16-6694-6660-D911-D20781DF6AE2}"/>
              </a:ext>
            </a:extLst>
          </p:cNvPr>
          <p:cNvCxnSpPr>
            <a:cxnSpLocks/>
          </p:cNvCxnSpPr>
          <p:nvPr/>
        </p:nvCxnSpPr>
        <p:spPr>
          <a:xfrm flipH="1">
            <a:off x="-1805065"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6EC06EA3-CE6F-5D62-F96A-8CC62AA4BDCB}"/>
              </a:ext>
            </a:extLst>
          </p:cNvPr>
          <p:cNvSpPr/>
          <p:nvPr/>
        </p:nvSpPr>
        <p:spPr>
          <a:xfrm>
            <a:off x="2623055" y="6012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Rectangle 5">
            <a:extLst>
              <a:ext uri="{FF2B5EF4-FFF2-40B4-BE49-F238E27FC236}">
                <a16:creationId xmlns:a16="http://schemas.microsoft.com/office/drawing/2014/main" id="{A53FF5F5-FC3C-0AA0-E8E1-48F1636CBABA}"/>
              </a:ext>
            </a:extLst>
          </p:cNvPr>
          <p:cNvSpPr/>
          <p:nvPr/>
        </p:nvSpPr>
        <p:spPr>
          <a:xfrm>
            <a:off x="498892" y="1744667"/>
            <a:ext cx="11339063" cy="33873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79FE745-28D6-BA8C-5833-21695E947D66}"/>
              </a:ext>
            </a:extLst>
          </p:cNvPr>
          <p:cNvSpPr txBox="1"/>
          <p:nvPr/>
        </p:nvSpPr>
        <p:spPr>
          <a:xfrm>
            <a:off x="13149428" y="1773397"/>
            <a:ext cx="8211972" cy="3970318"/>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1.2 On the Garment Image:</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en-US"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We have to present the garment clearly, centered, and without irrelevant</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background.</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The model expects the garment alone (isolated), not on a mannequin or model.</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So, we </a:t>
            </a:r>
            <a:r>
              <a:rPr lang="en-US" b="1" dirty="0">
                <a:solidFill>
                  <a:srgbClr val="A3D0AF"/>
                </a:solidFill>
                <a:latin typeface="Plus Jakarta Sans" pitchFamily="2" charset="0"/>
                <a:cs typeface="Plus Jakarta Sans" pitchFamily="2" charset="0"/>
              </a:rPr>
              <a:t>Removed Background </a:t>
            </a:r>
            <a:r>
              <a:rPr lang="en-US" dirty="0">
                <a:solidFill>
                  <a:schemeClr val="tx1">
                    <a:lumMod val="85000"/>
                    <a:lumOff val="15000"/>
                  </a:schemeClr>
                </a:solidFill>
                <a:latin typeface="Plus Jakarta Sans" pitchFamily="2" charset="0"/>
                <a:cs typeface="Plus Jakarta Sans" pitchFamily="2" charset="0"/>
              </a:rPr>
              <a:t>of garment images.</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b="1" dirty="0">
                <a:solidFill>
                  <a:srgbClr val="A3D0AF"/>
                </a:solidFill>
                <a:latin typeface="Plus Jakarta Sans" pitchFamily="2" charset="0"/>
                <a:cs typeface="Plus Jakarta Sans" pitchFamily="2" charset="0"/>
              </a:rPr>
              <a:t>Aligned the Garment by </a:t>
            </a:r>
            <a:r>
              <a:rPr lang="en-US" dirty="0">
                <a:solidFill>
                  <a:schemeClr val="tx1">
                    <a:lumMod val="85000"/>
                    <a:lumOff val="15000"/>
                  </a:schemeClr>
                </a:solidFill>
                <a:latin typeface="Plus Jakarta Sans" pitchFamily="2" charset="0"/>
                <a:cs typeface="Plus Jakarta Sans" pitchFamily="2" charset="0"/>
              </a:rPr>
              <a:t>Centering the clothing vertically, cropping the extra</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whitespace on sides and standardizing clothing orientation (neck on top, hem</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on bottom).</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Applied </a:t>
            </a:r>
            <a:r>
              <a:rPr lang="en-US" b="1" dirty="0">
                <a:solidFill>
                  <a:srgbClr val="A3D0AF"/>
                </a:solidFill>
                <a:latin typeface="Plus Jakarta Sans" pitchFamily="2" charset="0"/>
                <a:cs typeface="Plus Jakarta Sans" pitchFamily="2" charset="0"/>
              </a:rPr>
              <a:t>light color balancing</a:t>
            </a:r>
            <a:r>
              <a:rPr lang="en-US" dirty="0">
                <a:solidFill>
                  <a:schemeClr val="tx1">
                    <a:lumMod val="85000"/>
                    <a:lumOff val="15000"/>
                  </a:schemeClr>
                </a:solidFill>
                <a:latin typeface="Plus Jakarta Sans" pitchFamily="2" charset="0"/>
                <a:cs typeface="Plus Jakarta Sans" pitchFamily="2" charset="0"/>
              </a:rPr>
              <a:t>: Remove strong shadows or reflections.</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And same as for person images, we applied normalization and resizing.</a:t>
            </a:r>
          </a:p>
        </p:txBody>
      </p:sp>
      <p:cxnSp>
        <p:nvCxnSpPr>
          <p:cNvPr id="10" name="!!S2">
            <a:extLst>
              <a:ext uri="{FF2B5EF4-FFF2-40B4-BE49-F238E27FC236}">
                <a16:creationId xmlns:a16="http://schemas.microsoft.com/office/drawing/2014/main" id="{C5EBC939-53BC-D01B-4B4D-20CAAA7C8D42}"/>
              </a:ext>
            </a:extLst>
          </p:cNvPr>
          <p:cNvCxnSpPr>
            <a:cxnSpLocks/>
          </p:cNvCxnSpPr>
          <p:nvPr/>
        </p:nvCxnSpPr>
        <p:spPr>
          <a:xfrm flipH="1">
            <a:off x="9498552"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3" name="!!MK2">
            <a:extLst>
              <a:ext uri="{FF2B5EF4-FFF2-40B4-BE49-F238E27FC236}">
                <a16:creationId xmlns:a16="http://schemas.microsoft.com/office/drawing/2014/main" id="{6FBF8FF1-6ACB-9D2A-2FCC-B31B32D0BE78}"/>
              </a:ext>
            </a:extLst>
          </p:cNvPr>
          <p:cNvSpPr/>
          <p:nvPr/>
        </p:nvSpPr>
        <p:spPr>
          <a:xfrm>
            <a:off x="9243996"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4" name="Group 3">
            <a:extLst>
              <a:ext uri="{FF2B5EF4-FFF2-40B4-BE49-F238E27FC236}">
                <a16:creationId xmlns:a16="http://schemas.microsoft.com/office/drawing/2014/main" id="{20B2E4B5-A292-F525-01DC-4B895269FCDC}"/>
              </a:ext>
            </a:extLst>
          </p:cNvPr>
          <p:cNvGrpSpPr/>
          <p:nvPr/>
        </p:nvGrpSpPr>
        <p:grpSpPr>
          <a:xfrm>
            <a:off x="552027" y="2180755"/>
            <a:ext cx="3699155" cy="2077320"/>
            <a:chOff x="552027" y="1984810"/>
            <a:chExt cx="3699155" cy="2077320"/>
          </a:xfrm>
        </p:grpSpPr>
        <p:sp>
          <p:nvSpPr>
            <p:cNvPr id="23" name="TextBox 22">
              <a:extLst>
                <a:ext uri="{FF2B5EF4-FFF2-40B4-BE49-F238E27FC236}">
                  <a16:creationId xmlns:a16="http://schemas.microsoft.com/office/drawing/2014/main" id="{33DFBFE3-23E1-B2D1-6D78-5DC73CFAAEE4}"/>
                </a:ext>
              </a:extLst>
            </p:cNvPr>
            <p:cNvSpPr txBox="1"/>
            <p:nvPr/>
          </p:nvSpPr>
          <p:spPr>
            <a:xfrm>
              <a:off x="552027" y="1984810"/>
              <a:ext cx="3699155" cy="506292"/>
            </a:xfrm>
            <a:prstGeom prst="rect">
              <a:avLst/>
            </a:prstGeom>
            <a:noFill/>
          </p:spPr>
          <p:txBody>
            <a:bodyPr wrap="square">
              <a:spAutoFit/>
            </a:bodyPr>
            <a:lstStyle/>
            <a:p>
              <a:pPr>
                <a:lnSpc>
                  <a:spcPct val="150000"/>
                </a:lnSpc>
                <a:buClr>
                  <a:srgbClr val="A3D0AF"/>
                </a:buClr>
              </a:pPr>
              <a:r>
                <a:rPr lang="en-US" sz="2000" b="1" dirty="0">
                  <a:solidFill>
                    <a:srgbClr val="A3D0AF"/>
                  </a:solidFill>
                  <a:latin typeface="Plus Jakarta Sans" pitchFamily="2" charset="0"/>
                  <a:cs typeface="Plus Jakarta Sans" pitchFamily="2" charset="0"/>
                </a:rPr>
                <a:t>2) Warping Stage: by AFWM.</a:t>
              </a:r>
            </a:p>
          </p:txBody>
        </p:sp>
        <p:sp>
          <p:nvSpPr>
            <p:cNvPr id="3" name="TextBox 2">
              <a:extLst>
                <a:ext uri="{FF2B5EF4-FFF2-40B4-BE49-F238E27FC236}">
                  <a16:creationId xmlns:a16="http://schemas.microsoft.com/office/drawing/2014/main" id="{667E634D-016C-6804-406E-EF47AB5B6541}"/>
                </a:ext>
              </a:extLst>
            </p:cNvPr>
            <p:cNvSpPr txBox="1"/>
            <p:nvPr/>
          </p:nvSpPr>
          <p:spPr>
            <a:xfrm>
              <a:off x="555344" y="2584802"/>
              <a:ext cx="3451839" cy="1477328"/>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As we mentioned earlier, </a:t>
              </a:r>
              <a:r>
                <a:rPr lang="en-US" dirty="0" err="1">
                  <a:solidFill>
                    <a:schemeClr val="tx1">
                      <a:lumMod val="85000"/>
                      <a:lumOff val="15000"/>
                    </a:schemeClr>
                  </a:solidFill>
                  <a:latin typeface="Plus Jakarta Sans" pitchFamily="2" charset="0"/>
                  <a:cs typeface="Plus Jakarta Sans" pitchFamily="2" charset="0"/>
                </a:rPr>
                <a:t>afwm</a:t>
              </a:r>
              <a:r>
                <a:rPr lang="en-US" dirty="0">
                  <a:solidFill>
                    <a:schemeClr val="tx1">
                      <a:lumMod val="85000"/>
                      <a:lumOff val="15000"/>
                    </a:schemeClr>
                  </a:solidFill>
                  <a:latin typeface="Plus Jakarta Sans" pitchFamily="2" charset="0"/>
                  <a:cs typeface="Plus Jakarta Sans" pitchFamily="2" charset="0"/>
                </a:rPr>
                <a:t> acts as a digital tailor. It takes the input preprocessed</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image and produces an appearance flow map used to warp the garment image.</a:t>
              </a:r>
            </a:p>
          </p:txBody>
        </p:sp>
      </p:grpSp>
      <p:grpSp>
        <p:nvGrpSpPr>
          <p:cNvPr id="9" name="Group 8">
            <a:extLst>
              <a:ext uri="{FF2B5EF4-FFF2-40B4-BE49-F238E27FC236}">
                <a16:creationId xmlns:a16="http://schemas.microsoft.com/office/drawing/2014/main" id="{86D42433-E13E-30DE-CF2B-2EBD046B25E0}"/>
              </a:ext>
            </a:extLst>
          </p:cNvPr>
          <p:cNvGrpSpPr/>
          <p:nvPr/>
        </p:nvGrpSpPr>
        <p:grpSpPr>
          <a:xfrm>
            <a:off x="5834669" y="2180755"/>
            <a:ext cx="5070492" cy="2077320"/>
            <a:chOff x="552027" y="1984810"/>
            <a:chExt cx="5070492" cy="2077320"/>
          </a:xfrm>
        </p:grpSpPr>
        <p:sp>
          <p:nvSpPr>
            <p:cNvPr id="16" name="TextBox 15">
              <a:extLst>
                <a:ext uri="{FF2B5EF4-FFF2-40B4-BE49-F238E27FC236}">
                  <a16:creationId xmlns:a16="http://schemas.microsoft.com/office/drawing/2014/main" id="{8532ED6C-115A-8B74-E279-5882B58B34B2}"/>
                </a:ext>
              </a:extLst>
            </p:cNvPr>
            <p:cNvSpPr txBox="1"/>
            <p:nvPr/>
          </p:nvSpPr>
          <p:spPr>
            <a:xfrm>
              <a:off x="552027" y="1984810"/>
              <a:ext cx="5070492" cy="506292"/>
            </a:xfrm>
            <a:prstGeom prst="rect">
              <a:avLst/>
            </a:prstGeom>
            <a:noFill/>
          </p:spPr>
          <p:txBody>
            <a:bodyPr wrap="square">
              <a:spAutoFit/>
            </a:bodyPr>
            <a:lstStyle/>
            <a:p>
              <a:pPr>
                <a:lnSpc>
                  <a:spcPct val="150000"/>
                </a:lnSpc>
                <a:buClr>
                  <a:srgbClr val="A3D0AF"/>
                </a:buClr>
              </a:pPr>
              <a:r>
                <a:rPr lang="en-US" sz="2000" b="1" dirty="0">
                  <a:solidFill>
                    <a:srgbClr val="A3D0AF"/>
                  </a:solidFill>
                  <a:latin typeface="Plus Jakarta Sans" pitchFamily="2" charset="0"/>
                  <a:cs typeface="Plus Jakarta Sans" pitchFamily="2" charset="0"/>
                </a:rPr>
                <a:t>3) Composition Stage: by </a:t>
              </a:r>
              <a:r>
                <a:rPr lang="en-US" sz="2000" b="1" dirty="0" err="1">
                  <a:solidFill>
                    <a:srgbClr val="A3D0AF"/>
                  </a:solidFill>
                  <a:latin typeface="Plus Jakarta Sans" pitchFamily="2" charset="0"/>
                  <a:cs typeface="Plus Jakarta Sans" pitchFamily="2" charset="0"/>
                </a:rPr>
                <a:t>ResUnetGenerator</a:t>
              </a:r>
              <a:r>
                <a:rPr lang="en-US" sz="2000" b="1" dirty="0">
                  <a:solidFill>
                    <a:srgbClr val="A3D0AF"/>
                  </a:solidFill>
                  <a:latin typeface="Plus Jakarta Sans" pitchFamily="2" charset="0"/>
                  <a:cs typeface="Plus Jakarta Sans" pitchFamily="2" charset="0"/>
                </a:rPr>
                <a:t>.</a:t>
              </a:r>
            </a:p>
          </p:txBody>
        </p:sp>
        <p:sp>
          <p:nvSpPr>
            <p:cNvPr id="21" name="TextBox 20">
              <a:extLst>
                <a:ext uri="{FF2B5EF4-FFF2-40B4-BE49-F238E27FC236}">
                  <a16:creationId xmlns:a16="http://schemas.microsoft.com/office/drawing/2014/main" id="{6AEBCCDF-FBF9-CD64-7BD1-5DA1B13E2128}"/>
                </a:ext>
              </a:extLst>
            </p:cNvPr>
            <p:cNvSpPr txBox="1"/>
            <p:nvPr/>
          </p:nvSpPr>
          <p:spPr>
            <a:xfrm>
              <a:off x="555344" y="2584802"/>
              <a:ext cx="4029914" cy="1477328"/>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As we also mentioned earlier, </a:t>
              </a:r>
              <a:r>
                <a:rPr lang="en-US" dirty="0" err="1">
                  <a:solidFill>
                    <a:schemeClr val="tx1">
                      <a:lumMod val="85000"/>
                      <a:lumOff val="15000"/>
                    </a:schemeClr>
                  </a:solidFill>
                  <a:latin typeface="Plus Jakarta Sans" pitchFamily="2" charset="0"/>
                  <a:cs typeface="Plus Jakarta Sans" pitchFamily="2" charset="0"/>
                </a:rPr>
                <a:t>ResUnetGenerator</a:t>
              </a:r>
              <a:r>
                <a:rPr lang="en-US" dirty="0">
                  <a:solidFill>
                    <a:schemeClr val="tx1">
                      <a:lumMod val="85000"/>
                      <a:lumOff val="15000"/>
                    </a:schemeClr>
                  </a:solidFill>
                  <a:latin typeface="Plus Jakarta Sans" pitchFamily="2" charset="0"/>
                  <a:cs typeface="Plus Jakarta Sans" pitchFamily="2" charset="0"/>
                </a:rPr>
                <a:t> acts as an editor to AFWM. It takes</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the warped garment + person image and produces the Final try-on image (realistic</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and natural-looking)</a:t>
              </a:r>
            </a:p>
          </p:txBody>
        </p:sp>
      </p:grpSp>
      <p:sp>
        <p:nvSpPr>
          <p:cNvPr id="22" name="TextBox 21">
            <a:extLst>
              <a:ext uri="{FF2B5EF4-FFF2-40B4-BE49-F238E27FC236}">
                <a16:creationId xmlns:a16="http://schemas.microsoft.com/office/drawing/2014/main" id="{28E88F37-6477-AB45-E187-B90710B4ED39}"/>
              </a:ext>
            </a:extLst>
          </p:cNvPr>
          <p:cNvSpPr txBox="1"/>
          <p:nvPr/>
        </p:nvSpPr>
        <p:spPr>
          <a:xfrm>
            <a:off x="-11343414" y="1773397"/>
            <a:ext cx="8211972" cy="3970318"/>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1.2 On the Garment Image:</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en-US"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We have to present the garment clearly, centered, and without irrelevant</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background.</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The model expects the garment alone (isolated), not on a mannequin or model.</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So, we </a:t>
            </a:r>
            <a:r>
              <a:rPr lang="en-US" b="1" dirty="0">
                <a:solidFill>
                  <a:srgbClr val="A3D0AF"/>
                </a:solidFill>
                <a:latin typeface="Plus Jakarta Sans" pitchFamily="2" charset="0"/>
                <a:cs typeface="Plus Jakarta Sans" pitchFamily="2" charset="0"/>
              </a:rPr>
              <a:t>Removed Background </a:t>
            </a:r>
            <a:r>
              <a:rPr lang="en-US" dirty="0">
                <a:solidFill>
                  <a:schemeClr val="tx1">
                    <a:lumMod val="85000"/>
                    <a:lumOff val="15000"/>
                  </a:schemeClr>
                </a:solidFill>
                <a:latin typeface="Plus Jakarta Sans" pitchFamily="2" charset="0"/>
                <a:cs typeface="Plus Jakarta Sans" pitchFamily="2" charset="0"/>
              </a:rPr>
              <a:t>of garment images.</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b="1" dirty="0">
                <a:solidFill>
                  <a:srgbClr val="A3D0AF"/>
                </a:solidFill>
                <a:latin typeface="Plus Jakarta Sans" pitchFamily="2" charset="0"/>
                <a:cs typeface="Plus Jakarta Sans" pitchFamily="2" charset="0"/>
              </a:rPr>
              <a:t>Aligned the Garment by </a:t>
            </a:r>
            <a:r>
              <a:rPr lang="en-US" dirty="0">
                <a:solidFill>
                  <a:schemeClr val="tx1">
                    <a:lumMod val="85000"/>
                    <a:lumOff val="15000"/>
                  </a:schemeClr>
                </a:solidFill>
                <a:latin typeface="Plus Jakarta Sans" pitchFamily="2" charset="0"/>
                <a:cs typeface="Plus Jakarta Sans" pitchFamily="2" charset="0"/>
              </a:rPr>
              <a:t>Centering the clothing vertically, cropping the extra</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whitespace on sides and standardizing clothing orientation (neck on top, hem</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on bottom).</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Applied </a:t>
            </a:r>
            <a:r>
              <a:rPr lang="en-US" b="1" dirty="0">
                <a:solidFill>
                  <a:srgbClr val="A3D0AF"/>
                </a:solidFill>
                <a:latin typeface="Plus Jakarta Sans" pitchFamily="2" charset="0"/>
                <a:cs typeface="Plus Jakarta Sans" pitchFamily="2" charset="0"/>
              </a:rPr>
              <a:t>light color balancing</a:t>
            </a:r>
            <a:r>
              <a:rPr lang="en-US" dirty="0">
                <a:solidFill>
                  <a:schemeClr val="tx1">
                    <a:lumMod val="85000"/>
                    <a:lumOff val="15000"/>
                  </a:schemeClr>
                </a:solidFill>
                <a:latin typeface="Plus Jakarta Sans" pitchFamily="2" charset="0"/>
                <a:cs typeface="Plus Jakarta Sans" pitchFamily="2" charset="0"/>
              </a:rPr>
              <a:t>: Remove strong shadows or reflections.</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And same as for person images, we applied normalization and resizing.</a:t>
            </a:r>
          </a:p>
        </p:txBody>
      </p:sp>
      <p:sp>
        <p:nvSpPr>
          <p:cNvPr id="24" name="TextBox 23">
            <a:extLst>
              <a:ext uri="{FF2B5EF4-FFF2-40B4-BE49-F238E27FC236}">
                <a16:creationId xmlns:a16="http://schemas.microsoft.com/office/drawing/2014/main" id="{D14AE79F-268A-2638-2D29-770433EB1C6F}"/>
              </a:ext>
            </a:extLst>
          </p:cNvPr>
          <p:cNvSpPr txBox="1"/>
          <p:nvPr/>
        </p:nvSpPr>
        <p:spPr>
          <a:xfrm>
            <a:off x="13381551" y="1231221"/>
            <a:ext cx="2727164" cy="464871"/>
          </a:xfrm>
          <a:prstGeom prst="rect">
            <a:avLst/>
          </a:prstGeom>
          <a:noFill/>
        </p:spPr>
        <p:txBody>
          <a:bodyPr wrap="square">
            <a:spAutoFit/>
          </a:bodyPr>
          <a:lstStyle/>
          <a:p>
            <a:pPr>
              <a:lnSpc>
                <a:spcPct val="150000"/>
              </a:lnSpc>
              <a:buClr>
                <a:srgbClr val="A3D0AF"/>
              </a:buClr>
            </a:pPr>
            <a:r>
              <a:rPr lang="en-US" b="1" dirty="0">
                <a:solidFill>
                  <a:srgbClr val="A3D0AF"/>
                </a:solidFill>
                <a:latin typeface="Plus Jakarta Sans" pitchFamily="2" charset="0"/>
                <a:cs typeface="Plus Jakarta Sans" pitchFamily="2" charset="0"/>
              </a:rPr>
              <a:t>1) Preprocessing:</a:t>
            </a:r>
          </a:p>
        </p:txBody>
      </p:sp>
      <p:sp>
        <p:nvSpPr>
          <p:cNvPr id="25" name="TextBox 24">
            <a:extLst>
              <a:ext uri="{FF2B5EF4-FFF2-40B4-BE49-F238E27FC236}">
                <a16:creationId xmlns:a16="http://schemas.microsoft.com/office/drawing/2014/main" id="{AE942812-4605-66B4-B139-F535C5152537}"/>
              </a:ext>
            </a:extLst>
          </p:cNvPr>
          <p:cNvSpPr txBox="1"/>
          <p:nvPr/>
        </p:nvSpPr>
        <p:spPr>
          <a:xfrm>
            <a:off x="-6051973" y="2333155"/>
            <a:ext cx="3699155" cy="506292"/>
          </a:xfrm>
          <a:prstGeom prst="rect">
            <a:avLst/>
          </a:prstGeom>
          <a:noFill/>
        </p:spPr>
        <p:txBody>
          <a:bodyPr wrap="square">
            <a:spAutoFit/>
          </a:bodyPr>
          <a:lstStyle/>
          <a:p>
            <a:pPr>
              <a:lnSpc>
                <a:spcPct val="150000"/>
              </a:lnSpc>
              <a:buClr>
                <a:srgbClr val="A3D0AF"/>
              </a:buClr>
            </a:pPr>
            <a:r>
              <a:rPr lang="en-US" sz="2000" b="1" dirty="0">
                <a:solidFill>
                  <a:srgbClr val="A3D0AF"/>
                </a:solidFill>
                <a:latin typeface="Plus Jakarta Sans" pitchFamily="2" charset="0"/>
                <a:cs typeface="Plus Jakarta Sans" pitchFamily="2" charset="0"/>
              </a:rPr>
              <a:t>4) Post Processing:</a:t>
            </a:r>
          </a:p>
        </p:txBody>
      </p:sp>
      <p:sp>
        <p:nvSpPr>
          <p:cNvPr id="27" name="TextBox 26">
            <a:extLst>
              <a:ext uri="{FF2B5EF4-FFF2-40B4-BE49-F238E27FC236}">
                <a16:creationId xmlns:a16="http://schemas.microsoft.com/office/drawing/2014/main" id="{01713A8A-CE8C-882B-940D-CD89544BF59A}"/>
              </a:ext>
            </a:extLst>
          </p:cNvPr>
          <p:cNvSpPr txBox="1"/>
          <p:nvPr/>
        </p:nvSpPr>
        <p:spPr>
          <a:xfrm>
            <a:off x="-5289973" y="2333155"/>
            <a:ext cx="3699155" cy="506292"/>
          </a:xfrm>
          <a:prstGeom prst="rect">
            <a:avLst/>
          </a:prstGeom>
          <a:noFill/>
        </p:spPr>
        <p:txBody>
          <a:bodyPr wrap="square">
            <a:spAutoFit/>
          </a:bodyPr>
          <a:lstStyle/>
          <a:p>
            <a:pPr>
              <a:lnSpc>
                <a:spcPct val="150000"/>
              </a:lnSpc>
              <a:buClr>
                <a:srgbClr val="A3D0AF"/>
              </a:buClr>
            </a:pPr>
            <a:r>
              <a:rPr lang="en-US" sz="2000" b="1" dirty="0">
                <a:solidFill>
                  <a:srgbClr val="A3D0AF"/>
                </a:solidFill>
                <a:latin typeface="Plus Jakarta Sans" pitchFamily="2" charset="0"/>
                <a:cs typeface="Plus Jakarta Sans" pitchFamily="2" charset="0"/>
              </a:rPr>
              <a:t>4) Post Processing:</a:t>
            </a:r>
          </a:p>
        </p:txBody>
      </p:sp>
      <p:sp>
        <p:nvSpPr>
          <p:cNvPr id="20" name="!!MM">
            <a:extLst>
              <a:ext uri="{FF2B5EF4-FFF2-40B4-BE49-F238E27FC236}">
                <a16:creationId xmlns:a16="http://schemas.microsoft.com/office/drawing/2014/main" id="{6A665FBB-A0A0-99D9-F46E-9FA98C56806D}"/>
              </a:ext>
            </a:extLst>
          </p:cNvPr>
          <p:cNvSpPr/>
          <p:nvPr/>
        </p:nvSpPr>
        <p:spPr>
          <a:xfrm rot="10800000">
            <a:off x="505747" y="4988530"/>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1009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43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43000">
                                          <p:cBhvr additive="base">
                                            <p:cTn id="7" dur="1250" fill="hold"/>
                                            <p:tgtEl>
                                              <p:spTgt spid="4"/>
                                            </p:tgtEl>
                                            <p:attrNameLst>
                                              <p:attrName>ppt_x</p:attrName>
                                            </p:attrNameLst>
                                          </p:cBhvr>
                                          <p:tavLst>
                                            <p:tav tm="0">
                                              <p:val>
                                                <p:strVal val="#ppt_x"/>
                                              </p:val>
                                            </p:tav>
                                            <p:tav tm="100000">
                                              <p:val>
                                                <p:strVal val="#ppt_x"/>
                                              </p:val>
                                            </p:tav>
                                          </p:tavLst>
                                        </p:anim>
                                        <p:anim calcmode="lin" valueType="num" p14:bounceEnd="43000">
                                          <p:cBhvr additive="base">
                                            <p:cTn id="8" dur="125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3000">
                                      <p:stCondLst>
                                        <p:cond delay="750"/>
                                      </p:stCondLst>
                                      <p:childTnLst>
                                        <p:set>
                                          <p:cBhvr>
                                            <p:cTn id="10" dur="1" fill="hold">
                                              <p:stCondLst>
                                                <p:cond delay="0"/>
                                              </p:stCondLst>
                                            </p:cTn>
                                            <p:tgtEl>
                                              <p:spTgt spid="9"/>
                                            </p:tgtEl>
                                            <p:attrNameLst>
                                              <p:attrName>style.visibility</p:attrName>
                                            </p:attrNameLst>
                                          </p:cBhvr>
                                          <p:to>
                                            <p:strVal val="visible"/>
                                          </p:to>
                                        </p:set>
                                        <p:anim calcmode="lin" valueType="num" p14:bounceEnd="43000">
                                          <p:cBhvr additive="base">
                                            <p:cTn id="11" dur="1250" fill="hold"/>
                                            <p:tgtEl>
                                              <p:spTgt spid="9"/>
                                            </p:tgtEl>
                                            <p:attrNameLst>
                                              <p:attrName>ppt_x</p:attrName>
                                            </p:attrNameLst>
                                          </p:cBhvr>
                                          <p:tavLst>
                                            <p:tav tm="0">
                                              <p:val>
                                                <p:strVal val="#ppt_x"/>
                                              </p:val>
                                            </p:tav>
                                            <p:tav tm="100000">
                                              <p:val>
                                                <p:strVal val="#ppt_x"/>
                                              </p:val>
                                            </p:tav>
                                          </p:tavLst>
                                        </p:anim>
                                        <p:anim calcmode="lin" valueType="num" p14:bounceEnd="43000">
                                          <p:cBhvr additive="base">
                                            <p:cTn id="12" dur="1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ppt_x"/>
                                              </p:val>
                                            </p:tav>
                                            <p:tav tm="100000">
                                              <p:val>
                                                <p:strVal val="#ppt_x"/>
                                              </p:val>
                                            </p:tav>
                                          </p:tavLst>
                                        </p:anim>
                                        <p:anim calcmode="lin" valueType="num">
                                          <p:cBhvr additive="base">
                                            <p:cTn id="8" dur="125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75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250" fill="hold"/>
                                            <p:tgtEl>
                                              <p:spTgt spid="9"/>
                                            </p:tgtEl>
                                            <p:attrNameLst>
                                              <p:attrName>ppt_x</p:attrName>
                                            </p:attrNameLst>
                                          </p:cBhvr>
                                          <p:tavLst>
                                            <p:tav tm="0">
                                              <p:val>
                                                <p:strVal val="#ppt_x"/>
                                              </p:val>
                                            </p:tav>
                                            <p:tav tm="100000">
                                              <p:val>
                                                <p:strVal val="#ppt_x"/>
                                              </p:val>
                                            </p:tav>
                                          </p:tavLst>
                                        </p:anim>
                                        <p:anim calcmode="lin" valueType="num">
                                          <p:cBhvr additive="base">
                                            <p:cTn id="12" dur="12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4B1AC-D445-7A1F-C3FB-FBE98A429206}"/>
            </a:ext>
          </a:extLst>
        </p:cNvPr>
        <p:cNvGrpSpPr/>
        <p:nvPr/>
      </p:nvGrpSpPr>
      <p:grpSpPr>
        <a:xfrm>
          <a:off x="0" y="0"/>
          <a:ext cx="0" cy="0"/>
          <a:chOff x="0" y="0"/>
          <a:chExt cx="0" cy="0"/>
        </a:xfrm>
      </p:grpSpPr>
      <p:cxnSp>
        <p:nvCxnSpPr>
          <p:cNvPr id="11" name="!!S3">
            <a:extLst>
              <a:ext uri="{FF2B5EF4-FFF2-40B4-BE49-F238E27FC236}">
                <a16:creationId xmlns:a16="http://schemas.microsoft.com/office/drawing/2014/main" id="{A24C56F4-1510-F3D5-2788-F95208664A33}"/>
              </a:ext>
            </a:extLst>
          </p:cNvPr>
          <p:cNvCxnSpPr>
            <a:cxnSpLocks/>
          </p:cNvCxnSpPr>
          <p:nvPr/>
        </p:nvCxnSpPr>
        <p:spPr>
          <a:xfrm>
            <a:off x="10032515" y="5461331"/>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5" name="!!MK3">
            <a:extLst>
              <a:ext uri="{FF2B5EF4-FFF2-40B4-BE49-F238E27FC236}">
                <a16:creationId xmlns:a16="http://schemas.microsoft.com/office/drawing/2014/main" id="{EBCE772F-2934-A25F-1246-0147E167D2F5}"/>
              </a:ext>
            </a:extLst>
          </p:cNvPr>
          <p:cNvSpPr/>
          <p:nvPr/>
        </p:nvSpPr>
        <p:spPr>
          <a:xfrm>
            <a:off x="9729942" y="5123481"/>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8AEAA630-303D-7BDD-F1AE-C22C2029D65D}"/>
              </a:ext>
            </a:extLst>
          </p:cNvPr>
          <p:cNvSpPr/>
          <p:nvPr/>
        </p:nvSpPr>
        <p:spPr>
          <a:xfrm>
            <a:off x="257753" y="67384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82250B6E-9958-558D-F93A-893579A9A5DD}"/>
              </a:ext>
            </a:extLst>
          </p:cNvPr>
          <p:cNvSpPr/>
          <p:nvPr/>
        </p:nvSpPr>
        <p:spPr>
          <a:xfrm rot="10406589">
            <a:off x="4004657" y="-1771236"/>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CEE3A15B-9D16-F3F0-5BE8-6ED5FABF01B2}"/>
              </a:ext>
            </a:extLst>
          </p:cNvPr>
          <p:cNvCxnSpPr>
            <a:cxnSpLocks/>
          </p:cNvCxnSpPr>
          <p:nvPr/>
        </p:nvCxnSpPr>
        <p:spPr>
          <a:xfrm>
            <a:off x="555347" y="-99770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5D177856-AD87-D371-6E02-ECDE5FDB95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8" name="Rectangle 7">
            <a:extLst>
              <a:ext uri="{FF2B5EF4-FFF2-40B4-BE49-F238E27FC236}">
                <a16:creationId xmlns:a16="http://schemas.microsoft.com/office/drawing/2014/main" id="{CA08BC9A-810A-01A8-72AD-CAA3F5B757A7}"/>
              </a:ext>
            </a:extLst>
          </p:cNvPr>
          <p:cNvSpPr/>
          <p:nvPr/>
        </p:nvSpPr>
        <p:spPr>
          <a:xfrm>
            <a:off x="10258290" y="-223531"/>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3A7CFE5B-9528-65A7-1E31-39915AD6845A}"/>
              </a:ext>
            </a:extLst>
          </p:cNvPr>
          <p:cNvSpPr txBox="1"/>
          <p:nvPr/>
        </p:nvSpPr>
        <p:spPr>
          <a:xfrm>
            <a:off x="132080" y="-2823066"/>
            <a:ext cx="7377882" cy="642612"/>
          </a:xfrm>
          <a:prstGeom prst="rect">
            <a:avLst/>
          </a:prstGeom>
          <a:noFill/>
        </p:spPr>
        <p:txBody>
          <a:bodyPr wrap="square" anchor="ctr">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Loss functions</a:t>
            </a:r>
          </a:p>
        </p:txBody>
      </p:sp>
      <p:sp>
        <p:nvSpPr>
          <p:cNvPr id="7" name="TextBox 6">
            <a:extLst>
              <a:ext uri="{FF2B5EF4-FFF2-40B4-BE49-F238E27FC236}">
                <a16:creationId xmlns:a16="http://schemas.microsoft.com/office/drawing/2014/main" id="{5B7DDF84-BF52-9418-A23B-27951901F861}"/>
              </a:ext>
            </a:extLst>
          </p:cNvPr>
          <p:cNvSpPr txBox="1"/>
          <p:nvPr/>
        </p:nvSpPr>
        <p:spPr>
          <a:xfrm>
            <a:off x="997552" y="695734"/>
            <a:ext cx="7816656" cy="523220"/>
          </a:xfrm>
          <a:prstGeom prst="rect">
            <a:avLst/>
          </a:prstGeom>
          <a:noFill/>
        </p:spPr>
        <p:txBody>
          <a:bodyPr wrap="square" anchor="ctr">
            <a:spAutoFit/>
          </a:bodyPr>
          <a:lstStyle/>
          <a:p>
            <a:pPr lvl="0">
              <a:defRPr/>
            </a:pPr>
            <a:r>
              <a:rPr lang="en-US" sz="2800" b="1" spc="300" dirty="0">
                <a:solidFill>
                  <a:srgbClr val="192821"/>
                </a:solidFill>
                <a:latin typeface="Plus Jakarta Sans" pitchFamily="2" charset="77"/>
                <a:cs typeface="Plus Jakarta Sans" pitchFamily="2" charset="77"/>
              </a:rPr>
              <a:t>What happens behind the scenes?</a:t>
            </a:r>
          </a:p>
        </p:txBody>
      </p:sp>
      <p:cxnSp>
        <p:nvCxnSpPr>
          <p:cNvPr id="12" name="!!S3">
            <a:extLst>
              <a:ext uri="{FF2B5EF4-FFF2-40B4-BE49-F238E27FC236}">
                <a16:creationId xmlns:a16="http://schemas.microsoft.com/office/drawing/2014/main" id="{7C0706F6-4270-0E33-C9A6-CC3AEDAEB2BE}"/>
              </a:ext>
            </a:extLst>
          </p:cNvPr>
          <p:cNvCxnSpPr>
            <a:cxnSpLocks/>
          </p:cNvCxnSpPr>
          <p:nvPr/>
        </p:nvCxnSpPr>
        <p:spPr>
          <a:xfrm flipH="1">
            <a:off x="-2376565"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620B6C95-7418-5979-CF29-3AA638C7B63C}"/>
              </a:ext>
            </a:extLst>
          </p:cNvPr>
          <p:cNvSpPr/>
          <p:nvPr/>
        </p:nvSpPr>
        <p:spPr>
          <a:xfrm>
            <a:off x="2051555" y="6012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Rectangle 5">
            <a:extLst>
              <a:ext uri="{FF2B5EF4-FFF2-40B4-BE49-F238E27FC236}">
                <a16:creationId xmlns:a16="http://schemas.microsoft.com/office/drawing/2014/main" id="{2AFF65F7-28C8-8143-2E4B-61F147B38659}"/>
              </a:ext>
            </a:extLst>
          </p:cNvPr>
          <p:cNvSpPr/>
          <p:nvPr/>
        </p:nvSpPr>
        <p:spPr>
          <a:xfrm>
            <a:off x="498892" y="1744667"/>
            <a:ext cx="11339063" cy="33873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68D7184-51CE-B296-D1BB-6A9B8A87DB9D}"/>
              </a:ext>
            </a:extLst>
          </p:cNvPr>
          <p:cNvSpPr txBox="1"/>
          <p:nvPr/>
        </p:nvSpPr>
        <p:spPr>
          <a:xfrm>
            <a:off x="13149428" y="1773397"/>
            <a:ext cx="8211972" cy="3970318"/>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1.2 On the Garment Image:</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en-US"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We have to present the garment clearly, centered, and without irrelevant</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background.</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The model expects the garment alone (isolated), not on a mannequin or model.</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So, we </a:t>
            </a:r>
            <a:r>
              <a:rPr lang="en-US" b="1" dirty="0">
                <a:solidFill>
                  <a:srgbClr val="A3D0AF"/>
                </a:solidFill>
                <a:latin typeface="Plus Jakarta Sans" pitchFamily="2" charset="0"/>
                <a:cs typeface="Plus Jakarta Sans" pitchFamily="2" charset="0"/>
              </a:rPr>
              <a:t>Removed Background </a:t>
            </a:r>
            <a:r>
              <a:rPr lang="en-US" dirty="0">
                <a:solidFill>
                  <a:schemeClr val="tx1">
                    <a:lumMod val="85000"/>
                    <a:lumOff val="15000"/>
                  </a:schemeClr>
                </a:solidFill>
                <a:latin typeface="Plus Jakarta Sans" pitchFamily="2" charset="0"/>
                <a:cs typeface="Plus Jakarta Sans" pitchFamily="2" charset="0"/>
              </a:rPr>
              <a:t>of garment images.</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b="1" dirty="0">
                <a:solidFill>
                  <a:srgbClr val="A3D0AF"/>
                </a:solidFill>
                <a:latin typeface="Plus Jakarta Sans" pitchFamily="2" charset="0"/>
                <a:cs typeface="Plus Jakarta Sans" pitchFamily="2" charset="0"/>
              </a:rPr>
              <a:t>Aligned the Garment by </a:t>
            </a:r>
            <a:r>
              <a:rPr lang="en-US" dirty="0">
                <a:solidFill>
                  <a:schemeClr val="tx1">
                    <a:lumMod val="85000"/>
                    <a:lumOff val="15000"/>
                  </a:schemeClr>
                </a:solidFill>
                <a:latin typeface="Plus Jakarta Sans" pitchFamily="2" charset="0"/>
                <a:cs typeface="Plus Jakarta Sans" pitchFamily="2" charset="0"/>
              </a:rPr>
              <a:t>Centering the clothing vertically, cropping the extra</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whitespace on sides and standardizing clothing orientation (neck on top, hem</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on bottom).</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Applied </a:t>
            </a:r>
            <a:r>
              <a:rPr lang="en-US" b="1" dirty="0">
                <a:solidFill>
                  <a:srgbClr val="A3D0AF"/>
                </a:solidFill>
                <a:latin typeface="Plus Jakarta Sans" pitchFamily="2" charset="0"/>
                <a:cs typeface="Plus Jakarta Sans" pitchFamily="2" charset="0"/>
              </a:rPr>
              <a:t>light color balancing</a:t>
            </a:r>
            <a:r>
              <a:rPr lang="en-US" dirty="0">
                <a:solidFill>
                  <a:schemeClr val="tx1">
                    <a:lumMod val="85000"/>
                    <a:lumOff val="15000"/>
                  </a:schemeClr>
                </a:solidFill>
                <a:latin typeface="Plus Jakarta Sans" pitchFamily="2" charset="0"/>
                <a:cs typeface="Plus Jakarta Sans" pitchFamily="2" charset="0"/>
              </a:rPr>
              <a:t>: Remove strong shadows or reflections.</a:t>
            </a: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endParaRPr lang="ar-EG" dirty="0">
              <a:solidFill>
                <a:schemeClr val="tx1">
                  <a:lumMod val="85000"/>
                  <a:lumOff val="15000"/>
                </a:schemeClr>
              </a:solidFill>
              <a:latin typeface="Plus Jakarta Sans" pitchFamily="2" charset="0"/>
              <a:cs typeface="Plus Jakarta Sans" pitchFamily="2" charset="0"/>
            </a:endParaRPr>
          </a:p>
          <a:p>
            <a:pPr>
              <a:buClr>
                <a:srgbClr val="A3D0AF"/>
              </a:buClr>
            </a:pPr>
            <a:r>
              <a:rPr lang="en-US" dirty="0">
                <a:solidFill>
                  <a:schemeClr val="tx1">
                    <a:lumMod val="85000"/>
                    <a:lumOff val="15000"/>
                  </a:schemeClr>
                </a:solidFill>
                <a:latin typeface="Plus Jakarta Sans" pitchFamily="2" charset="0"/>
                <a:cs typeface="Plus Jakarta Sans" pitchFamily="2" charset="0"/>
              </a:rPr>
              <a:t>And same as for person images, we applied normalization and resizing.</a:t>
            </a:r>
          </a:p>
        </p:txBody>
      </p:sp>
      <p:cxnSp>
        <p:nvCxnSpPr>
          <p:cNvPr id="10" name="!!S2">
            <a:extLst>
              <a:ext uri="{FF2B5EF4-FFF2-40B4-BE49-F238E27FC236}">
                <a16:creationId xmlns:a16="http://schemas.microsoft.com/office/drawing/2014/main" id="{A77F8B53-A5CC-7BD8-4DED-5D90389DBEB8}"/>
              </a:ext>
            </a:extLst>
          </p:cNvPr>
          <p:cNvCxnSpPr>
            <a:cxnSpLocks/>
          </p:cNvCxnSpPr>
          <p:nvPr/>
        </p:nvCxnSpPr>
        <p:spPr>
          <a:xfrm flipH="1">
            <a:off x="9653130"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3" name="!!MK2">
            <a:extLst>
              <a:ext uri="{FF2B5EF4-FFF2-40B4-BE49-F238E27FC236}">
                <a16:creationId xmlns:a16="http://schemas.microsoft.com/office/drawing/2014/main" id="{CD961D74-E9B4-0BF5-AD4D-F5F3FA4E15B4}"/>
              </a:ext>
            </a:extLst>
          </p:cNvPr>
          <p:cNvSpPr/>
          <p:nvPr/>
        </p:nvSpPr>
        <p:spPr>
          <a:xfrm>
            <a:off x="9398574"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TextBox 22">
            <a:extLst>
              <a:ext uri="{FF2B5EF4-FFF2-40B4-BE49-F238E27FC236}">
                <a16:creationId xmlns:a16="http://schemas.microsoft.com/office/drawing/2014/main" id="{93448726-FB98-847E-0E56-65012B3782D3}"/>
              </a:ext>
            </a:extLst>
          </p:cNvPr>
          <p:cNvSpPr txBox="1"/>
          <p:nvPr/>
        </p:nvSpPr>
        <p:spPr>
          <a:xfrm>
            <a:off x="552027" y="2180755"/>
            <a:ext cx="3699155" cy="506292"/>
          </a:xfrm>
          <a:prstGeom prst="rect">
            <a:avLst/>
          </a:prstGeom>
          <a:noFill/>
        </p:spPr>
        <p:txBody>
          <a:bodyPr wrap="square">
            <a:spAutoFit/>
          </a:bodyPr>
          <a:lstStyle/>
          <a:p>
            <a:pPr>
              <a:lnSpc>
                <a:spcPct val="150000"/>
              </a:lnSpc>
              <a:buClr>
                <a:srgbClr val="A3D0AF"/>
              </a:buClr>
            </a:pPr>
            <a:r>
              <a:rPr lang="en-US" sz="2000" b="1" dirty="0">
                <a:solidFill>
                  <a:srgbClr val="A3D0AF"/>
                </a:solidFill>
                <a:latin typeface="Plus Jakarta Sans" pitchFamily="2" charset="0"/>
                <a:cs typeface="Plus Jakarta Sans" pitchFamily="2" charset="0"/>
              </a:rPr>
              <a:t>4) Post Processing:</a:t>
            </a:r>
          </a:p>
        </p:txBody>
      </p:sp>
      <p:sp>
        <p:nvSpPr>
          <p:cNvPr id="3" name="TextBox 2">
            <a:extLst>
              <a:ext uri="{FF2B5EF4-FFF2-40B4-BE49-F238E27FC236}">
                <a16:creationId xmlns:a16="http://schemas.microsoft.com/office/drawing/2014/main" id="{FB414E6D-924F-0690-9CAC-83070B6771A8}"/>
              </a:ext>
            </a:extLst>
          </p:cNvPr>
          <p:cNvSpPr txBox="1"/>
          <p:nvPr/>
        </p:nvSpPr>
        <p:spPr>
          <a:xfrm>
            <a:off x="555344" y="2780747"/>
            <a:ext cx="3043435" cy="2031325"/>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We did this essentially because: Images may look completely black or white,</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colors might be inverted or washed out and GUI may crash if passed</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unsupported formats.</a:t>
            </a:r>
          </a:p>
        </p:txBody>
      </p:sp>
      <p:sp>
        <p:nvSpPr>
          <p:cNvPr id="22" name="TextBox 21">
            <a:extLst>
              <a:ext uri="{FF2B5EF4-FFF2-40B4-BE49-F238E27FC236}">
                <a16:creationId xmlns:a16="http://schemas.microsoft.com/office/drawing/2014/main" id="{E0287D8F-BC9B-AD6D-16C5-FAB59AA6A099}"/>
              </a:ext>
            </a:extLst>
          </p:cNvPr>
          <p:cNvSpPr txBox="1"/>
          <p:nvPr/>
        </p:nvSpPr>
        <p:spPr>
          <a:xfrm>
            <a:off x="3836090" y="2810270"/>
            <a:ext cx="2302382" cy="646331"/>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err="1">
                <a:solidFill>
                  <a:schemeClr val="tx1">
                    <a:lumMod val="85000"/>
                    <a:lumOff val="15000"/>
                  </a:schemeClr>
                </a:solidFill>
                <a:latin typeface="Plus Jakarta Sans" pitchFamily="2" charset="0"/>
                <a:cs typeface="Plus Jakarta Sans" pitchFamily="2" charset="0"/>
              </a:rPr>
              <a:t>Denormalize</a:t>
            </a:r>
            <a:r>
              <a:rPr lang="en-US" dirty="0">
                <a:solidFill>
                  <a:schemeClr val="tx1">
                    <a:lumMod val="85000"/>
                    <a:lumOff val="15000"/>
                  </a:schemeClr>
                </a:solidFill>
                <a:latin typeface="Plus Jakarta Sans" pitchFamily="2" charset="0"/>
                <a:cs typeface="Plus Jakarta Sans" pitchFamily="2" charset="0"/>
              </a:rPr>
              <a:t> the pixel values.</a:t>
            </a:r>
          </a:p>
        </p:txBody>
      </p:sp>
      <p:sp>
        <p:nvSpPr>
          <p:cNvPr id="24" name="TextBox 23">
            <a:extLst>
              <a:ext uri="{FF2B5EF4-FFF2-40B4-BE49-F238E27FC236}">
                <a16:creationId xmlns:a16="http://schemas.microsoft.com/office/drawing/2014/main" id="{565B8A28-5055-EA41-DFCF-C021B35CCD8F}"/>
              </a:ext>
            </a:extLst>
          </p:cNvPr>
          <p:cNvSpPr txBox="1"/>
          <p:nvPr/>
        </p:nvSpPr>
        <p:spPr>
          <a:xfrm>
            <a:off x="6583496" y="2780747"/>
            <a:ext cx="2799095" cy="2862322"/>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Remove Batch Dimension: The model outputs tensor shape [1, 3, H, W]. so we</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remove the 1 tensor so the image would be displayable. To process the image,</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we "squeeze" which outputs shape [3, H, W].</a:t>
            </a:r>
          </a:p>
        </p:txBody>
      </p:sp>
      <p:sp>
        <p:nvSpPr>
          <p:cNvPr id="25" name="TextBox 24">
            <a:extLst>
              <a:ext uri="{FF2B5EF4-FFF2-40B4-BE49-F238E27FC236}">
                <a16:creationId xmlns:a16="http://schemas.microsoft.com/office/drawing/2014/main" id="{37FBF44F-77EC-C3D6-B608-EEC78CCA010D}"/>
              </a:ext>
            </a:extLst>
          </p:cNvPr>
          <p:cNvSpPr txBox="1"/>
          <p:nvPr/>
        </p:nvSpPr>
        <p:spPr>
          <a:xfrm>
            <a:off x="9854347" y="2771691"/>
            <a:ext cx="2040060" cy="923330"/>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Convert to Image Format (PIL)</a:t>
            </a:r>
          </a:p>
        </p:txBody>
      </p:sp>
      <p:sp>
        <p:nvSpPr>
          <p:cNvPr id="20" name="!!MM">
            <a:extLst>
              <a:ext uri="{FF2B5EF4-FFF2-40B4-BE49-F238E27FC236}">
                <a16:creationId xmlns:a16="http://schemas.microsoft.com/office/drawing/2014/main" id="{5256D70E-BC9E-6155-51F6-F6996C45F696}"/>
              </a:ext>
            </a:extLst>
          </p:cNvPr>
          <p:cNvSpPr/>
          <p:nvPr/>
        </p:nvSpPr>
        <p:spPr>
          <a:xfrm rot="10800000">
            <a:off x="2281414" y="5324839"/>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7" name="Group 26">
            <a:extLst>
              <a:ext uri="{FF2B5EF4-FFF2-40B4-BE49-F238E27FC236}">
                <a16:creationId xmlns:a16="http://schemas.microsoft.com/office/drawing/2014/main" id="{D8423FC0-AB87-82E1-2C4F-CCCA36D8FE08}"/>
              </a:ext>
            </a:extLst>
          </p:cNvPr>
          <p:cNvGrpSpPr/>
          <p:nvPr/>
        </p:nvGrpSpPr>
        <p:grpSpPr>
          <a:xfrm>
            <a:off x="-4443130" y="8828687"/>
            <a:ext cx="3699155" cy="2077320"/>
            <a:chOff x="552027" y="1984810"/>
            <a:chExt cx="3699155" cy="2077320"/>
          </a:xfrm>
        </p:grpSpPr>
        <p:sp>
          <p:nvSpPr>
            <p:cNvPr id="28" name="TextBox 27">
              <a:extLst>
                <a:ext uri="{FF2B5EF4-FFF2-40B4-BE49-F238E27FC236}">
                  <a16:creationId xmlns:a16="http://schemas.microsoft.com/office/drawing/2014/main" id="{6BF6C248-598F-CBE2-A0FC-F816310C11ED}"/>
                </a:ext>
              </a:extLst>
            </p:cNvPr>
            <p:cNvSpPr txBox="1"/>
            <p:nvPr/>
          </p:nvSpPr>
          <p:spPr>
            <a:xfrm>
              <a:off x="552027" y="1984810"/>
              <a:ext cx="3699155" cy="506292"/>
            </a:xfrm>
            <a:prstGeom prst="rect">
              <a:avLst/>
            </a:prstGeom>
            <a:noFill/>
          </p:spPr>
          <p:txBody>
            <a:bodyPr wrap="square">
              <a:spAutoFit/>
            </a:bodyPr>
            <a:lstStyle/>
            <a:p>
              <a:pPr>
                <a:lnSpc>
                  <a:spcPct val="150000"/>
                </a:lnSpc>
                <a:buClr>
                  <a:srgbClr val="A3D0AF"/>
                </a:buClr>
              </a:pPr>
              <a:r>
                <a:rPr lang="en-US" sz="2000" b="1" dirty="0">
                  <a:solidFill>
                    <a:srgbClr val="A3D0AF"/>
                  </a:solidFill>
                  <a:latin typeface="Plus Jakarta Sans" pitchFamily="2" charset="0"/>
                  <a:cs typeface="Plus Jakarta Sans" pitchFamily="2" charset="0"/>
                </a:rPr>
                <a:t>2) Warping Stage: by AFWM.</a:t>
              </a:r>
            </a:p>
          </p:txBody>
        </p:sp>
        <p:sp>
          <p:nvSpPr>
            <p:cNvPr id="29" name="TextBox 28">
              <a:extLst>
                <a:ext uri="{FF2B5EF4-FFF2-40B4-BE49-F238E27FC236}">
                  <a16:creationId xmlns:a16="http://schemas.microsoft.com/office/drawing/2014/main" id="{316D684F-2179-D730-743F-EB1A7E725F6B}"/>
                </a:ext>
              </a:extLst>
            </p:cNvPr>
            <p:cNvSpPr txBox="1"/>
            <p:nvPr/>
          </p:nvSpPr>
          <p:spPr>
            <a:xfrm>
              <a:off x="555344" y="2584802"/>
              <a:ext cx="3451839" cy="1477328"/>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As we mentioned earlier, </a:t>
              </a:r>
              <a:r>
                <a:rPr lang="en-US" dirty="0" err="1">
                  <a:solidFill>
                    <a:schemeClr val="tx1">
                      <a:lumMod val="85000"/>
                      <a:lumOff val="15000"/>
                    </a:schemeClr>
                  </a:solidFill>
                  <a:latin typeface="Plus Jakarta Sans" pitchFamily="2" charset="0"/>
                  <a:cs typeface="Plus Jakarta Sans" pitchFamily="2" charset="0"/>
                </a:rPr>
                <a:t>afwm</a:t>
              </a:r>
              <a:r>
                <a:rPr lang="en-US" dirty="0">
                  <a:solidFill>
                    <a:schemeClr val="tx1">
                      <a:lumMod val="85000"/>
                      <a:lumOff val="15000"/>
                    </a:schemeClr>
                  </a:solidFill>
                  <a:latin typeface="Plus Jakarta Sans" pitchFamily="2" charset="0"/>
                  <a:cs typeface="Plus Jakarta Sans" pitchFamily="2" charset="0"/>
                </a:rPr>
                <a:t> acts as a digital tailor. It takes the input preprocessed</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image and produces an appearance flow map used to warp the garment image.</a:t>
              </a:r>
            </a:p>
          </p:txBody>
        </p:sp>
      </p:grpSp>
      <p:grpSp>
        <p:nvGrpSpPr>
          <p:cNvPr id="30" name="Group 29">
            <a:extLst>
              <a:ext uri="{FF2B5EF4-FFF2-40B4-BE49-F238E27FC236}">
                <a16:creationId xmlns:a16="http://schemas.microsoft.com/office/drawing/2014/main" id="{61D5195B-1E93-CCA1-3751-C0D3820BF352}"/>
              </a:ext>
            </a:extLst>
          </p:cNvPr>
          <p:cNvGrpSpPr/>
          <p:nvPr/>
        </p:nvGrpSpPr>
        <p:grpSpPr>
          <a:xfrm>
            <a:off x="13327669" y="8828687"/>
            <a:ext cx="5070492" cy="2077320"/>
            <a:chOff x="552027" y="1984810"/>
            <a:chExt cx="5070492" cy="2077320"/>
          </a:xfrm>
        </p:grpSpPr>
        <p:sp>
          <p:nvSpPr>
            <p:cNvPr id="31" name="TextBox 30">
              <a:extLst>
                <a:ext uri="{FF2B5EF4-FFF2-40B4-BE49-F238E27FC236}">
                  <a16:creationId xmlns:a16="http://schemas.microsoft.com/office/drawing/2014/main" id="{22E1B912-41FD-84A6-2413-DA1BFDF31D67}"/>
                </a:ext>
              </a:extLst>
            </p:cNvPr>
            <p:cNvSpPr txBox="1"/>
            <p:nvPr/>
          </p:nvSpPr>
          <p:spPr>
            <a:xfrm>
              <a:off x="552027" y="1984810"/>
              <a:ext cx="5070492" cy="506292"/>
            </a:xfrm>
            <a:prstGeom prst="rect">
              <a:avLst/>
            </a:prstGeom>
            <a:noFill/>
          </p:spPr>
          <p:txBody>
            <a:bodyPr wrap="square">
              <a:spAutoFit/>
            </a:bodyPr>
            <a:lstStyle/>
            <a:p>
              <a:pPr>
                <a:lnSpc>
                  <a:spcPct val="150000"/>
                </a:lnSpc>
                <a:buClr>
                  <a:srgbClr val="A3D0AF"/>
                </a:buClr>
              </a:pPr>
              <a:r>
                <a:rPr lang="en-US" sz="2000" b="1" dirty="0">
                  <a:solidFill>
                    <a:srgbClr val="A3D0AF"/>
                  </a:solidFill>
                  <a:latin typeface="Plus Jakarta Sans" pitchFamily="2" charset="0"/>
                  <a:cs typeface="Plus Jakarta Sans" pitchFamily="2" charset="0"/>
                </a:rPr>
                <a:t>3) Composition Stage: by </a:t>
              </a:r>
              <a:r>
                <a:rPr lang="en-US" sz="2000" b="1" dirty="0" err="1">
                  <a:solidFill>
                    <a:srgbClr val="A3D0AF"/>
                  </a:solidFill>
                  <a:latin typeface="Plus Jakarta Sans" pitchFamily="2" charset="0"/>
                  <a:cs typeface="Plus Jakarta Sans" pitchFamily="2" charset="0"/>
                </a:rPr>
                <a:t>ResUnetGenerator</a:t>
              </a:r>
              <a:r>
                <a:rPr lang="en-US" sz="2000" b="1" dirty="0">
                  <a:solidFill>
                    <a:srgbClr val="A3D0AF"/>
                  </a:solidFill>
                  <a:latin typeface="Plus Jakarta Sans" pitchFamily="2" charset="0"/>
                  <a:cs typeface="Plus Jakarta Sans" pitchFamily="2" charset="0"/>
                </a:rPr>
                <a:t>.</a:t>
              </a:r>
            </a:p>
          </p:txBody>
        </p:sp>
        <p:sp>
          <p:nvSpPr>
            <p:cNvPr id="32" name="TextBox 31">
              <a:extLst>
                <a:ext uri="{FF2B5EF4-FFF2-40B4-BE49-F238E27FC236}">
                  <a16:creationId xmlns:a16="http://schemas.microsoft.com/office/drawing/2014/main" id="{7E6118E5-62B4-D389-DA6A-916567128239}"/>
                </a:ext>
              </a:extLst>
            </p:cNvPr>
            <p:cNvSpPr txBox="1"/>
            <p:nvPr/>
          </p:nvSpPr>
          <p:spPr>
            <a:xfrm>
              <a:off x="555344" y="2584802"/>
              <a:ext cx="4029914" cy="1477328"/>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As we also mentioned earlier, </a:t>
              </a:r>
              <a:r>
                <a:rPr lang="en-US" dirty="0" err="1">
                  <a:solidFill>
                    <a:schemeClr val="tx1">
                      <a:lumMod val="85000"/>
                      <a:lumOff val="15000"/>
                    </a:schemeClr>
                  </a:solidFill>
                  <a:latin typeface="Plus Jakarta Sans" pitchFamily="2" charset="0"/>
                  <a:cs typeface="Plus Jakarta Sans" pitchFamily="2" charset="0"/>
                </a:rPr>
                <a:t>ResUnetGenerator</a:t>
              </a:r>
              <a:r>
                <a:rPr lang="en-US" dirty="0">
                  <a:solidFill>
                    <a:schemeClr val="tx1">
                      <a:lumMod val="85000"/>
                      <a:lumOff val="15000"/>
                    </a:schemeClr>
                  </a:solidFill>
                  <a:latin typeface="Plus Jakarta Sans" pitchFamily="2" charset="0"/>
                  <a:cs typeface="Plus Jakarta Sans" pitchFamily="2" charset="0"/>
                </a:rPr>
                <a:t> acts as an editor to AFWM. It takes</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the warped garment + person image and produces the Final try-on image (realistic</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and natural-looking)</a:t>
              </a:r>
            </a:p>
          </p:txBody>
        </p:sp>
      </p:grpSp>
      <p:sp>
        <p:nvSpPr>
          <p:cNvPr id="33" name="TextBox 32">
            <a:extLst>
              <a:ext uri="{FF2B5EF4-FFF2-40B4-BE49-F238E27FC236}">
                <a16:creationId xmlns:a16="http://schemas.microsoft.com/office/drawing/2014/main" id="{4A2DA811-C219-E68A-3F88-B3B54CD82E41}"/>
              </a:ext>
            </a:extLst>
          </p:cNvPr>
          <p:cNvSpPr txBox="1"/>
          <p:nvPr/>
        </p:nvSpPr>
        <p:spPr>
          <a:xfrm>
            <a:off x="702475" y="-1402515"/>
            <a:ext cx="9131671" cy="837473"/>
          </a:xfrm>
          <a:prstGeom prst="rect">
            <a:avLst/>
          </a:prstGeom>
          <a:noFill/>
        </p:spPr>
        <p:txBody>
          <a:bodyPr wrap="square" anchor="ctr">
            <a:spAutoFit/>
          </a:bodyPr>
          <a:lstStyle/>
          <a:p>
            <a:pPr lvl="0">
              <a:lnSpc>
                <a:spcPct val="150000"/>
              </a:lnSpc>
              <a:defRPr/>
            </a:pPr>
            <a:r>
              <a:rPr lang="en-US" sz="3600" b="1" spc="300" dirty="0">
                <a:solidFill>
                  <a:srgbClr val="A3D0AF"/>
                </a:solidFill>
                <a:latin typeface="Plus Jakarta Sans" pitchFamily="2" charset="77"/>
                <a:cs typeface="Plus Jakarta Sans" pitchFamily="2" charset="77"/>
              </a:rPr>
              <a:t>Future work:</a:t>
            </a:r>
            <a:endParaRPr lang="en-US" sz="4000" b="1" spc="300" dirty="0">
              <a:solidFill>
                <a:srgbClr val="192821"/>
              </a:solidFill>
              <a:latin typeface="Plus Jakarta Sans" pitchFamily="2" charset="77"/>
              <a:cs typeface="Plus Jakarta Sans" pitchFamily="2" charset="77"/>
            </a:endParaRPr>
          </a:p>
        </p:txBody>
      </p:sp>
      <p:sp>
        <p:nvSpPr>
          <p:cNvPr id="34" name="TextBox 33">
            <a:extLst>
              <a:ext uri="{FF2B5EF4-FFF2-40B4-BE49-F238E27FC236}">
                <a16:creationId xmlns:a16="http://schemas.microsoft.com/office/drawing/2014/main" id="{13669861-ED34-2811-0E9A-53EF759D9B05}"/>
              </a:ext>
            </a:extLst>
          </p:cNvPr>
          <p:cNvSpPr txBox="1"/>
          <p:nvPr/>
        </p:nvSpPr>
        <p:spPr>
          <a:xfrm>
            <a:off x="-10611041" y="1556910"/>
            <a:ext cx="8365325" cy="2308324"/>
          </a:xfrm>
          <a:prstGeom prst="rect">
            <a:avLst/>
          </a:prstGeom>
          <a:noFill/>
        </p:spPr>
        <p:txBody>
          <a:bodyPr wrap="square">
            <a:spAutoFit/>
          </a:bodyPr>
          <a:lstStyle/>
          <a:p>
            <a:pPr>
              <a:buClr>
                <a:srgbClr val="A3D0AF"/>
              </a:buClr>
              <a:buSzPct val="111000"/>
            </a:pPr>
            <a:r>
              <a:rPr lang="en-US" dirty="0">
                <a:latin typeface="Plus Jakarta Sans"/>
              </a:rPr>
              <a:t>API Integration for E-Commerce Platforms: We want to enable fashion websites to easily</a:t>
            </a:r>
            <a:r>
              <a:rPr lang="ar-EG" dirty="0">
                <a:latin typeface="Plus Jakarta Sans"/>
              </a:rPr>
              <a:t> </a:t>
            </a:r>
            <a:r>
              <a:rPr lang="en-US" dirty="0">
                <a:latin typeface="Plus Jakarta Sans"/>
              </a:rPr>
              <a:t>integrate the virtual try-on system through an API or plugin.</a:t>
            </a:r>
            <a:endParaRPr lang="ar-EG" dirty="0">
              <a:latin typeface="Plus Jakarta Sans"/>
            </a:endParaRPr>
          </a:p>
          <a:p>
            <a:pPr>
              <a:buClr>
                <a:srgbClr val="A3D0AF"/>
              </a:buClr>
              <a:buSzPct val="111000"/>
            </a:pPr>
            <a:endParaRPr lang="ar-EG" dirty="0">
              <a:latin typeface="Plus Jakarta Sans"/>
            </a:endParaRPr>
          </a:p>
          <a:p>
            <a:pPr>
              <a:buClr>
                <a:srgbClr val="A3D0AF"/>
              </a:buClr>
              <a:buSzPct val="111000"/>
            </a:pPr>
            <a:r>
              <a:rPr lang="en-US" dirty="0">
                <a:latin typeface="Plus Jakarta Sans"/>
              </a:rPr>
              <a:t>Future Work: Develop a </a:t>
            </a:r>
            <a:r>
              <a:rPr lang="en-US" dirty="0" err="1">
                <a:latin typeface="Plus Jakarta Sans"/>
              </a:rPr>
              <a:t>GraphQL</a:t>
            </a:r>
            <a:r>
              <a:rPr lang="en-US" dirty="0">
                <a:latin typeface="Plus Jakarta Sans"/>
              </a:rPr>
              <a:t> endpoint for garment try-on / Add "Try It On" buttons next to</a:t>
            </a:r>
            <a:r>
              <a:rPr lang="ar-EG" dirty="0">
                <a:latin typeface="Plus Jakarta Sans"/>
              </a:rPr>
              <a:t> </a:t>
            </a:r>
            <a:r>
              <a:rPr lang="en-US" dirty="0">
                <a:latin typeface="Plus Jakarta Sans"/>
              </a:rPr>
              <a:t>product listings.</a:t>
            </a:r>
            <a:endParaRPr lang="ar-EG" dirty="0">
              <a:latin typeface="Plus Jakarta Sans"/>
            </a:endParaRPr>
          </a:p>
          <a:p>
            <a:pPr>
              <a:buClr>
                <a:srgbClr val="A3D0AF"/>
              </a:buClr>
              <a:buSzPct val="111000"/>
            </a:pPr>
            <a:endParaRPr lang="ar-EG" dirty="0">
              <a:latin typeface="Plus Jakarta Sans"/>
            </a:endParaRPr>
          </a:p>
          <a:p>
            <a:pPr>
              <a:buClr>
                <a:srgbClr val="A3D0AF"/>
              </a:buClr>
              <a:buSzPct val="111000"/>
            </a:pPr>
            <a:r>
              <a:rPr lang="en-US" b="1" dirty="0">
                <a:solidFill>
                  <a:srgbClr val="A3D0AF"/>
                </a:solidFill>
                <a:latin typeface="Plus Jakarta Sans"/>
              </a:rPr>
              <a:t>Complete Outfit Generation (Outfit Recommendation Engine): </a:t>
            </a:r>
            <a:r>
              <a:rPr lang="en-US" dirty="0">
                <a:latin typeface="Plus Jakarta Sans"/>
              </a:rPr>
              <a:t>Recommend full outfit sets -e.g., top + pants + shoes + accessories.</a:t>
            </a:r>
          </a:p>
        </p:txBody>
      </p:sp>
      <p:grpSp>
        <p:nvGrpSpPr>
          <p:cNvPr id="36" name="Group 35">
            <a:extLst>
              <a:ext uri="{FF2B5EF4-FFF2-40B4-BE49-F238E27FC236}">
                <a16:creationId xmlns:a16="http://schemas.microsoft.com/office/drawing/2014/main" id="{DF1DA5BB-0F67-3517-27A8-8AD9DFABA3A1}"/>
              </a:ext>
            </a:extLst>
          </p:cNvPr>
          <p:cNvGrpSpPr/>
          <p:nvPr/>
        </p:nvGrpSpPr>
        <p:grpSpPr>
          <a:xfrm>
            <a:off x="-8073129" y="859360"/>
            <a:ext cx="5340453" cy="4561713"/>
            <a:chOff x="-217727" y="1018559"/>
            <a:chExt cx="7612291" cy="6502273"/>
          </a:xfrm>
        </p:grpSpPr>
        <mc:AlternateContent xmlns:mc="http://schemas.openxmlformats.org/markup-compatibility/2006">
          <mc:Choice xmlns:am3d="http://schemas.microsoft.com/office/drawing/2017/model3d" Requires="am3d">
            <p:graphicFrame>
              <p:nvGraphicFramePr>
                <p:cNvPr id="37" name="!!se">
                  <a:extLst>
                    <a:ext uri="{FF2B5EF4-FFF2-40B4-BE49-F238E27FC236}">
                      <a16:creationId xmlns:a16="http://schemas.microsoft.com/office/drawing/2014/main" id="{830748B1-E685-EEC5-0E56-32464B6C2652}"/>
                    </a:ext>
                  </a:extLst>
                </p:cNvPr>
                <p:cNvGraphicFramePr>
                  <a:graphicFrameLocks noChangeAspect="1"/>
                </p:cNvGraphicFramePr>
                <p:nvPr/>
              </p:nvGraphicFramePr>
              <p:xfrm>
                <a:off x="-217727"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5"/>
                    </am3d:raster>
                    <am3d:objViewport viewportSz="70595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se">
                  <a:extLst>
                    <a:ext uri="{FF2B5EF4-FFF2-40B4-BE49-F238E27FC236}">
                      <a16:creationId xmlns:a16="http://schemas.microsoft.com/office/drawing/2014/main" id="{830748B1-E685-EEC5-0E56-32464B6C2652}"/>
                    </a:ext>
                  </a:extLst>
                </p:cNvPr>
                <p:cNvPicPr>
                  <a:picLocks noGrp="1" noRot="1" noChangeAspect="1" noMove="1" noResize="1" noEditPoints="1" noAdjustHandles="1" noChangeArrowheads="1" noChangeShapeType="1" noCrop="1"/>
                </p:cNvPicPr>
                <p:nvPr/>
              </p:nvPicPr>
              <p:blipFill>
                <a:blip r:embed="rId5"/>
                <a:stretch>
                  <a:fillRect/>
                </a:stretch>
              </p:blipFill>
              <p:spPr>
                <a:xfrm>
                  <a:off x="-8073129" y="859360"/>
                  <a:ext cx="5340453" cy="4561713"/>
                </a:xfrm>
                <a:prstGeom prst="rect">
                  <a:avLst/>
                </a:prstGeom>
              </p:spPr>
            </p:pic>
          </mc:Fallback>
        </mc:AlternateContent>
        <p:pic>
          <p:nvPicPr>
            <p:cNvPr id="38" name="Picture 37">
              <a:extLst>
                <a:ext uri="{FF2B5EF4-FFF2-40B4-BE49-F238E27FC236}">
                  <a16:creationId xmlns:a16="http://schemas.microsoft.com/office/drawing/2014/main" id="{B556F256-6308-C5CA-E6E6-44F3F11F38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375" y="2241671"/>
              <a:ext cx="5000625" cy="3109475"/>
            </a:xfrm>
            <a:prstGeom prst="roundRect">
              <a:avLst>
                <a:gd name="adj" fmla="val 0"/>
              </a:avLst>
            </a:prstGeom>
          </p:spPr>
        </p:pic>
      </p:grpSp>
      <p:grpSp>
        <p:nvGrpSpPr>
          <p:cNvPr id="39" name="Group 38">
            <a:extLst>
              <a:ext uri="{FF2B5EF4-FFF2-40B4-BE49-F238E27FC236}">
                <a16:creationId xmlns:a16="http://schemas.microsoft.com/office/drawing/2014/main" id="{BFBC876A-8147-50AE-FFF0-CAAC465F0BD5}"/>
              </a:ext>
            </a:extLst>
          </p:cNvPr>
          <p:cNvGrpSpPr/>
          <p:nvPr/>
        </p:nvGrpSpPr>
        <p:grpSpPr>
          <a:xfrm>
            <a:off x="14302064" y="314053"/>
            <a:ext cx="5340453" cy="4561713"/>
            <a:chOff x="566362" y="1616287"/>
            <a:chExt cx="7612291" cy="6502273"/>
          </a:xfrm>
        </p:grpSpPr>
        <mc:AlternateContent xmlns:mc="http://schemas.openxmlformats.org/markup-compatibility/2006">
          <mc:Choice xmlns:am3d="http://schemas.microsoft.com/office/drawing/2017/model3d" Requires="am3d">
            <p:graphicFrame>
              <p:nvGraphicFramePr>
                <p:cNvPr id="40" name="!!se">
                  <a:extLst>
                    <a:ext uri="{FF2B5EF4-FFF2-40B4-BE49-F238E27FC236}">
                      <a16:creationId xmlns:a16="http://schemas.microsoft.com/office/drawing/2014/main" id="{1B1EC654-6620-3332-2CE4-132994304B94}"/>
                    </a:ext>
                  </a:extLst>
                </p:cNvPr>
                <p:cNvGraphicFramePr>
                  <a:graphicFrameLocks noChangeAspect="1"/>
                </p:cNvGraphicFramePr>
                <p:nvPr/>
              </p:nvGraphicFramePr>
              <p:xfrm>
                <a:off x="566362" y="1616287"/>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5"/>
                    </am3d:raster>
                    <am3d:objViewport viewportSz="70595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se">
                  <a:extLst>
                    <a:ext uri="{FF2B5EF4-FFF2-40B4-BE49-F238E27FC236}">
                      <a16:creationId xmlns:a16="http://schemas.microsoft.com/office/drawing/2014/main" id="{1B1EC654-6620-3332-2CE4-132994304B94}"/>
                    </a:ext>
                  </a:extLst>
                </p:cNvPr>
                <p:cNvPicPr>
                  <a:picLocks noGrp="1" noRot="1" noChangeAspect="1" noMove="1" noResize="1" noEditPoints="1" noAdjustHandles="1" noChangeArrowheads="1" noChangeShapeType="1" noCrop="1"/>
                </p:cNvPicPr>
                <p:nvPr/>
              </p:nvPicPr>
              <p:blipFill>
                <a:blip r:embed="rId5"/>
                <a:stretch>
                  <a:fillRect/>
                </a:stretch>
              </p:blipFill>
              <p:spPr>
                <a:xfrm>
                  <a:off x="14302064" y="314053"/>
                  <a:ext cx="5340453" cy="4561713"/>
                </a:xfrm>
                <a:prstGeom prst="rect">
                  <a:avLst/>
                </a:prstGeom>
              </p:spPr>
            </p:pic>
          </mc:Fallback>
        </mc:AlternateContent>
        <p:pic>
          <p:nvPicPr>
            <p:cNvPr id="41" name="Picture 40">
              <a:extLst>
                <a:ext uri="{FF2B5EF4-FFF2-40B4-BE49-F238E27FC236}">
                  <a16:creationId xmlns:a16="http://schemas.microsoft.com/office/drawing/2014/main" id="{4531E1F6-C72C-99D8-3F46-61B70F8A4AF9}"/>
                </a:ext>
              </a:extLst>
            </p:cNvPr>
            <p:cNvPicPr>
              <a:picLocks noChangeAspect="1"/>
            </p:cNvPicPr>
            <p:nvPr/>
          </p:nvPicPr>
          <p:blipFill>
            <a:blip r:embed="rId7">
              <a:extLst>
                <a:ext uri="{28A0092B-C50C-407E-A947-70E740481C1C}">
                  <a14:useLocalDpi xmlns:a14="http://schemas.microsoft.com/office/drawing/2010/main" val="0"/>
                </a:ext>
              </a:extLst>
            </a:blip>
            <a:stretch/>
          </p:blipFill>
          <p:spPr>
            <a:xfrm>
              <a:off x="1898535" y="2838606"/>
              <a:ext cx="4910127" cy="3193299"/>
            </a:xfrm>
            <a:prstGeom prst="rect">
              <a:avLst/>
            </a:prstGeom>
          </p:spPr>
        </p:pic>
      </p:grpSp>
    </p:spTree>
    <p:extLst>
      <p:ext uri="{BB962C8B-B14F-4D97-AF65-F5344CB8AC3E}">
        <p14:creationId xmlns:p14="http://schemas.microsoft.com/office/powerpoint/2010/main" val="1721180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49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9000">
                                          <p:cBhvr additive="base">
                                            <p:cTn id="7" dur="1250" fill="hold"/>
                                            <p:tgtEl>
                                              <p:spTgt spid="3"/>
                                            </p:tgtEl>
                                            <p:attrNameLst>
                                              <p:attrName>ppt_x</p:attrName>
                                            </p:attrNameLst>
                                          </p:cBhvr>
                                          <p:tavLst>
                                            <p:tav tm="0">
                                              <p:val>
                                                <p:strVal val="1+#ppt_w/2"/>
                                              </p:val>
                                            </p:tav>
                                            <p:tav tm="100000">
                                              <p:val>
                                                <p:strVal val="#ppt_x"/>
                                              </p:val>
                                            </p:tav>
                                          </p:tavLst>
                                        </p:anim>
                                        <p:anim calcmode="lin" valueType="num" p14:bounceEnd="49000">
                                          <p:cBhvr additive="base">
                                            <p:cTn id="8" dur="12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49000">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14:bounceEnd="49000">
                                          <p:cBhvr additive="base">
                                            <p:cTn id="11" dur="1250" fill="hold"/>
                                            <p:tgtEl>
                                              <p:spTgt spid="22"/>
                                            </p:tgtEl>
                                            <p:attrNameLst>
                                              <p:attrName>ppt_x</p:attrName>
                                            </p:attrNameLst>
                                          </p:cBhvr>
                                          <p:tavLst>
                                            <p:tav tm="0">
                                              <p:val>
                                                <p:strVal val="1+#ppt_w/2"/>
                                              </p:val>
                                            </p:tav>
                                            <p:tav tm="100000">
                                              <p:val>
                                                <p:strVal val="#ppt_x"/>
                                              </p:val>
                                            </p:tav>
                                          </p:tavLst>
                                        </p:anim>
                                        <p:anim calcmode="lin" valueType="num" p14:bounceEnd="49000">
                                          <p:cBhvr additive="base">
                                            <p:cTn id="12" dur="125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49000">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14:bounceEnd="49000">
                                          <p:cBhvr additive="base">
                                            <p:cTn id="15" dur="1250" fill="hold"/>
                                            <p:tgtEl>
                                              <p:spTgt spid="24"/>
                                            </p:tgtEl>
                                            <p:attrNameLst>
                                              <p:attrName>ppt_x</p:attrName>
                                            </p:attrNameLst>
                                          </p:cBhvr>
                                          <p:tavLst>
                                            <p:tav tm="0">
                                              <p:val>
                                                <p:strVal val="1+#ppt_w/2"/>
                                              </p:val>
                                            </p:tav>
                                            <p:tav tm="100000">
                                              <p:val>
                                                <p:strVal val="#ppt_x"/>
                                              </p:val>
                                            </p:tav>
                                          </p:tavLst>
                                        </p:anim>
                                        <p:anim calcmode="lin" valueType="num" p14:bounceEnd="49000">
                                          <p:cBhvr additive="base">
                                            <p:cTn id="16" dur="125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49000">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14:bounceEnd="49000">
                                          <p:cBhvr additive="base">
                                            <p:cTn id="19" dur="1250" fill="hold"/>
                                            <p:tgtEl>
                                              <p:spTgt spid="25"/>
                                            </p:tgtEl>
                                            <p:attrNameLst>
                                              <p:attrName>ppt_x</p:attrName>
                                            </p:attrNameLst>
                                          </p:cBhvr>
                                          <p:tavLst>
                                            <p:tav tm="0">
                                              <p:val>
                                                <p:strVal val="1+#ppt_w/2"/>
                                              </p:val>
                                            </p:tav>
                                            <p:tav tm="100000">
                                              <p:val>
                                                <p:strVal val="#ppt_x"/>
                                              </p:val>
                                            </p:tav>
                                          </p:tavLst>
                                        </p:anim>
                                        <p:anim calcmode="lin" valueType="num" p14:bounceEnd="49000">
                                          <p:cBhvr additive="base">
                                            <p:cTn id="20" dur="12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24" grpId="0"/>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1+#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250" fill="hold"/>
                                            <p:tgtEl>
                                              <p:spTgt spid="22"/>
                                            </p:tgtEl>
                                            <p:attrNameLst>
                                              <p:attrName>ppt_x</p:attrName>
                                            </p:attrNameLst>
                                          </p:cBhvr>
                                          <p:tavLst>
                                            <p:tav tm="0">
                                              <p:val>
                                                <p:strVal val="1+#ppt_w/2"/>
                                              </p:val>
                                            </p:tav>
                                            <p:tav tm="100000">
                                              <p:val>
                                                <p:strVal val="#ppt_x"/>
                                              </p:val>
                                            </p:tav>
                                          </p:tavLst>
                                        </p:anim>
                                        <p:anim calcmode="lin" valueType="num">
                                          <p:cBhvr additive="base">
                                            <p:cTn id="12" dur="125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5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250" fill="hold"/>
                                            <p:tgtEl>
                                              <p:spTgt spid="24"/>
                                            </p:tgtEl>
                                            <p:attrNameLst>
                                              <p:attrName>ppt_x</p:attrName>
                                            </p:attrNameLst>
                                          </p:cBhvr>
                                          <p:tavLst>
                                            <p:tav tm="0">
                                              <p:val>
                                                <p:strVal val="1+#ppt_w/2"/>
                                              </p:val>
                                            </p:tav>
                                            <p:tav tm="100000">
                                              <p:val>
                                                <p:strVal val="#ppt_x"/>
                                              </p:val>
                                            </p:tav>
                                          </p:tavLst>
                                        </p:anim>
                                        <p:anim calcmode="lin" valueType="num">
                                          <p:cBhvr additive="base">
                                            <p:cTn id="16" dur="1250" fill="hold"/>
                                            <p:tgtEl>
                                              <p:spTgt spid="2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75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1250" fill="hold"/>
                                            <p:tgtEl>
                                              <p:spTgt spid="25"/>
                                            </p:tgtEl>
                                            <p:attrNameLst>
                                              <p:attrName>ppt_x</p:attrName>
                                            </p:attrNameLst>
                                          </p:cBhvr>
                                          <p:tavLst>
                                            <p:tav tm="0">
                                              <p:val>
                                                <p:strVal val="1+#ppt_w/2"/>
                                              </p:val>
                                            </p:tav>
                                            <p:tav tm="100000">
                                              <p:val>
                                                <p:strVal val="#ppt_x"/>
                                              </p:val>
                                            </p:tav>
                                          </p:tavLst>
                                        </p:anim>
                                        <p:anim calcmode="lin" valueType="num">
                                          <p:cBhvr additive="base">
                                            <p:cTn id="20" dur="125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24" grpId="0"/>
          <p:bldP spid="25"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6B2EC-5DCA-5C73-C4AA-85A634E4FE6C}"/>
            </a:ext>
          </a:extLst>
        </p:cNvPr>
        <p:cNvGrpSpPr/>
        <p:nvPr/>
      </p:nvGrpSpPr>
      <p:grpSpPr>
        <a:xfrm>
          <a:off x="0" y="0"/>
          <a:ext cx="0" cy="0"/>
          <a:chOff x="0" y="0"/>
          <a:chExt cx="0" cy="0"/>
        </a:xfrm>
      </p:grpSpPr>
      <p:cxnSp>
        <p:nvCxnSpPr>
          <p:cNvPr id="11" name="!!S3">
            <a:extLst>
              <a:ext uri="{FF2B5EF4-FFF2-40B4-BE49-F238E27FC236}">
                <a16:creationId xmlns:a16="http://schemas.microsoft.com/office/drawing/2014/main" id="{C592F4CE-CB21-FB1A-C02F-310B05C7D128}"/>
              </a:ext>
            </a:extLst>
          </p:cNvPr>
          <p:cNvCxnSpPr>
            <a:cxnSpLocks/>
          </p:cNvCxnSpPr>
          <p:nvPr/>
        </p:nvCxnSpPr>
        <p:spPr>
          <a:xfrm>
            <a:off x="9998739" y="8411095"/>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5" name="!!MK3">
            <a:extLst>
              <a:ext uri="{FF2B5EF4-FFF2-40B4-BE49-F238E27FC236}">
                <a16:creationId xmlns:a16="http://schemas.microsoft.com/office/drawing/2014/main" id="{4B76469B-91B8-1962-9D2C-E4974EBE892B}"/>
              </a:ext>
            </a:extLst>
          </p:cNvPr>
          <p:cNvSpPr/>
          <p:nvPr/>
        </p:nvSpPr>
        <p:spPr>
          <a:xfrm>
            <a:off x="9696166" y="8073245"/>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0EED1424-610D-F04F-CF97-A044ECEC010C}"/>
              </a:ext>
            </a:extLst>
          </p:cNvPr>
          <p:cNvSpPr/>
          <p:nvPr/>
        </p:nvSpPr>
        <p:spPr>
          <a:xfrm>
            <a:off x="257753" y="67384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C12609CB-C7CC-07A0-93D9-C374AF7928E9}"/>
              </a:ext>
            </a:extLst>
          </p:cNvPr>
          <p:cNvSpPr/>
          <p:nvPr/>
        </p:nvSpPr>
        <p:spPr>
          <a:xfrm rot="10406589">
            <a:off x="4004657" y="-1771236"/>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ABD77F17-F908-11CD-0C83-A067982D87BF}"/>
              </a:ext>
            </a:extLst>
          </p:cNvPr>
          <p:cNvCxnSpPr>
            <a:cxnSpLocks/>
          </p:cNvCxnSpPr>
          <p:nvPr/>
        </p:nvCxnSpPr>
        <p:spPr>
          <a:xfrm>
            <a:off x="555347" y="-99770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71BDB080-2949-68BF-763B-A1BD4CED085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68" name="TextBox 67">
            <a:extLst>
              <a:ext uri="{FF2B5EF4-FFF2-40B4-BE49-F238E27FC236}">
                <a16:creationId xmlns:a16="http://schemas.microsoft.com/office/drawing/2014/main" id="{32D18D0A-01F4-41D7-575B-C89C9BC7A374}"/>
              </a:ext>
            </a:extLst>
          </p:cNvPr>
          <p:cNvSpPr txBox="1"/>
          <p:nvPr/>
        </p:nvSpPr>
        <p:spPr>
          <a:xfrm>
            <a:off x="132080" y="-2823066"/>
            <a:ext cx="7377882" cy="642612"/>
          </a:xfrm>
          <a:prstGeom prst="rect">
            <a:avLst/>
          </a:prstGeom>
          <a:noFill/>
        </p:spPr>
        <p:txBody>
          <a:bodyPr wrap="square" anchor="ctr">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Loss functions</a:t>
            </a:r>
          </a:p>
        </p:txBody>
      </p:sp>
      <p:sp>
        <p:nvSpPr>
          <p:cNvPr id="7" name="TextBox 6">
            <a:extLst>
              <a:ext uri="{FF2B5EF4-FFF2-40B4-BE49-F238E27FC236}">
                <a16:creationId xmlns:a16="http://schemas.microsoft.com/office/drawing/2014/main" id="{A891756E-CB2E-548A-A013-3C6037E3AADB}"/>
              </a:ext>
            </a:extLst>
          </p:cNvPr>
          <p:cNvSpPr txBox="1"/>
          <p:nvPr/>
        </p:nvSpPr>
        <p:spPr>
          <a:xfrm>
            <a:off x="997552" y="-2144744"/>
            <a:ext cx="7816656" cy="523220"/>
          </a:xfrm>
          <a:prstGeom prst="rect">
            <a:avLst/>
          </a:prstGeom>
          <a:noFill/>
        </p:spPr>
        <p:txBody>
          <a:bodyPr wrap="square" anchor="ctr">
            <a:spAutoFit/>
          </a:bodyPr>
          <a:lstStyle/>
          <a:p>
            <a:pPr lvl="0">
              <a:defRPr/>
            </a:pPr>
            <a:r>
              <a:rPr lang="en-US" sz="2800" b="1" spc="300" dirty="0">
                <a:solidFill>
                  <a:srgbClr val="192821"/>
                </a:solidFill>
                <a:latin typeface="Plus Jakarta Sans" pitchFamily="2" charset="77"/>
                <a:cs typeface="Plus Jakarta Sans" pitchFamily="2" charset="77"/>
              </a:rPr>
              <a:t>What happens behind the scenes?</a:t>
            </a:r>
          </a:p>
        </p:txBody>
      </p:sp>
      <p:cxnSp>
        <p:nvCxnSpPr>
          <p:cNvPr id="12" name="!!S3">
            <a:extLst>
              <a:ext uri="{FF2B5EF4-FFF2-40B4-BE49-F238E27FC236}">
                <a16:creationId xmlns:a16="http://schemas.microsoft.com/office/drawing/2014/main" id="{F02C16CA-CBC8-4427-0E49-063F134635C0}"/>
              </a:ext>
            </a:extLst>
          </p:cNvPr>
          <p:cNvCxnSpPr>
            <a:cxnSpLocks/>
          </p:cNvCxnSpPr>
          <p:nvPr/>
        </p:nvCxnSpPr>
        <p:spPr>
          <a:xfrm flipH="1">
            <a:off x="-2376565"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43193DFE-E16A-E07B-E912-303154DF2A9A}"/>
              </a:ext>
            </a:extLst>
          </p:cNvPr>
          <p:cNvSpPr/>
          <p:nvPr/>
        </p:nvSpPr>
        <p:spPr>
          <a:xfrm>
            <a:off x="2051555" y="6012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Rectangle 5">
            <a:extLst>
              <a:ext uri="{FF2B5EF4-FFF2-40B4-BE49-F238E27FC236}">
                <a16:creationId xmlns:a16="http://schemas.microsoft.com/office/drawing/2014/main" id="{E77D1AC2-D402-4C0F-6AD9-2ACD62996DA9}"/>
              </a:ext>
            </a:extLst>
          </p:cNvPr>
          <p:cNvSpPr/>
          <p:nvPr/>
        </p:nvSpPr>
        <p:spPr>
          <a:xfrm>
            <a:off x="498892" y="1744667"/>
            <a:ext cx="11339063" cy="33873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2">
            <a:extLst>
              <a:ext uri="{FF2B5EF4-FFF2-40B4-BE49-F238E27FC236}">
                <a16:creationId xmlns:a16="http://schemas.microsoft.com/office/drawing/2014/main" id="{2B7DE99E-82E5-0378-D672-8BA0FB2AD9B2}"/>
              </a:ext>
            </a:extLst>
          </p:cNvPr>
          <p:cNvCxnSpPr>
            <a:cxnSpLocks/>
          </p:cNvCxnSpPr>
          <p:nvPr/>
        </p:nvCxnSpPr>
        <p:spPr>
          <a:xfrm flipH="1">
            <a:off x="11152364" y="1709258"/>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3" name="!!MK2">
            <a:extLst>
              <a:ext uri="{FF2B5EF4-FFF2-40B4-BE49-F238E27FC236}">
                <a16:creationId xmlns:a16="http://schemas.microsoft.com/office/drawing/2014/main" id="{C5E0ED10-B1AC-44A2-9D9A-79304947C233}"/>
              </a:ext>
            </a:extLst>
          </p:cNvPr>
          <p:cNvSpPr/>
          <p:nvPr/>
        </p:nvSpPr>
        <p:spPr>
          <a:xfrm>
            <a:off x="10897808" y="1403453"/>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TextBox 22">
            <a:extLst>
              <a:ext uri="{FF2B5EF4-FFF2-40B4-BE49-F238E27FC236}">
                <a16:creationId xmlns:a16="http://schemas.microsoft.com/office/drawing/2014/main" id="{2CD633EA-8AB9-DEBA-5FF8-69E7C8B82076}"/>
              </a:ext>
            </a:extLst>
          </p:cNvPr>
          <p:cNvSpPr txBox="1"/>
          <p:nvPr/>
        </p:nvSpPr>
        <p:spPr>
          <a:xfrm>
            <a:off x="-6964678" y="2180755"/>
            <a:ext cx="3362868" cy="506292"/>
          </a:xfrm>
          <a:prstGeom prst="rect">
            <a:avLst/>
          </a:prstGeom>
          <a:noFill/>
        </p:spPr>
        <p:txBody>
          <a:bodyPr wrap="square">
            <a:spAutoFit/>
          </a:bodyPr>
          <a:lstStyle/>
          <a:p>
            <a:pPr>
              <a:lnSpc>
                <a:spcPct val="150000"/>
              </a:lnSpc>
              <a:buClr>
                <a:srgbClr val="A3D0AF"/>
              </a:buClr>
            </a:pPr>
            <a:r>
              <a:rPr lang="en-US" sz="2000" b="1" dirty="0">
                <a:solidFill>
                  <a:srgbClr val="A3D0AF"/>
                </a:solidFill>
                <a:latin typeface="Plus Jakarta Sans" pitchFamily="2" charset="0"/>
                <a:cs typeface="Plus Jakarta Sans" pitchFamily="2" charset="0"/>
              </a:rPr>
              <a:t>4) Post Processing:</a:t>
            </a:r>
          </a:p>
        </p:txBody>
      </p:sp>
      <p:sp>
        <p:nvSpPr>
          <p:cNvPr id="3" name="TextBox 2">
            <a:extLst>
              <a:ext uri="{FF2B5EF4-FFF2-40B4-BE49-F238E27FC236}">
                <a16:creationId xmlns:a16="http://schemas.microsoft.com/office/drawing/2014/main" id="{EF52FC26-F17D-C244-40CE-863B9A42B029}"/>
              </a:ext>
            </a:extLst>
          </p:cNvPr>
          <p:cNvSpPr txBox="1"/>
          <p:nvPr/>
        </p:nvSpPr>
        <p:spPr>
          <a:xfrm>
            <a:off x="-6991166" y="2780747"/>
            <a:ext cx="2766759" cy="2031325"/>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We did this essentially because: Images may look completely black or white,</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colors might be inverted or washed out and GUI may crash if passed</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unsupported formats.</a:t>
            </a:r>
          </a:p>
        </p:txBody>
      </p:sp>
      <p:sp>
        <p:nvSpPr>
          <p:cNvPr id="22" name="TextBox 21">
            <a:extLst>
              <a:ext uri="{FF2B5EF4-FFF2-40B4-BE49-F238E27FC236}">
                <a16:creationId xmlns:a16="http://schemas.microsoft.com/office/drawing/2014/main" id="{DCDEE79B-EDB2-08FE-0D19-192D45B86D7A}"/>
              </a:ext>
            </a:extLst>
          </p:cNvPr>
          <p:cNvSpPr txBox="1"/>
          <p:nvPr/>
        </p:nvSpPr>
        <p:spPr>
          <a:xfrm>
            <a:off x="-3744104" y="2810270"/>
            <a:ext cx="2093075" cy="646331"/>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err="1">
                <a:solidFill>
                  <a:schemeClr val="tx1">
                    <a:lumMod val="85000"/>
                    <a:lumOff val="15000"/>
                  </a:schemeClr>
                </a:solidFill>
                <a:latin typeface="Plus Jakarta Sans" pitchFamily="2" charset="0"/>
                <a:cs typeface="Plus Jakarta Sans" pitchFamily="2" charset="0"/>
              </a:rPr>
              <a:t>Denormalize</a:t>
            </a:r>
            <a:r>
              <a:rPr lang="en-US" dirty="0">
                <a:solidFill>
                  <a:schemeClr val="tx1">
                    <a:lumMod val="85000"/>
                    <a:lumOff val="15000"/>
                  </a:schemeClr>
                </a:solidFill>
                <a:latin typeface="Plus Jakarta Sans" pitchFamily="2" charset="0"/>
                <a:cs typeface="Plus Jakarta Sans" pitchFamily="2" charset="0"/>
              </a:rPr>
              <a:t> the pixel values.</a:t>
            </a:r>
          </a:p>
        </p:txBody>
      </p:sp>
      <p:sp>
        <p:nvSpPr>
          <p:cNvPr id="24" name="TextBox 23">
            <a:extLst>
              <a:ext uri="{FF2B5EF4-FFF2-40B4-BE49-F238E27FC236}">
                <a16:creationId xmlns:a16="http://schemas.microsoft.com/office/drawing/2014/main" id="{172B257D-A967-DD03-9741-94D6A72A2A83}"/>
              </a:ext>
            </a:extLst>
          </p:cNvPr>
          <p:cNvSpPr txBox="1"/>
          <p:nvPr/>
        </p:nvSpPr>
        <p:spPr>
          <a:xfrm>
            <a:off x="13120481" y="2780747"/>
            <a:ext cx="2799095" cy="2862322"/>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Remove Batch Dimension: The model outputs tensor shape [1, 3, H, W]. so we</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remove the 1 tensor so the image would be displayable. To process the image,</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we "squeeze" which outputs shape [3, H, W].</a:t>
            </a:r>
          </a:p>
        </p:txBody>
      </p:sp>
      <p:sp>
        <p:nvSpPr>
          <p:cNvPr id="25" name="TextBox 24">
            <a:extLst>
              <a:ext uri="{FF2B5EF4-FFF2-40B4-BE49-F238E27FC236}">
                <a16:creationId xmlns:a16="http://schemas.microsoft.com/office/drawing/2014/main" id="{C12FF5BF-0B78-F113-E404-306BBE9CA754}"/>
              </a:ext>
            </a:extLst>
          </p:cNvPr>
          <p:cNvSpPr txBox="1"/>
          <p:nvPr/>
        </p:nvSpPr>
        <p:spPr>
          <a:xfrm>
            <a:off x="16391332" y="2771691"/>
            <a:ext cx="2040060" cy="923330"/>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Convert to Image Format (PIL)</a:t>
            </a:r>
          </a:p>
        </p:txBody>
      </p:sp>
      <p:sp>
        <p:nvSpPr>
          <p:cNvPr id="20" name="!!MM">
            <a:extLst>
              <a:ext uri="{FF2B5EF4-FFF2-40B4-BE49-F238E27FC236}">
                <a16:creationId xmlns:a16="http://schemas.microsoft.com/office/drawing/2014/main" id="{468BBD54-B103-7480-DC3E-B930CF088AB1}"/>
              </a:ext>
            </a:extLst>
          </p:cNvPr>
          <p:cNvSpPr/>
          <p:nvPr/>
        </p:nvSpPr>
        <p:spPr>
          <a:xfrm rot="10800000">
            <a:off x="2281414" y="5324839"/>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7" name="Group 26">
            <a:extLst>
              <a:ext uri="{FF2B5EF4-FFF2-40B4-BE49-F238E27FC236}">
                <a16:creationId xmlns:a16="http://schemas.microsoft.com/office/drawing/2014/main" id="{8A77E57A-2368-65E4-8840-4F8D2DAFA850}"/>
              </a:ext>
            </a:extLst>
          </p:cNvPr>
          <p:cNvGrpSpPr/>
          <p:nvPr/>
        </p:nvGrpSpPr>
        <p:grpSpPr>
          <a:xfrm>
            <a:off x="-4443130" y="8828687"/>
            <a:ext cx="3699155" cy="2077320"/>
            <a:chOff x="552027" y="1984810"/>
            <a:chExt cx="3699155" cy="2077320"/>
          </a:xfrm>
        </p:grpSpPr>
        <p:sp>
          <p:nvSpPr>
            <p:cNvPr id="28" name="TextBox 27">
              <a:extLst>
                <a:ext uri="{FF2B5EF4-FFF2-40B4-BE49-F238E27FC236}">
                  <a16:creationId xmlns:a16="http://schemas.microsoft.com/office/drawing/2014/main" id="{28E1D686-35AD-061D-FC35-FA0E6DC9A4FD}"/>
                </a:ext>
              </a:extLst>
            </p:cNvPr>
            <p:cNvSpPr txBox="1"/>
            <p:nvPr/>
          </p:nvSpPr>
          <p:spPr>
            <a:xfrm>
              <a:off x="552027" y="1984810"/>
              <a:ext cx="3699155" cy="506292"/>
            </a:xfrm>
            <a:prstGeom prst="rect">
              <a:avLst/>
            </a:prstGeom>
            <a:noFill/>
          </p:spPr>
          <p:txBody>
            <a:bodyPr wrap="square">
              <a:spAutoFit/>
            </a:bodyPr>
            <a:lstStyle/>
            <a:p>
              <a:pPr>
                <a:lnSpc>
                  <a:spcPct val="150000"/>
                </a:lnSpc>
                <a:buClr>
                  <a:srgbClr val="A3D0AF"/>
                </a:buClr>
              </a:pPr>
              <a:r>
                <a:rPr lang="en-US" sz="2000" b="1" dirty="0">
                  <a:solidFill>
                    <a:srgbClr val="A3D0AF"/>
                  </a:solidFill>
                  <a:latin typeface="Plus Jakarta Sans" pitchFamily="2" charset="0"/>
                  <a:cs typeface="Plus Jakarta Sans" pitchFamily="2" charset="0"/>
                </a:rPr>
                <a:t>2) Warping Stage: by AFWM.</a:t>
              </a:r>
            </a:p>
          </p:txBody>
        </p:sp>
        <p:sp>
          <p:nvSpPr>
            <p:cNvPr id="29" name="TextBox 28">
              <a:extLst>
                <a:ext uri="{FF2B5EF4-FFF2-40B4-BE49-F238E27FC236}">
                  <a16:creationId xmlns:a16="http://schemas.microsoft.com/office/drawing/2014/main" id="{AFB8137B-3101-F454-E70E-E0C5078FF3A5}"/>
                </a:ext>
              </a:extLst>
            </p:cNvPr>
            <p:cNvSpPr txBox="1"/>
            <p:nvPr/>
          </p:nvSpPr>
          <p:spPr>
            <a:xfrm>
              <a:off x="555344" y="2584802"/>
              <a:ext cx="3451839" cy="1477328"/>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As we mentioned earlier, </a:t>
              </a:r>
              <a:r>
                <a:rPr lang="en-US" dirty="0" err="1">
                  <a:solidFill>
                    <a:schemeClr val="tx1">
                      <a:lumMod val="85000"/>
                      <a:lumOff val="15000"/>
                    </a:schemeClr>
                  </a:solidFill>
                  <a:latin typeface="Plus Jakarta Sans" pitchFamily="2" charset="0"/>
                  <a:cs typeface="Plus Jakarta Sans" pitchFamily="2" charset="0"/>
                </a:rPr>
                <a:t>afwm</a:t>
              </a:r>
              <a:r>
                <a:rPr lang="en-US" dirty="0">
                  <a:solidFill>
                    <a:schemeClr val="tx1">
                      <a:lumMod val="85000"/>
                      <a:lumOff val="15000"/>
                    </a:schemeClr>
                  </a:solidFill>
                  <a:latin typeface="Plus Jakarta Sans" pitchFamily="2" charset="0"/>
                  <a:cs typeface="Plus Jakarta Sans" pitchFamily="2" charset="0"/>
                </a:rPr>
                <a:t> acts as a digital tailor. It takes the input preprocessed</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image and produces an appearance flow map used to warp the garment image.</a:t>
              </a:r>
            </a:p>
          </p:txBody>
        </p:sp>
      </p:grpSp>
      <p:grpSp>
        <p:nvGrpSpPr>
          <p:cNvPr id="30" name="Group 29">
            <a:extLst>
              <a:ext uri="{FF2B5EF4-FFF2-40B4-BE49-F238E27FC236}">
                <a16:creationId xmlns:a16="http://schemas.microsoft.com/office/drawing/2014/main" id="{CCE4605F-87F4-C825-C474-6D40890DE93C}"/>
              </a:ext>
            </a:extLst>
          </p:cNvPr>
          <p:cNvGrpSpPr/>
          <p:nvPr/>
        </p:nvGrpSpPr>
        <p:grpSpPr>
          <a:xfrm>
            <a:off x="13327669" y="8828687"/>
            <a:ext cx="5070492" cy="2077320"/>
            <a:chOff x="552027" y="1984810"/>
            <a:chExt cx="5070492" cy="2077320"/>
          </a:xfrm>
        </p:grpSpPr>
        <p:sp>
          <p:nvSpPr>
            <p:cNvPr id="31" name="TextBox 30">
              <a:extLst>
                <a:ext uri="{FF2B5EF4-FFF2-40B4-BE49-F238E27FC236}">
                  <a16:creationId xmlns:a16="http://schemas.microsoft.com/office/drawing/2014/main" id="{96CE1116-D160-6CC7-FD44-57870A448CE8}"/>
                </a:ext>
              </a:extLst>
            </p:cNvPr>
            <p:cNvSpPr txBox="1"/>
            <p:nvPr/>
          </p:nvSpPr>
          <p:spPr>
            <a:xfrm>
              <a:off x="552027" y="1984810"/>
              <a:ext cx="5070492" cy="506292"/>
            </a:xfrm>
            <a:prstGeom prst="rect">
              <a:avLst/>
            </a:prstGeom>
            <a:noFill/>
          </p:spPr>
          <p:txBody>
            <a:bodyPr wrap="square">
              <a:spAutoFit/>
            </a:bodyPr>
            <a:lstStyle/>
            <a:p>
              <a:pPr>
                <a:lnSpc>
                  <a:spcPct val="150000"/>
                </a:lnSpc>
                <a:buClr>
                  <a:srgbClr val="A3D0AF"/>
                </a:buClr>
              </a:pPr>
              <a:r>
                <a:rPr lang="en-US" sz="2000" b="1" dirty="0">
                  <a:solidFill>
                    <a:srgbClr val="A3D0AF"/>
                  </a:solidFill>
                  <a:latin typeface="Plus Jakarta Sans" pitchFamily="2" charset="0"/>
                  <a:cs typeface="Plus Jakarta Sans" pitchFamily="2" charset="0"/>
                </a:rPr>
                <a:t>3) Composition Stage: by </a:t>
              </a:r>
              <a:r>
                <a:rPr lang="en-US" sz="2000" b="1" dirty="0" err="1">
                  <a:solidFill>
                    <a:srgbClr val="A3D0AF"/>
                  </a:solidFill>
                  <a:latin typeface="Plus Jakarta Sans" pitchFamily="2" charset="0"/>
                  <a:cs typeface="Plus Jakarta Sans" pitchFamily="2" charset="0"/>
                </a:rPr>
                <a:t>ResUnetGenerator</a:t>
              </a:r>
              <a:r>
                <a:rPr lang="en-US" sz="2000" b="1" dirty="0">
                  <a:solidFill>
                    <a:srgbClr val="A3D0AF"/>
                  </a:solidFill>
                  <a:latin typeface="Plus Jakarta Sans" pitchFamily="2" charset="0"/>
                  <a:cs typeface="Plus Jakarta Sans" pitchFamily="2" charset="0"/>
                </a:rPr>
                <a:t>.</a:t>
              </a:r>
            </a:p>
          </p:txBody>
        </p:sp>
        <p:sp>
          <p:nvSpPr>
            <p:cNvPr id="32" name="TextBox 31">
              <a:extLst>
                <a:ext uri="{FF2B5EF4-FFF2-40B4-BE49-F238E27FC236}">
                  <a16:creationId xmlns:a16="http://schemas.microsoft.com/office/drawing/2014/main" id="{00DD087D-971E-211E-2134-49D6A5E5FFD7}"/>
                </a:ext>
              </a:extLst>
            </p:cNvPr>
            <p:cNvSpPr txBox="1"/>
            <p:nvPr/>
          </p:nvSpPr>
          <p:spPr>
            <a:xfrm>
              <a:off x="555344" y="2584802"/>
              <a:ext cx="4029914" cy="1477328"/>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As we also mentioned earlier, </a:t>
              </a:r>
              <a:r>
                <a:rPr lang="en-US" dirty="0" err="1">
                  <a:solidFill>
                    <a:schemeClr val="tx1">
                      <a:lumMod val="85000"/>
                      <a:lumOff val="15000"/>
                    </a:schemeClr>
                  </a:solidFill>
                  <a:latin typeface="Plus Jakarta Sans" pitchFamily="2" charset="0"/>
                  <a:cs typeface="Plus Jakarta Sans" pitchFamily="2" charset="0"/>
                </a:rPr>
                <a:t>ResUnetGenerator</a:t>
              </a:r>
              <a:r>
                <a:rPr lang="en-US" dirty="0">
                  <a:solidFill>
                    <a:schemeClr val="tx1">
                      <a:lumMod val="85000"/>
                      <a:lumOff val="15000"/>
                    </a:schemeClr>
                  </a:solidFill>
                  <a:latin typeface="Plus Jakarta Sans" pitchFamily="2" charset="0"/>
                  <a:cs typeface="Plus Jakarta Sans" pitchFamily="2" charset="0"/>
                </a:rPr>
                <a:t> acts as an editor to AFWM. It takes</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the warped garment + person image and produces the Final try-on image (realistic</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and natural-looking)</a:t>
              </a:r>
            </a:p>
          </p:txBody>
        </p:sp>
      </p:grpSp>
      <p:sp>
        <p:nvSpPr>
          <p:cNvPr id="33" name="TextBox 32">
            <a:extLst>
              <a:ext uri="{FF2B5EF4-FFF2-40B4-BE49-F238E27FC236}">
                <a16:creationId xmlns:a16="http://schemas.microsoft.com/office/drawing/2014/main" id="{EBD77859-DEDE-95A2-3CC7-EF33F965243B}"/>
              </a:ext>
            </a:extLst>
          </p:cNvPr>
          <p:cNvSpPr txBox="1"/>
          <p:nvPr/>
        </p:nvSpPr>
        <p:spPr>
          <a:xfrm>
            <a:off x="702475" y="-1402515"/>
            <a:ext cx="9131671" cy="837473"/>
          </a:xfrm>
          <a:prstGeom prst="rect">
            <a:avLst/>
          </a:prstGeom>
          <a:noFill/>
        </p:spPr>
        <p:txBody>
          <a:bodyPr wrap="square" anchor="ctr">
            <a:spAutoFit/>
          </a:bodyPr>
          <a:lstStyle/>
          <a:p>
            <a:pPr lvl="0">
              <a:lnSpc>
                <a:spcPct val="150000"/>
              </a:lnSpc>
              <a:defRPr/>
            </a:pPr>
            <a:r>
              <a:rPr lang="en-US" sz="3600" b="1" spc="300" dirty="0">
                <a:solidFill>
                  <a:srgbClr val="A3D0AF"/>
                </a:solidFill>
                <a:latin typeface="Plus Jakarta Sans" pitchFamily="2" charset="77"/>
                <a:cs typeface="Plus Jakarta Sans" pitchFamily="2" charset="77"/>
              </a:rPr>
              <a:t>Future work:</a:t>
            </a:r>
            <a:endParaRPr lang="en-US" sz="4000" b="1" spc="300" dirty="0">
              <a:solidFill>
                <a:srgbClr val="192821"/>
              </a:solidFill>
              <a:latin typeface="Plus Jakarta Sans" pitchFamily="2" charset="77"/>
              <a:cs typeface="Plus Jakarta Sans" pitchFamily="2" charset="77"/>
            </a:endParaRPr>
          </a:p>
        </p:txBody>
      </p:sp>
      <p:sp>
        <p:nvSpPr>
          <p:cNvPr id="34" name="TextBox 33">
            <a:extLst>
              <a:ext uri="{FF2B5EF4-FFF2-40B4-BE49-F238E27FC236}">
                <a16:creationId xmlns:a16="http://schemas.microsoft.com/office/drawing/2014/main" id="{C8400828-DDA0-7E2A-114B-6083E338E9A2}"/>
              </a:ext>
            </a:extLst>
          </p:cNvPr>
          <p:cNvSpPr txBox="1"/>
          <p:nvPr/>
        </p:nvSpPr>
        <p:spPr>
          <a:xfrm>
            <a:off x="-10611041" y="1556910"/>
            <a:ext cx="8365325" cy="2308324"/>
          </a:xfrm>
          <a:prstGeom prst="rect">
            <a:avLst/>
          </a:prstGeom>
          <a:noFill/>
        </p:spPr>
        <p:txBody>
          <a:bodyPr wrap="square">
            <a:spAutoFit/>
          </a:bodyPr>
          <a:lstStyle/>
          <a:p>
            <a:pPr>
              <a:buClr>
                <a:srgbClr val="A3D0AF"/>
              </a:buClr>
              <a:buSzPct val="111000"/>
            </a:pPr>
            <a:r>
              <a:rPr lang="en-US" dirty="0">
                <a:latin typeface="Plus Jakarta Sans"/>
              </a:rPr>
              <a:t>API Integration for E-Commerce Platforms: We want to enable fashion websites to easily</a:t>
            </a:r>
            <a:r>
              <a:rPr lang="ar-EG" dirty="0">
                <a:latin typeface="Plus Jakarta Sans"/>
              </a:rPr>
              <a:t> </a:t>
            </a:r>
            <a:r>
              <a:rPr lang="en-US" dirty="0">
                <a:latin typeface="Plus Jakarta Sans"/>
              </a:rPr>
              <a:t>integrate the virtual try-on system through an API or plugin.</a:t>
            </a:r>
            <a:endParaRPr lang="ar-EG" dirty="0">
              <a:latin typeface="Plus Jakarta Sans"/>
            </a:endParaRPr>
          </a:p>
          <a:p>
            <a:pPr>
              <a:buClr>
                <a:srgbClr val="A3D0AF"/>
              </a:buClr>
              <a:buSzPct val="111000"/>
            </a:pPr>
            <a:endParaRPr lang="ar-EG" dirty="0">
              <a:latin typeface="Plus Jakarta Sans"/>
            </a:endParaRPr>
          </a:p>
          <a:p>
            <a:pPr>
              <a:buClr>
                <a:srgbClr val="A3D0AF"/>
              </a:buClr>
              <a:buSzPct val="111000"/>
            </a:pPr>
            <a:r>
              <a:rPr lang="en-US" dirty="0">
                <a:latin typeface="Plus Jakarta Sans"/>
              </a:rPr>
              <a:t>Future Work: Develop a </a:t>
            </a:r>
            <a:r>
              <a:rPr lang="en-US" dirty="0" err="1">
                <a:latin typeface="Plus Jakarta Sans"/>
              </a:rPr>
              <a:t>GraphQL</a:t>
            </a:r>
            <a:r>
              <a:rPr lang="en-US" dirty="0">
                <a:latin typeface="Plus Jakarta Sans"/>
              </a:rPr>
              <a:t> endpoint for garment try-on / Add "Try It On" buttons next to</a:t>
            </a:r>
            <a:r>
              <a:rPr lang="ar-EG" dirty="0">
                <a:latin typeface="Plus Jakarta Sans"/>
              </a:rPr>
              <a:t> </a:t>
            </a:r>
            <a:r>
              <a:rPr lang="en-US" dirty="0">
                <a:latin typeface="Plus Jakarta Sans"/>
              </a:rPr>
              <a:t>product listings.</a:t>
            </a:r>
            <a:endParaRPr lang="ar-EG" dirty="0">
              <a:latin typeface="Plus Jakarta Sans"/>
            </a:endParaRPr>
          </a:p>
          <a:p>
            <a:pPr>
              <a:buClr>
                <a:srgbClr val="A3D0AF"/>
              </a:buClr>
              <a:buSzPct val="111000"/>
            </a:pPr>
            <a:endParaRPr lang="ar-EG" dirty="0">
              <a:latin typeface="Plus Jakarta Sans"/>
            </a:endParaRPr>
          </a:p>
          <a:p>
            <a:pPr>
              <a:buClr>
                <a:srgbClr val="A3D0AF"/>
              </a:buClr>
              <a:buSzPct val="111000"/>
            </a:pPr>
            <a:r>
              <a:rPr lang="en-US" b="1" dirty="0">
                <a:solidFill>
                  <a:srgbClr val="A3D0AF"/>
                </a:solidFill>
                <a:latin typeface="Plus Jakarta Sans"/>
              </a:rPr>
              <a:t>Complete Outfit Generation (Outfit Recommendation Engine): </a:t>
            </a:r>
            <a:r>
              <a:rPr lang="en-US" dirty="0">
                <a:latin typeface="Plus Jakarta Sans"/>
              </a:rPr>
              <a:t>Recommend full outfit sets -e.g., top + pants + shoes + accessories.</a:t>
            </a:r>
          </a:p>
        </p:txBody>
      </p:sp>
      <p:grpSp>
        <p:nvGrpSpPr>
          <p:cNvPr id="4" name="Group 3">
            <a:extLst>
              <a:ext uri="{FF2B5EF4-FFF2-40B4-BE49-F238E27FC236}">
                <a16:creationId xmlns:a16="http://schemas.microsoft.com/office/drawing/2014/main" id="{F27001FF-01B5-C737-9A87-6315F688F205}"/>
              </a:ext>
            </a:extLst>
          </p:cNvPr>
          <p:cNvGrpSpPr/>
          <p:nvPr/>
        </p:nvGrpSpPr>
        <p:grpSpPr>
          <a:xfrm>
            <a:off x="251478" y="1175744"/>
            <a:ext cx="5340453" cy="4561713"/>
            <a:chOff x="-217727" y="1018559"/>
            <a:chExt cx="7612291" cy="6502273"/>
          </a:xfrm>
        </p:grpSpPr>
        <mc:AlternateContent xmlns:mc="http://schemas.openxmlformats.org/markup-compatibility/2006">
          <mc:Choice xmlns:am3d="http://schemas.microsoft.com/office/drawing/2017/model3d" Requires="am3d">
            <p:graphicFrame>
              <p:nvGraphicFramePr>
                <p:cNvPr id="2" name="!!se">
                  <a:extLst>
                    <a:ext uri="{FF2B5EF4-FFF2-40B4-BE49-F238E27FC236}">
                      <a16:creationId xmlns:a16="http://schemas.microsoft.com/office/drawing/2014/main" id="{87EC2D12-A99E-F4FA-BF72-B424D10C2048}"/>
                    </a:ext>
                  </a:extLst>
                </p:cNvPr>
                <p:cNvGraphicFramePr>
                  <a:graphicFrameLocks noChangeAspect="1"/>
                </p:cNvGraphicFramePr>
                <p:nvPr/>
              </p:nvGraphicFramePr>
              <p:xfrm>
                <a:off x="-217727"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5"/>
                    </am3d:raster>
                    <am3d:objViewport viewportSz="70595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se">
                  <a:extLst>
                    <a:ext uri="{FF2B5EF4-FFF2-40B4-BE49-F238E27FC236}">
                      <a16:creationId xmlns:a16="http://schemas.microsoft.com/office/drawing/2014/main" id="{87EC2D12-A99E-F4FA-BF72-B424D10C2048}"/>
                    </a:ext>
                  </a:extLst>
                </p:cNvPr>
                <p:cNvPicPr>
                  <a:picLocks noGrp="1" noRot="1" noChangeAspect="1" noMove="1" noResize="1" noEditPoints="1" noAdjustHandles="1" noChangeArrowheads="1" noChangeShapeType="1" noCrop="1"/>
                </p:cNvPicPr>
                <p:nvPr/>
              </p:nvPicPr>
              <p:blipFill>
                <a:blip r:embed="rId5"/>
                <a:stretch>
                  <a:fillRect/>
                </a:stretch>
              </p:blipFill>
              <p:spPr>
                <a:xfrm>
                  <a:off x="251478" y="1175744"/>
                  <a:ext cx="5340453" cy="4561713"/>
                </a:xfrm>
                <a:prstGeom prst="rect">
                  <a:avLst/>
                </a:prstGeom>
              </p:spPr>
            </p:pic>
          </mc:Fallback>
        </mc:AlternateContent>
        <p:pic>
          <p:nvPicPr>
            <p:cNvPr id="5" name="Picture 4">
              <a:extLst>
                <a:ext uri="{FF2B5EF4-FFF2-40B4-BE49-F238E27FC236}">
                  <a16:creationId xmlns:a16="http://schemas.microsoft.com/office/drawing/2014/main" id="{93EC54CB-5E03-2EDA-94A4-48023189C5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375" y="2241671"/>
              <a:ext cx="5000625" cy="3109475"/>
            </a:xfrm>
            <a:prstGeom prst="roundRect">
              <a:avLst>
                <a:gd name="adj" fmla="val 0"/>
              </a:avLst>
            </a:prstGeom>
          </p:spPr>
        </p:pic>
      </p:grpSp>
      <p:grpSp>
        <p:nvGrpSpPr>
          <p:cNvPr id="9" name="Group 8">
            <a:extLst>
              <a:ext uri="{FF2B5EF4-FFF2-40B4-BE49-F238E27FC236}">
                <a16:creationId xmlns:a16="http://schemas.microsoft.com/office/drawing/2014/main" id="{99EAFB5F-32C9-CC26-F93F-59EACE3FDE6D}"/>
              </a:ext>
            </a:extLst>
          </p:cNvPr>
          <p:cNvGrpSpPr/>
          <p:nvPr/>
        </p:nvGrpSpPr>
        <p:grpSpPr>
          <a:xfrm>
            <a:off x="5934565" y="1014563"/>
            <a:ext cx="5340453" cy="4561713"/>
            <a:chOff x="566362" y="1616287"/>
            <a:chExt cx="7612291" cy="6502273"/>
          </a:xfrm>
        </p:grpSpPr>
        <mc:AlternateContent xmlns:mc="http://schemas.openxmlformats.org/markup-compatibility/2006">
          <mc:Choice xmlns:am3d="http://schemas.microsoft.com/office/drawing/2017/model3d" Requires="am3d">
            <p:graphicFrame>
              <p:nvGraphicFramePr>
                <p:cNvPr id="21" name="!!se">
                  <a:extLst>
                    <a:ext uri="{FF2B5EF4-FFF2-40B4-BE49-F238E27FC236}">
                      <a16:creationId xmlns:a16="http://schemas.microsoft.com/office/drawing/2014/main" id="{0BF60F85-ED42-A2D0-39FD-A0BE8C205FED}"/>
                    </a:ext>
                  </a:extLst>
                </p:cNvPr>
                <p:cNvGraphicFramePr>
                  <a:graphicFrameLocks noChangeAspect="1"/>
                </p:cNvGraphicFramePr>
                <p:nvPr/>
              </p:nvGraphicFramePr>
              <p:xfrm>
                <a:off x="566362" y="1616287"/>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5"/>
                    </am3d:raster>
                    <am3d:objViewport viewportSz="70595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se">
                  <a:extLst>
                    <a:ext uri="{FF2B5EF4-FFF2-40B4-BE49-F238E27FC236}">
                      <a16:creationId xmlns:a16="http://schemas.microsoft.com/office/drawing/2014/main" id="{0BF60F85-ED42-A2D0-39FD-A0BE8C205FED}"/>
                    </a:ext>
                  </a:extLst>
                </p:cNvPr>
                <p:cNvPicPr>
                  <a:picLocks noGrp="1" noRot="1" noChangeAspect="1" noMove="1" noResize="1" noEditPoints="1" noAdjustHandles="1" noChangeArrowheads="1" noChangeShapeType="1" noCrop="1"/>
                </p:cNvPicPr>
                <p:nvPr/>
              </p:nvPicPr>
              <p:blipFill>
                <a:blip r:embed="rId5"/>
                <a:stretch>
                  <a:fillRect/>
                </a:stretch>
              </p:blipFill>
              <p:spPr>
                <a:xfrm>
                  <a:off x="5934565" y="1014563"/>
                  <a:ext cx="5340453" cy="4561713"/>
                </a:xfrm>
                <a:prstGeom prst="rect">
                  <a:avLst/>
                </a:prstGeom>
              </p:spPr>
            </p:pic>
          </mc:Fallback>
        </mc:AlternateContent>
        <p:pic>
          <p:nvPicPr>
            <p:cNvPr id="35" name="Picture 34">
              <a:extLst>
                <a:ext uri="{FF2B5EF4-FFF2-40B4-BE49-F238E27FC236}">
                  <a16:creationId xmlns:a16="http://schemas.microsoft.com/office/drawing/2014/main" id="{727966C8-3302-4BA6-0D08-66D53102EC01}"/>
                </a:ext>
              </a:extLst>
            </p:cNvPr>
            <p:cNvPicPr>
              <a:picLocks noChangeAspect="1"/>
            </p:cNvPicPr>
            <p:nvPr/>
          </p:nvPicPr>
          <p:blipFill>
            <a:blip r:embed="rId7">
              <a:extLst>
                <a:ext uri="{28A0092B-C50C-407E-A947-70E740481C1C}">
                  <a14:useLocalDpi xmlns:a14="http://schemas.microsoft.com/office/drawing/2010/main" val="0"/>
                </a:ext>
              </a:extLst>
            </a:blip>
            <a:stretch/>
          </p:blipFill>
          <p:spPr>
            <a:xfrm>
              <a:off x="1898535" y="2838606"/>
              <a:ext cx="4910127" cy="3193299"/>
            </a:xfrm>
            <a:prstGeom prst="rect">
              <a:avLst/>
            </a:prstGeom>
          </p:spPr>
        </p:pic>
      </p:grpSp>
      <p:grpSp>
        <p:nvGrpSpPr>
          <p:cNvPr id="8" name="Group 7">
            <a:extLst>
              <a:ext uri="{FF2B5EF4-FFF2-40B4-BE49-F238E27FC236}">
                <a16:creationId xmlns:a16="http://schemas.microsoft.com/office/drawing/2014/main" id="{2C43DBD8-E58F-B11F-4213-E4936DCC2AAE}"/>
              </a:ext>
            </a:extLst>
          </p:cNvPr>
          <p:cNvGrpSpPr/>
          <p:nvPr/>
        </p:nvGrpSpPr>
        <p:grpSpPr>
          <a:xfrm>
            <a:off x="-7055622" y="1701045"/>
            <a:ext cx="5340454" cy="4561713"/>
            <a:chOff x="-217727" y="1018559"/>
            <a:chExt cx="7612291" cy="6502273"/>
          </a:xfrm>
        </p:grpSpPr>
        <mc:AlternateContent xmlns:mc="http://schemas.openxmlformats.org/markup-compatibility/2006">
          <mc:Choice xmlns:am3d="http://schemas.microsoft.com/office/drawing/2017/model3d" Requires="am3d">
            <p:graphicFrame>
              <p:nvGraphicFramePr>
                <p:cNvPr id="16" name="!!se">
                  <a:extLst>
                    <a:ext uri="{FF2B5EF4-FFF2-40B4-BE49-F238E27FC236}">
                      <a16:creationId xmlns:a16="http://schemas.microsoft.com/office/drawing/2014/main" id="{E3586FDD-8A73-3F07-868E-E900E804FAAC}"/>
                    </a:ext>
                  </a:extLst>
                </p:cNvPr>
                <p:cNvGraphicFramePr>
                  <a:graphicFrameLocks noChangeAspect="1"/>
                </p:cNvGraphicFramePr>
                <p:nvPr/>
              </p:nvGraphicFramePr>
              <p:xfrm>
                <a:off x="-217727"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8"/>
                    </am3d:raster>
                    <am3d:objViewport viewportSz="70595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se">
                  <a:extLst>
                    <a:ext uri="{FF2B5EF4-FFF2-40B4-BE49-F238E27FC236}">
                      <a16:creationId xmlns:a16="http://schemas.microsoft.com/office/drawing/2014/main" id="{E3586FDD-8A73-3F07-868E-E900E804FAAC}"/>
                    </a:ext>
                  </a:extLst>
                </p:cNvPr>
                <p:cNvPicPr>
                  <a:picLocks noGrp="1" noRot="1" noChangeAspect="1" noMove="1" noResize="1" noEditPoints="1" noAdjustHandles="1" noChangeArrowheads="1" noChangeShapeType="1" noCrop="1"/>
                </p:cNvPicPr>
                <p:nvPr/>
              </p:nvPicPr>
              <p:blipFill>
                <a:blip r:embed="rId8"/>
                <a:stretch>
                  <a:fillRect/>
                </a:stretch>
              </p:blipFill>
              <p:spPr>
                <a:xfrm>
                  <a:off x="-7055622" y="1701045"/>
                  <a:ext cx="5340454" cy="4561713"/>
                </a:xfrm>
                <a:prstGeom prst="rect">
                  <a:avLst/>
                </a:prstGeom>
              </p:spPr>
            </p:pic>
          </mc:Fallback>
        </mc:AlternateContent>
        <p:pic>
          <p:nvPicPr>
            <p:cNvPr id="42" name="Picture 41">
              <a:extLst>
                <a:ext uri="{FF2B5EF4-FFF2-40B4-BE49-F238E27FC236}">
                  <a16:creationId xmlns:a16="http://schemas.microsoft.com/office/drawing/2014/main" id="{1169C867-9EBE-8930-DC01-2857E737283C}"/>
                </a:ext>
              </a:extLst>
            </p:cNvPr>
            <p:cNvPicPr>
              <a:picLocks noChangeAspect="1"/>
            </p:cNvPicPr>
            <p:nvPr/>
          </p:nvPicPr>
          <p:blipFill>
            <a:blip r:embed="rId9">
              <a:extLst>
                <a:ext uri="{28A0092B-C50C-407E-A947-70E740481C1C}">
                  <a14:useLocalDpi xmlns:a14="http://schemas.microsoft.com/office/drawing/2010/main" val="0"/>
                </a:ext>
              </a:extLst>
            </a:blip>
            <a:stretch/>
          </p:blipFill>
          <p:spPr>
            <a:xfrm>
              <a:off x="1095374" y="2240877"/>
              <a:ext cx="4886179" cy="3117313"/>
            </a:xfrm>
            <a:prstGeom prst="rect">
              <a:avLst/>
            </a:prstGeom>
          </p:spPr>
        </p:pic>
      </p:grpSp>
      <p:grpSp>
        <p:nvGrpSpPr>
          <p:cNvPr id="43" name="Group 42">
            <a:extLst>
              <a:ext uri="{FF2B5EF4-FFF2-40B4-BE49-F238E27FC236}">
                <a16:creationId xmlns:a16="http://schemas.microsoft.com/office/drawing/2014/main" id="{66D3951C-1789-1E61-006A-AFC22ED124B6}"/>
              </a:ext>
            </a:extLst>
          </p:cNvPr>
          <p:cNvGrpSpPr/>
          <p:nvPr/>
        </p:nvGrpSpPr>
        <p:grpSpPr>
          <a:xfrm>
            <a:off x="13403926" y="225597"/>
            <a:ext cx="5340453" cy="4561713"/>
            <a:chOff x="-217726" y="1018559"/>
            <a:chExt cx="7612291" cy="6502273"/>
          </a:xfrm>
        </p:grpSpPr>
        <mc:AlternateContent xmlns:mc="http://schemas.openxmlformats.org/markup-compatibility/2006">
          <mc:Choice xmlns:am3d="http://schemas.microsoft.com/office/drawing/2017/model3d" Requires="am3d">
            <p:graphicFrame>
              <p:nvGraphicFramePr>
                <p:cNvPr id="44" name="!!se">
                  <a:extLst>
                    <a:ext uri="{FF2B5EF4-FFF2-40B4-BE49-F238E27FC236}">
                      <a16:creationId xmlns:a16="http://schemas.microsoft.com/office/drawing/2014/main" id="{FEDE72C7-87CC-22BF-1108-D22E712491C8}"/>
                    </a:ext>
                  </a:extLst>
                </p:cNvPr>
                <p:cNvGraphicFramePr>
                  <a:graphicFrameLocks noChangeAspect="1"/>
                </p:cNvGraphicFramePr>
                <p:nvPr/>
              </p:nvGraphicFramePr>
              <p:xfrm>
                <a:off x="-217726"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10"/>
                    </am3d:raster>
                    <am3d:objViewport viewportSz="70595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4" name="!!se">
                  <a:extLst>
                    <a:ext uri="{FF2B5EF4-FFF2-40B4-BE49-F238E27FC236}">
                      <a16:creationId xmlns:a16="http://schemas.microsoft.com/office/drawing/2014/main" id="{FEDE72C7-87CC-22BF-1108-D22E712491C8}"/>
                    </a:ext>
                  </a:extLst>
                </p:cNvPr>
                <p:cNvPicPr>
                  <a:picLocks noGrp="1" noRot="1" noChangeAspect="1" noMove="1" noResize="1" noEditPoints="1" noAdjustHandles="1" noChangeArrowheads="1" noChangeShapeType="1" noCrop="1"/>
                </p:cNvPicPr>
                <p:nvPr/>
              </p:nvPicPr>
              <p:blipFill>
                <a:blip r:embed="rId10"/>
                <a:stretch>
                  <a:fillRect/>
                </a:stretch>
              </p:blipFill>
              <p:spPr>
                <a:xfrm>
                  <a:off x="13403926" y="225597"/>
                  <a:ext cx="5340453" cy="4561713"/>
                </a:xfrm>
                <a:prstGeom prst="rect">
                  <a:avLst/>
                </a:prstGeom>
              </p:spPr>
            </p:pic>
          </mc:Fallback>
        </mc:AlternateContent>
        <p:pic>
          <p:nvPicPr>
            <p:cNvPr id="45" name="Picture 44">
              <a:extLst>
                <a:ext uri="{FF2B5EF4-FFF2-40B4-BE49-F238E27FC236}">
                  <a16:creationId xmlns:a16="http://schemas.microsoft.com/office/drawing/2014/main" id="{B5AA10FE-CABB-5C8F-C367-65BC2C44274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072422" y="2240878"/>
              <a:ext cx="4955587" cy="3193299"/>
            </a:xfrm>
            <a:prstGeom prst="rect">
              <a:avLst/>
            </a:prstGeom>
          </p:spPr>
        </p:pic>
      </p:grpSp>
    </p:spTree>
    <p:extLst>
      <p:ext uri="{BB962C8B-B14F-4D97-AF65-F5344CB8AC3E}">
        <p14:creationId xmlns:p14="http://schemas.microsoft.com/office/powerpoint/2010/main" val="1180261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C72CBA-DA83-F375-9C0D-1FED80F17B35}"/>
            </a:ext>
          </a:extLst>
        </p:cNvPr>
        <p:cNvGrpSpPr/>
        <p:nvPr/>
      </p:nvGrpSpPr>
      <p:grpSpPr>
        <a:xfrm>
          <a:off x="0" y="0"/>
          <a:ext cx="0" cy="0"/>
          <a:chOff x="0" y="0"/>
          <a:chExt cx="0" cy="0"/>
        </a:xfrm>
      </p:grpSpPr>
      <p:sp>
        <p:nvSpPr>
          <p:cNvPr id="20" name="!!MM">
            <a:extLst>
              <a:ext uri="{FF2B5EF4-FFF2-40B4-BE49-F238E27FC236}">
                <a16:creationId xmlns:a16="http://schemas.microsoft.com/office/drawing/2014/main" id="{B79CAA98-8623-ADED-330A-52F63E3BCB77}"/>
              </a:ext>
            </a:extLst>
          </p:cNvPr>
          <p:cNvSpPr/>
          <p:nvPr/>
        </p:nvSpPr>
        <p:spPr>
          <a:xfrm rot="10800000">
            <a:off x="9384668" y="5360144"/>
            <a:ext cx="9753594" cy="9753594"/>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 name="!!S2">
            <a:extLst>
              <a:ext uri="{FF2B5EF4-FFF2-40B4-BE49-F238E27FC236}">
                <a16:creationId xmlns:a16="http://schemas.microsoft.com/office/drawing/2014/main" id="{7FC3AC1B-C13B-A6AD-04D8-1A7FA9BDB1BD}"/>
              </a:ext>
            </a:extLst>
          </p:cNvPr>
          <p:cNvCxnSpPr>
            <a:cxnSpLocks/>
          </p:cNvCxnSpPr>
          <p:nvPr/>
        </p:nvCxnSpPr>
        <p:spPr>
          <a:xfrm flipH="1">
            <a:off x="10662587" y="15483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7B1F527F-77DB-9654-B1AE-7D0A764BF0C6}"/>
              </a:ext>
            </a:extLst>
          </p:cNvPr>
          <p:cNvCxnSpPr>
            <a:cxnSpLocks/>
          </p:cNvCxnSpPr>
          <p:nvPr/>
        </p:nvCxnSpPr>
        <p:spPr>
          <a:xfrm>
            <a:off x="8121727" y="6062553"/>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76A270C1-78C5-4551-6E37-9AFA368C2F9E}"/>
              </a:ext>
            </a:extLst>
          </p:cNvPr>
          <p:cNvCxnSpPr>
            <a:cxnSpLocks/>
          </p:cNvCxnSpPr>
          <p:nvPr/>
        </p:nvCxnSpPr>
        <p:spPr>
          <a:xfrm flipH="1">
            <a:off x="-2166627" y="5625728"/>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1F32EA6A-5A7C-1FB0-6B24-5E2FC2F8FCF3}"/>
              </a:ext>
            </a:extLst>
          </p:cNvPr>
          <p:cNvSpPr/>
          <p:nvPr/>
        </p:nvSpPr>
        <p:spPr>
          <a:xfrm>
            <a:off x="2261493" y="5344047"/>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19BDDA1A-8A8E-B360-76D4-D9DA86C93BE7}"/>
              </a:ext>
            </a:extLst>
          </p:cNvPr>
          <p:cNvSpPr/>
          <p:nvPr/>
        </p:nvSpPr>
        <p:spPr>
          <a:xfrm>
            <a:off x="7819154" y="5724703"/>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C68EB9D4-05E9-071F-83E3-B086AFD34D3B}"/>
              </a:ext>
            </a:extLst>
          </p:cNvPr>
          <p:cNvSpPr/>
          <p:nvPr/>
        </p:nvSpPr>
        <p:spPr>
          <a:xfrm>
            <a:off x="10408031" y="1242590"/>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CC00FA5F-914E-9EB2-8BDD-810156CA09CC}"/>
              </a:ext>
            </a:extLst>
          </p:cNvPr>
          <p:cNvSpPr/>
          <p:nvPr/>
        </p:nvSpPr>
        <p:spPr>
          <a:xfrm>
            <a:off x="0" y="71300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D2FE5381-892B-0424-652E-FFE76C54516E}"/>
              </a:ext>
            </a:extLst>
          </p:cNvPr>
          <p:cNvSpPr/>
          <p:nvPr/>
        </p:nvSpPr>
        <p:spPr>
          <a:xfrm rot="15484231">
            <a:off x="7614900" y="1993316"/>
            <a:ext cx="4099710" cy="4099710"/>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AC96B9AB-CD90-4C34-1231-F192E3B33D2D}"/>
              </a:ext>
            </a:extLst>
          </p:cNvPr>
          <p:cNvCxnSpPr>
            <a:cxnSpLocks/>
          </p:cNvCxnSpPr>
          <p:nvPr/>
        </p:nvCxnSpPr>
        <p:spPr>
          <a:xfrm>
            <a:off x="297594" y="-95854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grpSp>
        <p:nvGrpSpPr>
          <p:cNvPr id="22" name="Group 21">
            <a:extLst>
              <a:ext uri="{FF2B5EF4-FFF2-40B4-BE49-F238E27FC236}">
                <a16:creationId xmlns:a16="http://schemas.microsoft.com/office/drawing/2014/main" id="{119B5F3A-E10D-3808-FA4C-BB4A6B194AFB}"/>
              </a:ext>
            </a:extLst>
          </p:cNvPr>
          <p:cNvGrpSpPr/>
          <p:nvPr/>
        </p:nvGrpSpPr>
        <p:grpSpPr>
          <a:xfrm>
            <a:off x="5127199" y="10365534"/>
            <a:ext cx="2321790" cy="464328"/>
            <a:chOff x="4935105" y="4316819"/>
            <a:chExt cx="2321790" cy="464328"/>
          </a:xfrm>
        </p:grpSpPr>
        <p:sp>
          <p:nvSpPr>
            <p:cNvPr id="23" name="Rounded Rectangle 22">
              <a:extLst>
                <a:ext uri="{FF2B5EF4-FFF2-40B4-BE49-F238E27FC236}">
                  <a16:creationId xmlns:a16="http://schemas.microsoft.com/office/drawing/2014/main" id="{5B285177-0915-E2DB-24BE-AE272D64875D}"/>
                </a:ext>
              </a:extLst>
            </p:cNvPr>
            <p:cNvSpPr/>
            <p:nvPr/>
          </p:nvSpPr>
          <p:spPr>
            <a:xfrm>
              <a:off x="4935105" y="4316819"/>
              <a:ext cx="2321790" cy="464328"/>
            </a:xfrm>
            <a:prstGeom prst="roundRect">
              <a:avLst>
                <a:gd name="adj" fmla="val 50000"/>
              </a:avLst>
            </a:prstGeom>
            <a:solidFill>
              <a:schemeClr val="bg1"/>
            </a:solidFill>
            <a:ln>
              <a:noFill/>
            </a:ln>
            <a:effectLst>
              <a:outerShdw blurRad="190176" dist="261103" dir="5400000" sx="99475" sy="99475" algn="ctr" rotWithShape="0">
                <a:schemeClr val="accent2">
                  <a:lumMod val="50000"/>
                  <a:alpha val="12771"/>
                </a:schemeClr>
              </a:outerShdw>
            </a:effectLst>
          </p:spPr>
          <p:style>
            <a:lnRef idx="2">
              <a:schemeClr val="accent1">
                <a:shade val="15000"/>
              </a:schemeClr>
            </a:lnRef>
            <a:fillRef idx="1">
              <a:schemeClr val="accent1"/>
            </a:fillRef>
            <a:effectRef idx="0">
              <a:schemeClr val="accent1"/>
            </a:effectRef>
            <a:fontRef idx="minor">
              <a:schemeClr val="lt1"/>
            </a:fontRef>
          </p:style>
          <p:txBody>
            <a:bodyPr bIns="72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lumMod val="75000"/>
                    <a:lumOff val="25000"/>
                  </a:prstClr>
                </a:solidFill>
                <a:effectLst/>
                <a:uLnTx/>
                <a:uFillTx/>
                <a:latin typeface="Plus Jakarta Sans" pitchFamily="2" charset="77"/>
                <a:ea typeface="+mn-ea"/>
                <a:cs typeface="Plus Jakarta Sans" pitchFamily="2" charset="77"/>
              </a:endParaRPr>
            </a:p>
          </p:txBody>
        </p:sp>
        <p:sp>
          <p:nvSpPr>
            <p:cNvPr id="24" name="TextBox 23">
              <a:extLst>
                <a:ext uri="{FF2B5EF4-FFF2-40B4-BE49-F238E27FC236}">
                  <a16:creationId xmlns:a16="http://schemas.microsoft.com/office/drawing/2014/main" id="{216CBDB2-C786-BB2C-45CB-FBA40C137D09}"/>
                </a:ext>
              </a:extLst>
            </p:cNvPr>
            <p:cNvSpPr txBox="1"/>
            <p:nvPr/>
          </p:nvSpPr>
          <p:spPr>
            <a:xfrm>
              <a:off x="5068435" y="4438782"/>
              <a:ext cx="2055130" cy="215444"/>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100" normalizeH="0" baseline="0" noProof="0" dirty="0">
                  <a:ln>
                    <a:noFill/>
                  </a:ln>
                  <a:solidFill>
                    <a:srgbClr val="EA0061"/>
                  </a:solidFill>
                  <a:effectLst/>
                  <a:uLnTx/>
                  <a:uFillTx/>
                  <a:latin typeface="Plus Jakarta Sans Medium" pitchFamily="2" charset="77"/>
                  <a:ea typeface="+mn-ea"/>
                  <a:cs typeface="Plus Jakarta Sans Medium" pitchFamily="2" charset="77"/>
                </a:rPr>
                <a:t>www.VirtualTryonClothes.com</a:t>
              </a:r>
            </a:p>
          </p:txBody>
        </p:sp>
      </p:grpSp>
      <p:sp>
        <p:nvSpPr>
          <p:cNvPr id="25" name="TextBox 24">
            <a:extLst>
              <a:ext uri="{FF2B5EF4-FFF2-40B4-BE49-F238E27FC236}">
                <a16:creationId xmlns:a16="http://schemas.microsoft.com/office/drawing/2014/main" id="{5F4E3CA2-0A8B-704A-68F6-4D679E869708}"/>
              </a:ext>
            </a:extLst>
          </p:cNvPr>
          <p:cNvSpPr txBox="1"/>
          <p:nvPr/>
        </p:nvSpPr>
        <p:spPr>
          <a:xfrm>
            <a:off x="3494095" y="8369338"/>
            <a:ext cx="5588000"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192821"/>
                </a:solidFill>
                <a:effectLst/>
                <a:uLnTx/>
                <a:uFillTx/>
                <a:latin typeface="Poppins SemiBold" pitchFamily="2" charset="77"/>
                <a:ea typeface="+mn-ea"/>
                <a:cs typeface="Poppins SemiBold" pitchFamily="2" charset="77"/>
              </a:rPr>
              <a:t>Virtual Try on Clothes</a:t>
            </a:r>
          </a:p>
        </p:txBody>
      </p:sp>
      <p:pic>
        <p:nvPicPr>
          <p:cNvPr id="26" name="!!LOG">
            <a:extLst>
              <a:ext uri="{FF2B5EF4-FFF2-40B4-BE49-F238E27FC236}">
                <a16:creationId xmlns:a16="http://schemas.microsoft.com/office/drawing/2014/main" id="{6F6A9FD2-5BCA-BBDE-AC2D-32CF59F47F6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28" name="TextBox 27">
            <a:extLst>
              <a:ext uri="{FF2B5EF4-FFF2-40B4-BE49-F238E27FC236}">
                <a16:creationId xmlns:a16="http://schemas.microsoft.com/office/drawing/2014/main" id="{66593570-121A-F708-76F5-4B8F615705FB}"/>
              </a:ext>
            </a:extLst>
          </p:cNvPr>
          <p:cNvSpPr txBox="1"/>
          <p:nvPr/>
        </p:nvSpPr>
        <p:spPr>
          <a:xfrm>
            <a:off x="595184" y="2173445"/>
            <a:ext cx="6239436" cy="584775"/>
          </a:xfrm>
          <a:prstGeom prst="rect">
            <a:avLst/>
          </a:prstGeom>
          <a:noFill/>
        </p:spPr>
        <p:txBody>
          <a:bodyPr wrap="square"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300" normalizeH="0" baseline="0" noProof="0" dirty="0">
                <a:ln>
                  <a:noFill/>
                </a:ln>
                <a:solidFill>
                  <a:srgbClr val="A3D0AF"/>
                </a:solidFill>
                <a:effectLst/>
                <a:uLnTx/>
                <a:uFillTx/>
                <a:latin typeface="Plus Jakarta Sans Medium" pitchFamily="2" charset="77"/>
                <a:ea typeface="+mn-ea"/>
                <a:cs typeface="Plus Jakarta Sans Medium" pitchFamily="2" charset="77"/>
              </a:rPr>
              <a:t>Statistics</a:t>
            </a:r>
            <a:r>
              <a:rPr kumimoji="0" lang="en-US" sz="3200" b="1" i="0" u="none" strike="noStrike" kern="1200" cap="none" normalizeH="0" baseline="0" noProof="0" dirty="0">
                <a:ln>
                  <a:noFill/>
                </a:ln>
                <a:solidFill>
                  <a:srgbClr val="A3D0AF"/>
                </a:solidFill>
                <a:effectLst/>
                <a:uLnTx/>
                <a:uFillTx/>
                <a:latin typeface="Plus Jakarta Sans Medium" pitchFamily="2" charset="77"/>
                <a:ea typeface="+mn-ea"/>
                <a:cs typeface="Plus Jakarta Sans Medium" pitchFamily="2" charset="77"/>
              </a:rPr>
              <a:t> of online shopping</a:t>
            </a:r>
          </a:p>
        </p:txBody>
      </p:sp>
      <p:sp>
        <p:nvSpPr>
          <p:cNvPr id="29" name="TextBox 28">
            <a:extLst>
              <a:ext uri="{FF2B5EF4-FFF2-40B4-BE49-F238E27FC236}">
                <a16:creationId xmlns:a16="http://schemas.microsoft.com/office/drawing/2014/main" id="{8AE5378A-53E4-90E1-1CEB-BEA72D8E98FD}"/>
              </a:ext>
            </a:extLst>
          </p:cNvPr>
          <p:cNvSpPr txBox="1"/>
          <p:nvPr/>
        </p:nvSpPr>
        <p:spPr>
          <a:xfrm>
            <a:off x="595184" y="597453"/>
            <a:ext cx="8574403" cy="610295"/>
          </a:xfrm>
          <a:prstGeom prst="rect">
            <a:avLst/>
          </a:prstGeom>
          <a:noFill/>
        </p:spPr>
        <p:txBody>
          <a:bodyPr wrap="square" anchor="ctr">
            <a:spAutoFit/>
          </a:bodyPr>
          <a:lstStyle/>
          <a:p>
            <a:pPr marL="0" marR="0" lvl="0" indent="0" defTabSz="914400" rtl="0" eaLnBrk="1" fontAlgn="auto" latinLnBrk="0" hangingPunct="1">
              <a:lnSpc>
                <a:spcPct val="7000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Online shopping</a:t>
            </a:r>
          </a:p>
        </p:txBody>
      </p:sp>
      <p:sp>
        <p:nvSpPr>
          <p:cNvPr id="6" name="TextBox 5">
            <a:extLst>
              <a:ext uri="{FF2B5EF4-FFF2-40B4-BE49-F238E27FC236}">
                <a16:creationId xmlns:a16="http://schemas.microsoft.com/office/drawing/2014/main" id="{CF291A85-308E-9F1F-8D01-6323969D32F1}"/>
              </a:ext>
            </a:extLst>
          </p:cNvPr>
          <p:cNvSpPr txBox="1"/>
          <p:nvPr/>
        </p:nvSpPr>
        <p:spPr>
          <a:xfrm>
            <a:off x="595184" y="1384960"/>
            <a:ext cx="5065147" cy="400110"/>
          </a:xfrm>
          <a:prstGeom prst="rect">
            <a:avLst/>
          </a:prstGeom>
          <a:noFill/>
        </p:spPr>
        <p:txBody>
          <a:bodyPr wrap="square">
            <a:spAutoFit/>
          </a:bodyPr>
          <a:lstStyle/>
          <a:p>
            <a:pPr algn="l"/>
            <a:r>
              <a:rPr lang="en-US" sz="2000" dirty="0">
                <a:solidFill>
                  <a:schemeClr val="tx1">
                    <a:lumMod val="85000"/>
                    <a:lumOff val="15000"/>
                  </a:schemeClr>
                </a:solidFill>
                <a:latin typeface="Plus Jakarta Sans" pitchFamily="2" charset="0"/>
                <a:cs typeface="Plus Jakarta Sans" pitchFamily="2" charset="0"/>
              </a:rPr>
              <a:t>The most widespread means of trade</a:t>
            </a:r>
          </a:p>
        </p:txBody>
      </p:sp>
      <p:sp>
        <p:nvSpPr>
          <p:cNvPr id="7" name="TextBox 6">
            <a:extLst>
              <a:ext uri="{FF2B5EF4-FFF2-40B4-BE49-F238E27FC236}">
                <a16:creationId xmlns:a16="http://schemas.microsoft.com/office/drawing/2014/main" id="{7B94C2B0-B594-AC77-4231-0FB76E027A10}"/>
              </a:ext>
            </a:extLst>
          </p:cNvPr>
          <p:cNvSpPr txBox="1"/>
          <p:nvPr/>
        </p:nvSpPr>
        <p:spPr>
          <a:xfrm>
            <a:off x="595184" y="3911751"/>
            <a:ext cx="2805252" cy="1169551"/>
          </a:xfrm>
          <a:prstGeom prst="rect">
            <a:avLst/>
          </a:prstGeom>
          <a:noFill/>
        </p:spPr>
        <p:txBody>
          <a:bodyPr wrap="square">
            <a:spAutoFit/>
          </a:bodyPr>
          <a:lstStyle/>
          <a:p>
            <a:pPr algn="l"/>
            <a:r>
              <a:rPr lang="en-US" sz="1600" dirty="0">
                <a:solidFill>
                  <a:schemeClr val="tx1">
                    <a:lumMod val="85000"/>
                    <a:lumOff val="15000"/>
                  </a:schemeClr>
                </a:solidFill>
                <a:latin typeface="Plus Jakarta Sans" pitchFamily="2" charset="0"/>
                <a:cs typeface="Plus Jakarta Sans" pitchFamily="2" charset="0"/>
              </a:rPr>
              <a:t>High Return Rates In </a:t>
            </a:r>
            <a:r>
              <a:rPr lang="en-US" b="1" dirty="0">
                <a:solidFill>
                  <a:srgbClr val="A3D0AF"/>
                </a:solidFill>
                <a:latin typeface="Plus Jakarta Sans" pitchFamily="2" charset="0"/>
                <a:cs typeface="Plus Jakarta Sans" pitchFamily="2" charset="0"/>
              </a:rPr>
              <a:t>2024</a:t>
            </a:r>
            <a:r>
              <a:rPr lang="en-US" sz="1600" dirty="0">
                <a:solidFill>
                  <a:schemeClr val="tx1">
                    <a:lumMod val="85000"/>
                    <a:lumOff val="15000"/>
                  </a:schemeClr>
                </a:solidFill>
                <a:latin typeface="Plus Jakarta Sans" pitchFamily="2" charset="0"/>
                <a:cs typeface="Plus Jakarta Sans" pitchFamily="2" charset="0"/>
              </a:rPr>
              <a:t>, the return rate for online purchases was approximately </a:t>
            </a:r>
            <a:r>
              <a:rPr lang="en-US" sz="2000" b="1" dirty="0">
                <a:solidFill>
                  <a:srgbClr val="A3D0AF"/>
                </a:solidFill>
                <a:latin typeface="Plus Jakarta Sans" pitchFamily="2" charset="0"/>
                <a:cs typeface="Plus Jakarta Sans" pitchFamily="2" charset="0"/>
              </a:rPr>
              <a:t>16.9%</a:t>
            </a:r>
            <a:r>
              <a:rPr lang="en-US" sz="1600" dirty="0">
                <a:solidFill>
                  <a:schemeClr val="tx1">
                    <a:lumMod val="85000"/>
                    <a:lumOff val="15000"/>
                  </a:schemeClr>
                </a:solidFill>
                <a:latin typeface="Plus Jakarta Sans" pitchFamily="2" charset="0"/>
                <a:cs typeface="Plus Jakarta Sans" pitchFamily="2" charset="0"/>
              </a:rPr>
              <a:t> [1]</a:t>
            </a:r>
          </a:p>
        </p:txBody>
      </p:sp>
      <p:sp>
        <p:nvSpPr>
          <p:cNvPr id="8" name="TextBox 7">
            <a:extLst>
              <a:ext uri="{FF2B5EF4-FFF2-40B4-BE49-F238E27FC236}">
                <a16:creationId xmlns:a16="http://schemas.microsoft.com/office/drawing/2014/main" id="{6930C470-ACF6-3E5E-554D-51F9842223D5}"/>
              </a:ext>
            </a:extLst>
          </p:cNvPr>
          <p:cNvSpPr txBox="1"/>
          <p:nvPr/>
        </p:nvSpPr>
        <p:spPr>
          <a:xfrm>
            <a:off x="3768799" y="3911751"/>
            <a:ext cx="2805252" cy="892552"/>
          </a:xfrm>
          <a:prstGeom prst="rect">
            <a:avLst/>
          </a:prstGeom>
          <a:noFill/>
        </p:spPr>
        <p:txBody>
          <a:bodyPr wrap="square">
            <a:spAutoFit/>
          </a:bodyPr>
          <a:lstStyle/>
          <a:p>
            <a:pPr algn="l"/>
            <a:r>
              <a:rPr lang="en-US" sz="1600" dirty="0">
                <a:solidFill>
                  <a:schemeClr val="tx1">
                    <a:lumMod val="85000"/>
                    <a:lumOff val="15000"/>
                  </a:schemeClr>
                </a:solidFill>
                <a:latin typeface="Plus Jakarta Sans" pitchFamily="2" charset="0"/>
                <a:cs typeface="Plus Jakarta Sans" pitchFamily="2" charset="0"/>
              </a:rPr>
              <a:t>Financial Impact of Returns accounted for </a:t>
            </a:r>
            <a:r>
              <a:rPr lang="en-US" sz="2000" b="1" dirty="0">
                <a:solidFill>
                  <a:srgbClr val="A3D0AF"/>
                </a:solidFill>
                <a:latin typeface="Plus Jakarta Sans" pitchFamily="2" charset="0"/>
                <a:cs typeface="Plus Jakarta Sans" pitchFamily="2" charset="0"/>
              </a:rPr>
              <a:t>$362.2 </a:t>
            </a:r>
            <a:r>
              <a:rPr lang="en-US" sz="1600" dirty="0">
                <a:solidFill>
                  <a:schemeClr val="tx1">
                    <a:lumMod val="85000"/>
                    <a:lumOff val="15000"/>
                  </a:schemeClr>
                </a:solidFill>
                <a:latin typeface="Plus Jakarta Sans" pitchFamily="2" charset="0"/>
                <a:cs typeface="Plus Jakarta Sans" pitchFamily="2" charset="0"/>
              </a:rPr>
              <a:t>billion . [2]</a:t>
            </a:r>
          </a:p>
        </p:txBody>
      </p:sp>
      <p:sp>
        <p:nvSpPr>
          <p:cNvPr id="9" name="TextBox 8">
            <a:extLst>
              <a:ext uri="{FF2B5EF4-FFF2-40B4-BE49-F238E27FC236}">
                <a16:creationId xmlns:a16="http://schemas.microsoft.com/office/drawing/2014/main" id="{E83D9BFB-BDE4-D4CD-2249-7E324CCA9DEC}"/>
              </a:ext>
            </a:extLst>
          </p:cNvPr>
          <p:cNvSpPr txBox="1"/>
          <p:nvPr/>
        </p:nvSpPr>
        <p:spPr>
          <a:xfrm>
            <a:off x="380309" y="5802541"/>
            <a:ext cx="6935349" cy="600164"/>
          </a:xfrm>
          <a:prstGeom prst="rect">
            <a:avLst/>
          </a:prstGeom>
          <a:noFill/>
        </p:spPr>
        <p:txBody>
          <a:bodyPr wrap="square">
            <a:spAutoFit/>
          </a:bodyPr>
          <a:lstStyle/>
          <a:p>
            <a:pPr algn="l"/>
            <a:r>
              <a:rPr lang="en-US" sz="1100" dirty="0">
                <a:solidFill>
                  <a:srgbClr val="A3D0AF"/>
                </a:solidFill>
                <a:latin typeface="Plus Jakarta Sans" pitchFamily="2" charset="0"/>
                <a:cs typeface="Plus Jakarta Sans" pitchFamily="2" charset="0"/>
              </a:rPr>
              <a:t>References</a:t>
            </a:r>
          </a:p>
          <a:p>
            <a:pPr algn="l"/>
            <a:r>
              <a:rPr lang="en-US" sz="1100" dirty="0">
                <a:solidFill>
                  <a:srgbClr val="A3D0AF"/>
                </a:solidFill>
                <a:latin typeface="Plus Jakarta Sans" pitchFamily="2" charset="0"/>
                <a:cs typeface="Plus Jakarta Sans" pitchFamily="2" charset="0"/>
              </a:rPr>
              <a:t>https://capitaloneshopping.com/research/average-retail-return-rate,2025</a:t>
            </a:r>
          </a:p>
          <a:p>
            <a:pPr algn="l"/>
            <a:r>
              <a:rPr lang="en-US" sz="1100" dirty="0">
                <a:solidFill>
                  <a:srgbClr val="A3D0AF"/>
                </a:solidFill>
                <a:latin typeface="Plus Jakarta Sans" pitchFamily="2" charset="0"/>
                <a:cs typeface="Plus Jakarta Sans" pitchFamily="2" charset="0"/>
              </a:rPr>
              <a:t>https://capitaloneshopping.com/research/retail-statistics , 2025</a:t>
            </a:r>
          </a:p>
        </p:txBody>
      </p:sp>
      <p:pic>
        <p:nvPicPr>
          <p:cNvPr id="27" name="Picture 26" descr="A black background with a black square&#10;&#10;AI-generated content may be incorrect.">
            <a:extLst>
              <a:ext uri="{FF2B5EF4-FFF2-40B4-BE49-F238E27FC236}">
                <a16:creationId xmlns:a16="http://schemas.microsoft.com/office/drawing/2014/main" id="{3EAF1C7E-84F0-A72B-E1F9-5FC8D0909E83}"/>
              </a:ext>
            </a:extLst>
          </p:cNvPr>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768799" y="3123736"/>
            <a:ext cx="609604" cy="609604"/>
          </a:xfrm>
          <a:prstGeom prst="rect">
            <a:avLst/>
          </a:prstGeom>
        </p:spPr>
      </p:pic>
      <p:pic>
        <p:nvPicPr>
          <p:cNvPr id="31" name="Picture 30" descr="A black background with a black square&#10;&#10;AI-generated content may be incorrect.">
            <a:extLst>
              <a:ext uri="{FF2B5EF4-FFF2-40B4-BE49-F238E27FC236}">
                <a16:creationId xmlns:a16="http://schemas.microsoft.com/office/drawing/2014/main" id="{35131CEE-F9F0-86DE-5F89-CA7B3AB461E7}"/>
              </a:ext>
            </a:extLst>
          </p:cNvPr>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95184" y="3114203"/>
            <a:ext cx="628671" cy="628671"/>
          </a:xfrm>
          <a:prstGeom prst="rect">
            <a:avLst/>
          </a:prstGeom>
        </p:spPr>
      </p:pic>
      <p:pic>
        <p:nvPicPr>
          <p:cNvPr id="35" name="Picture 34" descr="A phone with a shopping cart and a red arrow&#10;&#10;AI-generated content may be incorrect.">
            <a:extLst>
              <a:ext uri="{FF2B5EF4-FFF2-40B4-BE49-F238E27FC236}">
                <a16:creationId xmlns:a16="http://schemas.microsoft.com/office/drawing/2014/main" id="{C729731D-956C-280D-D852-3BF5BA7F5EE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01" b="89986" l="9245" r="99479">
                        <a14:foregroundMark x1="26823" y1="48580" x2="19271" y2="49432"/>
                        <a14:foregroundMark x1="14323" y1="50355" x2="9245" y2="53693"/>
                        <a14:foregroundMark x1="93490" y1="61293" x2="91276" y2="68963"/>
                        <a14:foregroundMark x1="91276" y1="68963" x2="93880" y2="61364"/>
                        <a14:foregroundMark x1="93880" y1="61364" x2="94401" y2="64205"/>
                        <a14:foregroundMark x1="23047" y1="43466" x2="12370" y2="49077"/>
                        <a14:foregroundMark x1="12370" y1="49077" x2="23828" y2="44957"/>
                        <a14:foregroundMark x1="23828" y1="44957" x2="27344" y2="45170"/>
                        <a14:foregroundMark x1="97786" y1="27557" x2="95833" y2="50497"/>
                        <a14:foregroundMark x1="95833" y1="50497" x2="99219" y2="39276"/>
                        <a14:foregroundMark x1="99219" y1="39276" x2="93880" y2="45952"/>
                        <a14:foregroundMark x1="93880" y1="45952" x2="99479" y2="34659"/>
                        <a14:foregroundMark x1="94141" y1="50213" x2="97917" y2="52628"/>
                        <a14:backgroundMark x1="37891" y1="71307" x2="39714" y2="71662"/>
                      </a14:backgroundRemoval>
                    </a14:imgEffect>
                  </a14:imgLayer>
                </a14:imgProps>
              </a:ext>
              <a:ext uri="{28A0092B-C50C-407E-A947-70E740481C1C}">
                <a14:useLocalDpi xmlns:a14="http://schemas.microsoft.com/office/drawing/2010/main" val="0"/>
              </a:ext>
            </a:extLst>
          </a:blip>
          <a:stretch>
            <a:fillRect/>
          </a:stretch>
        </p:blipFill>
        <p:spPr>
          <a:xfrm>
            <a:off x="7370587" y="-239012"/>
            <a:ext cx="4823651" cy="8843361"/>
          </a:xfrm>
          <a:prstGeom prst="rect">
            <a:avLst/>
          </a:prstGeom>
        </p:spPr>
      </p:pic>
      <p:pic>
        <p:nvPicPr>
          <p:cNvPr id="2" name="Picture 1" descr="A screenshot of a person wearing a dress&#10;&#10;AI-generated content may be incorrect.">
            <a:extLst>
              <a:ext uri="{FF2B5EF4-FFF2-40B4-BE49-F238E27FC236}">
                <a16:creationId xmlns:a16="http://schemas.microsoft.com/office/drawing/2014/main" id="{23584C52-3BA9-67AD-561B-DFA0D7F3AF4A}"/>
              </a:ext>
            </a:extLst>
          </p:cNvPr>
          <p:cNvPicPr>
            <a:picLocks noChangeAspect="1"/>
          </p:cNvPicPr>
          <p:nvPr/>
        </p:nvPicPr>
        <p:blipFill>
          <a:blip r:embed="rId8">
            <a:extLst>
              <a:ext uri="{28A0092B-C50C-407E-A947-70E740481C1C}">
                <a14:useLocalDpi xmlns:a14="http://schemas.microsoft.com/office/drawing/2010/main" val="0"/>
              </a:ext>
            </a:extLst>
          </a:blip>
          <a:srcRect r="48091"/>
          <a:stretch>
            <a:fillRect/>
          </a:stretch>
        </p:blipFill>
        <p:spPr>
          <a:xfrm>
            <a:off x="1874503" y="8880626"/>
            <a:ext cx="2503900" cy="8843361"/>
          </a:xfrm>
          <a:prstGeom prst="rect">
            <a:avLst/>
          </a:prstGeom>
        </p:spPr>
      </p:pic>
      <p:sp>
        <p:nvSpPr>
          <p:cNvPr id="3" name="TextBox 2">
            <a:extLst>
              <a:ext uri="{FF2B5EF4-FFF2-40B4-BE49-F238E27FC236}">
                <a16:creationId xmlns:a16="http://schemas.microsoft.com/office/drawing/2014/main" id="{EA900649-18F9-01DE-5A81-87BA994C1F93}"/>
              </a:ext>
            </a:extLst>
          </p:cNvPr>
          <p:cNvSpPr txBox="1"/>
          <p:nvPr/>
        </p:nvSpPr>
        <p:spPr>
          <a:xfrm>
            <a:off x="4488074" y="7390735"/>
            <a:ext cx="6730029" cy="461665"/>
          </a:xfrm>
          <a:prstGeom prst="rect">
            <a:avLst/>
          </a:prstGeom>
          <a:noFill/>
        </p:spPr>
        <p:txBody>
          <a:bodyPr wrap="square">
            <a:spAutoFit/>
          </a:bodyPr>
          <a:lstStyle/>
          <a:p>
            <a:pPr algn="l"/>
            <a:r>
              <a:rPr lang="en-US" sz="1200" dirty="0">
                <a:solidFill>
                  <a:srgbClr val="A3D0AF"/>
                </a:solidFill>
                <a:latin typeface="Plus Jakarta Sans" pitchFamily="2" charset="0"/>
                <a:cs typeface="Plus Jakarta Sans" pitchFamily="2" charset="0"/>
              </a:rPr>
              <a:t>Reference</a:t>
            </a:r>
          </a:p>
          <a:p>
            <a:pPr algn="l"/>
            <a:r>
              <a:rPr lang="en-US" sz="1200" dirty="0">
                <a:solidFill>
                  <a:srgbClr val="A3D0AF"/>
                </a:solidFill>
                <a:latin typeface="Plus Jakarta Sans" pitchFamily="2" charset="0"/>
                <a:cs typeface="Plus Jakarta Sans" pitchFamily="2" charset="0"/>
              </a:rPr>
              <a:t>https://www.retaildive.com/news/virtual-try-on-offers-more-sales-perfect-corp/723798/ , 2025</a:t>
            </a:r>
          </a:p>
        </p:txBody>
      </p:sp>
    </p:spTree>
    <p:extLst>
      <p:ext uri="{BB962C8B-B14F-4D97-AF65-F5344CB8AC3E}">
        <p14:creationId xmlns:p14="http://schemas.microsoft.com/office/powerpoint/2010/main" val="2916768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53" presetClass="entr" presetSubtype="16" fill="hold" nodeType="withEffect">
                                  <p:stCondLst>
                                    <p:cond delay="500"/>
                                  </p:stCondLst>
                                  <p:childTnLst>
                                    <p:set>
                                      <p:cBhvr>
                                        <p:cTn id="9" dur="1" fill="hold">
                                          <p:stCondLst>
                                            <p:cond delay="0"/>
                                          </p:stCondLst>
                                        </p:cTn>
                                        <p:tgtEl>
                                          <p:spTgt spid="31"/>
                                        </p:tgtEl>
                                        <p:attrNameLst>
                                          <p:attrName>style.visibility</p:attrName>
                                        </p:attrNameLst>
                                      </p:cBhvr>
                                      <p:to>
                                        <p:strVal val="visible"/>
                                      </p:to>
                                    </p:set>
                                    <p:anim calcmode="lin" valueType="num">
                                      <p:cBhvr>
                                        <p:cTn id="10" dur="500" fill="hold"/>
                                        <p:tgtEl>
                                          <p:spTgt spid="31"/>
                                        </p:tgtEl>
                                        <p:attrNameLst>
                                          <p:attrName>ppt_w</p:attrName>
                                        </p:attrNameLst>
                                      </p:cBhvr>
                                      <p:tavLst>
                                        <p:tav tm="0">
                                          <p:val>
                                            <p:fltVal val="0"/>
                                          </p:val>
                                        </p:tav>
                                        <p:tav tm="100000">
                                          <p:val>
                                            <p:strVal val="#ppt_w"/>
                                          </p:val>
                                        </p:tav>
                                      </p:tavLst>
                                    </p:anim>
                                    <p:anim calcmode="lin" valueType="num">
                                      <p:cBhvr>
                                        <p:cTn id="11" dur="500" fill="hold"/>
                                        <p:tgtEl>
                                          <p:spTgt spid="31"/>
                                        </p:tgtEl>
                                        <p:attrNameLst>
                                          <p:attrName>ppt_h</p:attrName>
                                        </p:attrNameLst>
                                      </p:cBhvr>
                                      <p:tavLst>
                                        <p:tav tm="0">
                                          <p:val>
                                            <p:fltVal val="0"/>
                                          </p:val>
                                        </p:tav>
                                        <p:tav tm="100000">
                                          <p:val>
                                            <p:strVal val="#ppt_h"/>
                                          </p:val>
                                        </p:tav>
                                      </p:tavLst>
                                    </p:anim>
                                    <p:animEffect transition="in" filter="fade">
                                      <p:cBhvr>
                                        <p:cTn id="12" dur="500"/>
                                        <p:tgtEl>
                                          <p:spTgt spid="31"/>
                                        </p:tgtEl>
                                      </p:cBhvr>
                                    </p:animEffect>
                                  </p:childTnLst>
                                </p:cTn>
                              </p:par>
                              <p:par>
                                <p:cTn id="13" presetID="22" presetClass="entr" presetSubtype="1" fill="hold" grpId="0" nodeType="withEffect">
                                  <p:stCondLst>
                                    <p:cond delay="75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53" presetClass="entr" presetSubtype="16" fill="hold" nodeType="withEffect">
                                  <p:stCondLst>
                                    <p:cond delay="1000"/>
                                  </p:stCondLst>
                                  <p:childTnLst>
                                    <p:set>
                                      <p:cBhvr>
                                        <p:cTn id="17" dur="1" fill="hold">
                                          <p:stCondLst>
                                            <p:cond delay="0"/>
                                          </p:stCondLst>
                                        </p:cTn>
                                        <p:tgtEl>
                                          <p:spTgt spid="27"/>
                                        </p:tgtEl>
                                        <p:attrNameLst>
                                          <p:attrName>style.visibility</p:attrName>
                                        </p:attrNameLst>
                                      </p:cBhvr>
                                      <p:to>
                                        <p:strVal val="visible"/>
                                      </p:to>
                                    </p:set>
                                    <p:anim calcmode="lin" valueType="num">
                                      <p:cBhvr>
                                        <p:cTn id="18" dur="500" fill="hold"/>
                                        <p:tgtEl>
                                          <p:spTgt spid="27"/>
                                        </p:tgtEl>
                                        <p:attrNameLst>
                                          <p:attrName>ppt_w</p:attrName>
                                        </p:attrNameLst>
                                      </p:cBhvr>
                                      <p:tavLst>
                                        <p:tav tm="0">
                                          <p:val>
                                            <p:fltVal val="0"/>
                                          </p:val>
                                        </p:tav>
                                        <p:tav tm="100000">
                                          <p:val>
                                            <p:strVal val="#ppt_w"/>
                                          </p:val>
                                        </p:tav>
                                      </p:tavLst>
                                    </p:anim>
                                    <p:anim calcmode="lin" valueType="num">
                                      <p:cBhvr>
                                        <p:cTn id="19" dur="500" fill="hold"/>
                                        <p:tgtEl>
                                          <p:spTgt spid="27"/>
                                        </p:tgtEl>
                                        <p:attrNameLst>
                                          <p:attrName>ppt_h</p:attrName>
                                        </p:attrNameLst>
                                      </p:cBhvr>
                                      <p:tavLst>
                                        <p:tav tm="0">
                                          <p:val>
                                            <p:fltVal val="0"/>
                                          </p:val>
                                        </p:tav>
                                        <p:tav tm="100000">
                                          <p:val>
                                            <p:strVal val="#ppt_h"/>
                                          </p:val>
                                        </p:tav>
                                      </p:tavLst>
                                    </p:anim>
                                    <p:animEffect transition="in" filter="fade">
                                      <p:cBhvr>
                                        <p:cTn id="20" dur="500"/>
                                        <p:tgtEl>
                                          <p:spTgt spid="27"/>
                                        </p:tgtEl>
                                      </p:cBhvr>
                                    </p:animEffect>
                                  </p:childTnLst>
                                </p:cTn>
                              </p:par>
                              <p:par>
                                <p:cTn id="21" presetID="22" presetClass="entr" presetSubtype="1"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par>
                                <p:cTn id="24" presetID="22" presetClass="entr" presetSubtype="8" fill="hold" grpId="0" nodeType="withEffect">
                                  <p:stCondLst>
                                    <p:cond delay="200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CAFF9-CBC1-6A96-3E46-5A2B40E07F8A}"/>
            </a:ext>
          </a:extLst>
        </p:cNvPr>
        <p:cNvGrpSpPr/>
        <p:nvPr/>
      </p:nvGrpSpPr>
      <p:grpSpPr>
        <a:xfrm>
          <a:off x="0" y="0"/>
          <a:ext cx="0" cy="0"/>
          <a:chOff x="0" y="0"/>
          <a:chExt cx="0" cy="0"/>
        </a:xfrm>
      </p:grpSpPr>
      <p:cxnSp>
        <p:nvCxnSpPr>
          <p:cNvPr id="11" name="!!S3">
            <a:extLst>
              <a:ext uri="{FF2B5EF4-FFF2-40B4-BE49-F238E27FC236}">
                <a16:creationId xmlns:a16="http://schemas.microsoft.com/office/drawing/2014/main" id="{71AC0C7B-50F7-D3A1-220F-395A79F79CDA}"/>
              </a:ext>
            </a:extLst>
          </p:cNvPr>
          <p:cNvCxnSpPr>
            <a:cxnSpLocks/>
          </p:cNvCxnSpPr>
          <p:nvPr/>
        </p:nvCxnSpPr>
        <p:spPr>
          <a:xfrm>
            <a:off x="9998739" y="8411095"/>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5" name="!!MK3">
            <a:extLst>
              <a:ext uri="{FF2B5EF4-FFF2-40B4-BE49-F238E27FC236}">
                <a16:creationId xmlns:a16="http://schemas.microsoft.com/office/drawing/2014/main" id="{C02AEEF4-6754-0DD5-3212-05835957EDF8}"/>
              </a:ext>
            </a:extLst>
          </p:cNvPr>
          <p:cNvSpPr/>
          <p:nvPr/>
        </p:nvSpPr>
        <p:spPr>
          <a:xfrm>
            <a:off x="9696166" y="8073245"/>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6D1BC04E-B13F-A479-F718-13801374B977}"/>
              </a:ext>
            </a:extLst>
          </p:cNvPr>
          <p:cNvSpPr/>
          <p:nvPr/>
        </p:nvSpPr>
        <p:spPr>
          <a:xfrm>
            <a:off x="257753" y="67384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F79729C6-E86F-92ED-C6E6-3E24A6D43E05}"/>
              </a:ext>
            </a:extLst>
          </p:cNvPr>
          <p:cNvSpPr/>
          <p:nvPr/>
        </p:nvSpPr>
        <p:spPr>
          <a:xfrm rot="10406589">
            <a:off x="4004657" y="-1771236"/>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E70AC35B-C602-8CE0-5E5C-A3B8E619E1C7}"/>
              </a:ext>
            </a:extLst>
          </p:cNvPr>
          <p:cNvCxnSpPr>
            <a:cxnSpLocks/>
          </p:cNvCxnSpPr>
          <p:nvPr/>
        </p:nvCxnSpPr>
        <p:spPr>
          <a:xfrm>
            <a:off x="555347" y="-99770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1CAB71AC-5B49-A1CC-1D1C-959C4BB9714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7" name="TextBox 6">
            <a:extLst>
              <a:ext uri="{FF2B5EF4-FFF2-40B4-BE49-F238E27FC236}">
                <a16:creationId xmlns:a16="http://schemas.microsoft.com/office/drawing/2014/main" id="{FFB27F59-60B0-CE2C-5CF0-33708DDC7BC5}"/>
              </a:ext>
            </a:extLst>
          </p:cNvPr>
          <p:cNvSpPr txBox="1"/>
          <p:nvPr/>
        </p:nvSpPr>
        <p:spPr>
          <a:xfrm>
            <a:off x="997552" y="-2144744"/>
            <a:ext cx="7816656" cy="523220"/>
          </a:xfrm>
          <a:prstGeom prst="rect">
            <a:avLst/>
          </a:prstGeom>
          <a:noFill/>
        </p:spPr>
        <p:txBody>
          <a:bodyPr wrap="square" anchor="ctr">
            <a:spAutoFit/>
          </a:bodyPr>
          <a:lstStyle/>
          <a:p>
            <a:pPr lvl="0">
              <a:defRPr/>
            </a:pPr>
            <a:r>
              <a:rPr lang="en-US" sz="2800" b="1" spc="300" dirty="0">
                <a:solidFill>
                  <a:srgbClr val="192821"/>
                </a:solidFill>
                <a:latin typeface="Plus Jakarta Sans" pitchFamily="2" charset="77"/>
                <a:cs typeface="Plus Jakarta Sans" pitchFamily="2" charset="77"/>
              </a:rPr>
              <a:t>What happens behind the scenes?</a:t>
            </a:r>
          </a:p>
        </p:txBody>
      </p:sp>
      <p:cxnSp>
        <p:nvCxnSpPr>
          <p:cNvPr id="12" name="!!S3">
            <a:extLst>
              <a:ext uri="{FF2B5EF4-FFF2-40B4-BE49-F238E27FC236}">
                <a16:creationId xmlns:a16="http://schemas.microsoft.com/office/drawing/2014/main" id="{1B0F7DD2-891C-9296-7CA6-1E2B2525ADA1}"/>
              </a:ext>
            </a:extLst>
          </p:cNvPr>
          <p:cNvCxnSpPr>
            <a:cxnSpLocks/>
          </p:cNvCxnSpPr>
          <p:nvPr/>
        </p:nvCxnSpPr>
        <p:spPr>
          <a:xfrm flipH="1">
            <a:off x="-2376565"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FE106D3A-2629-8037-B8D8-B76ED1D3F0A7}"/>
              </a:ext>
            </a:extLst>
          </p:cNvPr>
          <p:cNvSpPr/>
          <p:nvPr/>
        </p:nvSpPr>
        <p:spPr>
          <a:xfrm>
            <a:off x="2051555" y="6012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Rectangle 5">
            <a:extLst>
              <a:ext uri="{FF2B5EF4-FFF2-40B4-BE49-F238E27FC236}">
                <a16:creationId xmlns:a16="http://schemas.microsoft.com/office/drawing/2014/main" id="{38F3521F-5952-AAB2-4E90-6C8DF7794E07}"/>
              </a:ext>
            </a:extLst>
          </p:cNvPr>
          <p:cNvSpPr/>
          <p:nvPr/>
        </p:nvSpPr>
        <p:spPr>
          <a:xfrm>
            <a:off x="498892" y="1744667"/>
            <a:ext cx="11339063" cy="33873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2">
            <a:extLst>
              <a:ext uri="{FF2B5EF4-FFF2-40B4-BE49-F238E27FC236}">
                <a16:creationId xmlns:a16="http://schemas.microsoft.com/office/drawing/2014/main" id="{64A5CCF9-DCFE-504C-D5B2-2D74532405AF}"/>
              </a:ext>
            </a:extLst>
          </p:cNvPr>
          <p:cNvCxnSpPr>
            <a:cxnSpLocks/>
          </p:cNvCxnSpPr>
          <p:nvPr/>
        </p:nvCxnSpPr>
        <p:spPr>
          <a:xfrm flipH="1">
            <a:off x="9653130"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3" name="!!MK2">
            <a:extLst>
              <a:ext uri="{FF2B5EF4-FFF2-40B4-BE49-F238E27FC236}">
                <a16:creationId xmlns:a16="http://schemas.microsoft.com/office/drawing/2014/main" id="{952FEBBF-EAB0-10E8-1885-D98ADD42B5C4}"/>
              </a:ext>
            </a:extLst>
          </p:cNvPr>
          <p:cNvSpPr/>
          <p:nvPr/>
        </p:nvSpPr>
        <p:spPr>
          <a:xfrm>
            <a:off x="9398574"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TextBox 22">
            <a:extLst>
              <a:ext uri="{FF2B5EF4-FFF2-40B4-BE49-F238E27FC236}">
                <a16:creationId xmlns:a16="http://schemas.microsoft.com/office/drawing/2014/main" id="{D16942DC-0D98-724F-AF4A-7443BEFE228D}"/>
              </a:ext>
            </a:extLst>
          </p:cNvPr>
          <p:cNvSpPr txBox="1"/>
          <p:nvPr/>
        </p:nvSpPr>
        <p:spPr>
          <a:xfrm>
            <a:off x="-6964678" y="2180755"/>
            <a:ext cx="3362868" cy="506292"/>
          </a:xfrm>
          <a:prstGeom prst="rect">
            <a:avLst/>
          </a:prstGeom>
          <a:noFill/>
        </p:spPr>
        <p:txBody>
          <a:bodyPr wrap="square">
            <a:spAutoFit/>
          </a:bodyPr>
          <a:lstStyle/>
          <a:p>
            <a:pPr>
              <a:lnSpc>
                <a:spcPct val="150000"/>
              </a:lnSpc>
              <a:buClr>
                <a:srgbClr val="A3D0AF"/>
              </a:buClr>
            </a:pPr>
            <a:r>
              <a:rPr lang="en-US" sz="2000" b="1" dirty="0">
                <a:solidFill>
                  <a:srgbClr val="A3D0AF"/>
                </a:solidFill>
                <a:latin typeface="Plus Jakarta Sans" pitchFamily="2" charset="0"/>
                <a:cs typeface="Plus Jakarta Sans" pitchFamily="2" charset="0"/>
              </a:rPr>
              <a:t>4) Post Processing:</a:t>
            </a:r>
          </a:p>
        </p:txBody>
      </p:sp>
      <p:sp>
        <p:nvSpPr>
          <p:cNvPr id="3" name="TextBox 2">
            <a:extLst>
              <a:ext uri="{FF2B5EF4-FFF2-40B4-BE49-F238E27FC236}">
                <a16:creationId xmlns:a16="http://schemas.microsoft.com/office/drawing/2014/main" id="{4D90130E-DE19-D13D-6E72-37E8031AED30}"/>
              </a:ext>
            </a:extLst>
          </p:cNvPr>
          <p:cNvSpPr txBox="1"/>
          <p:nvPr/>
        </p:nvSpPr>
        <p:spPr>
          <a:xfrm>
            <a:off x="-6991166" y="2780747"/>
            <a:ext cx="2766759" cy="2031325"/>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We did this essentially because: Images may look completely black or white,</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colors might be inverted or washed out and GUI may crash if passed</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unsupported formats.</a:t>
            </a:r>
          </a:p>
        </p:txBody>
      </p:sp>
      <p:sp>
        <p:nvSpPr>
          <p:cNvPr id="22" name="TextBox 21">
            <a:extLst>
              <a:ext uri="{FF2B5EF4-FFF2-40B4-BE49-F238E27FC236}">
                <a16:creationId xmlns:a16="http://schemas.microsoft.com/office/drawing/2014/main" id="{DC3006A3-635C-44E4-64C7-919E47146406}"/>
              </a:ext>
            </a:extLst>
          </p:cNvPr>
          <p:cNvSpPr txBox="1"/>
          <p:nvPr/>
        </p:nvSpPr>
        <p:spPr>
          <a:xfrm>
            <a:off x="-3744104" y="2810270"/>
            <a:ext cx="2093075" cy="646331"/>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err="1">
                <a:solidFill>
                  <a:schemeClr val="tx1">
                    <a:lumMod val="85000"/>
                    <a:lumOff val="15000"/>
                  </a:schemeClr>
                </a:solidFill>
                <a:latin typeface="Plus Jakarta Sans" pitchFamily="2" charset="0"/>
                <a:cs typeface="Plus Jakarta Sans" pitchFamily="2" charset="0"/>
              </a:rPr>
              <a:t>Denormalize</a:t>
            </a:r>
            <a:r>
              <a:rPr lang="en-US" dirty="0">
                <a:solidFill>
                  <a:schemeClr val="tx1">
                    <a:lumMod val="85000"/>
                    <a:lumOff val="15000"/>
                  </a:schemeClr>
                </a:solidFill>
                <a:latin typeface="Plus Jakarta Sans" pitchFamily="2" charset="0"/>
                <a:cs typeface="Plus Jakarta Sans" pitchFamily="2" charset="0"/>
              </a:rPr>
              <a:t> the pixel values.</a:t>
            </a:r>
          </a:p>
        </p:txBody>
      </p:sp>
      <p:sp>
        <p:nvSpPr>
          <p:cNvPr id="20" name="!!MM">
            <a:extLst>
              <a:ext uri="{FF2B5EF4-FFF2-40B4-BE49-F238E27FC236}">
                <a16:creationId xmlns:a16="http://schemas.microsoft.com/office/drawing/2014/main" id="{728DDF25-9C54-1FB3-C6D7-AAC1A8EC7991}"/>
              </a:ext>
            </a:extLst>
          </p:cNvPr>
          <p:cNvSpPr/>
          <p:nvPr/>
        </p:nvSpPr>
        <p:spPr>
          <a:xfrm rot="10800000">
            <a:off x="9126668" y="-1670538"/>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7" name="Group 26">
            <a:extLst>
              <a:ext uri="{FF2B5EF4-FFF2-40B4-BE49-F238E27FC236}">
                <a16:creationId xmlns:a16="http://schemas.microsoft.com/office/drawing/2014/main" id="{0B98F4E0-0FF3-D301-C6CB-AE1DE6689974}"/>
              </a:ext>
            </a:extLst>
          </p:cNvPr>
          <p:cNvGrpSpPr/>
          <p:nvPr/>
        </p:nvGrpSpPr>
        <p:grpSpPr>
          <a:xfrm>
            <a:off x="-4443130" y="8828687"/>
            <a:ext cx="3699155" cy="2077320"/>
            <a:chOff x="552027" y="1984810"/>
            <a:chExt cx="3699155" cy="2077320"/>
          </a:xfrm>
        </p:grpSpPr>
        <p:sp>
          <p:nvSpPr>
            <p:cNvPr id="28" name="TextBox 27">
              <a:extLst>
                <a:ext uri="{FF2B5EF4-FFF2-40B4-BE49-F238E27FC236}">
                  <a16:creationId xmlns:a16="http://schemas.microsoft.com/office/drawing/2014/main" id="{832F98F5-B47C-8F23-6B60-F68D57674B6E}"/>
                </a:ext>
              </a:extLst>
            </p:cNvPr>
            <p:cNvSpPr txBox="1"/>
            <p:nvPr/>
          </p:nvSpPr>
          <p:spPr>
            <a:xfrm>
              <a:off x="552027" y="1984810"/>
              <a:ext cx="3699155" cy="506292"/>
            </a:xfrm>
            <a:prstGeom prst="rect">
              <a:avLst/>
            </a:prstGeom>
            <a:noFill/>
          </p:spPr>
          <p:txBody>
            <a:bodyPr wrap="square">
              <a:spAutoFit/>
            </a:bodyPr>
            <a:lstStyle/>
            <a:p>
              <a:pPr>
                <a:lnSpc>
                  <a:spcPct val="150000"/>
                </a:lnSpc>
                <a:buClr>
                  <a:srgbClr val="A3D0AF"/>
                </a:buClr>
              </a:pPr>
              <a:r>
                <a:rPr lang="en-US" sz="2000" b="1" dirty="0">
                  <a:solidFill>
                    <a:srgbClr val="A3D0AF"/>
                  </a:solidFill>
                  <a:latin typeface="Plus Jakarta Sans" pitchFamily="2" charset="0"/>
                  <a:cs typeface="Plus Jakarta Sans" pitchFamily="2" charset="0"/>
                </a:rPr>
                <a:t>2) Warping Stage: by AFWM.</a:t>
              </a:r>
            </a:p>
          </p:txBody>
        </p:sp>
        <p:sp>
          <p:nvSpPr>
            <p:cNvPr id="29" name="TextBox 28">
              <a:extLst>
                <a:ext uri="{FF2B5EF4-FFF2-40B4-BE49-F238E27FC236}">
                  <a16:creationId xmlns:a16="http://schemas.microsoft.com/office/drawing/2014/main" id="{B3F14BBB-8F05-E69C-2631-E65A214E132E}"/>
                </a:ext>
              </a:extLst>
            </p:cNvPr>
            <p:cNvSpPr txBox="1"/>
            <p:nvPr/>
          </p:nvSpPr>
          <p:spPr>
            <a:xfrm>
              <a:off x="555344" y="2584802"/>
              <a:ext cx="3451839" cy="1477328"/>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As we mentioned earlier, </a:t>
              </a:r>
              <a:r>
                <a:rPr lang="en-US" dirty="0" err="1">
                  <a:solidFill>
                    <a:schemeClr val="tx1">
                      <a:lumMod val="85000"/>
                      <a:lumOff val="15000"/>
                    </a:schemeClr>
                  </a:solidFill>
                  <a:latin typeface="Plus Jakarta Sans" pitchFamily="2" charset="0"/>
                  <a:cs typeface="Plus Jakarta Sans" pitchFamily="2" charset="0"/>
                </a:rPr>
                <a:t>afwm</a:t>
              </a:r>
              <a:r>
                <a:rPr lang="en-US" dirty="0">
                  <a:solidFill>
                    <a:schemeClr val="tx1">
                      <a:lumMod val="85000"/>
                      <a:lumOff val="15000"/>
                    </a:schemeClr>
                  </a:solidFill>
                  <a:latin typeface="Plus Jakarta Sans" pitchFamily="2" charset="0"/>
                  <a:cs typeface="Plus Jakarta Sans" pitchFamily="2" charset="0"/>
                </a:rPr>
                <a:t> acts as a digital tailor. It takes the input preprocessed</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image and produces an appearance flow map used to warp the garment image.</a:t>
              </a:r>
            </a:p>
          </p:txBody>
        </p:sp>
      </p:grpSp>
      <p:grpSp>
        <p:nvGrpSpPr>
          <p:cNvPr id="30" name="Group 29">
            <a:extLst>
              <a:ext uri="{FF2B5EF4-FFF2-40B4-BE49-F238E27FC236}">
                <a16:creationId xmlns:a16="http://schemas.microsoft.com/office/drawing/2014/main" id="{34A2AAEA-7C6F-4032-3CE9-DB821A6DED58}"/>
              </a:ext>
            </a:extLst>
          </p:cNvPr>
          <p:cNvGrpSpPr/>
          <p:nvPr/>
        </p:nvGrpSpPr>
        <p:grpSpPr>
          <a:xfrm>
            <a:off x="13327669" y="8828687"/>
            <a:ext cx="5070492" cy="2077320"/>
            <a:chOff x="552027" y="1984810"/>
            <a:chExt cx="5070492" cy="2077320"/>
          </a:xfrm>
        </p:grpSpPr>
        <p:sp>
          <p:nvSpPr>
            <p:cNvPr id="31" name="TextBox 30">
              <a:extLst>
                <a:ext uri="{FF2B5EF4-FFF2-40B4-BE49-F238E27FC236}">
                  <a16:creationId xmlns:a16="http://schemas.microsoft.com/office/drawing/2014/main" id="{A0921275-D106-0318-1415-32627B5F0225}"/>
                </a:ext>
              </a:extLst>
            </p:cNvPr>
            <p:cNvSpPr txBox="1"/>
            <p:nvPr/>
          </p:nvSpPr>
          <p:spPr>
            <a:xfrm>
              <a:off x="552027" y="1984810"/>
              <a:ext cx="5070492" cy="506292"/>
            </a:xfrm>
            <a:prstGeom prst="rect">
              <a:avLst/>
            </a:prstGeom>
            <a:noFill/>
          </p:spPr>
          <p:txBody>
            <a:bodyPr wrap="square">
              <a:spAutoFit/>
            </a:bodyPr>
            <a:lstStyle/>
            <a:p>
              <a:pPr>
                <a:lnSpc>
                  <a:spcPct val="150000"/>
                </a:lnSpc>
                <a:buClr>
                  <a:srgbClr val="A3D0AF"/>
                </a:buClr>
              </a:pPr>
              <a:r>
                <a:rPr lang="en-US" sz="2000" b="1" dirty="0">
                  <a:solidFill>
                    <a:srgbClr val="A3D0AF"/>
                  </a:solidFill>
                  <a:latin typeface="Plus Jakarta Sans" pitchFamily="2" charset="0"/>
                  <a:cs typeface="Plus Jakarta Sans" pitchFamily="2" charset="0"/>
                </a:rPr>
                <a:t>3) Composition Stage: by </a:t>
              </a:r>
              <a:r>
                <a:rPr lang="en-US" sz="2000" b="1" dirty="0" err="1">
                  <a:solidFill>
                    <a:srgbClr val="A3D0AF"/>
                  </a:solidFill>
                  <a:latin typeface="Plus Jakarta Sans" pitchFamily="2" charset="0"/>
                  <a:cs typeface="Plus Jakarta Sans" pitchFamily="2" charset="0"/>
                </a:rPr>
                <a:t>ResUnetGenerator</a:t>
              </a:r>
              <a:r>
                <a:rPr lang="en-US" sz="2000" b="1" dirty="0">
                  <a:solidFill>
                    <a:srgbClr val="A3D0AF"/>
                  </a:solidFill>
                  <a:latin typeface="Plus Jakarta Sans" pitchFamily="2" charset="0"/>
                  <a:cs typeface="Plus Jakarta Sans" pitchFamily="2" charset="0"/>
                </a:rPr>
                <a:t>.</a:t>
              </a:r>
            </a:p>
          </p:txBody>
        </p:sp>
        <p:sp>
          <p:nvSpPr>
            <p:cNvPr id="32" name="TextBox 31">
              <a:extLst>
                <a:ext uri="{FF2B5EF4-FFF2-40B4-BE49-F238E27FC236}">
                  <a16:creationId xmlns:a16="http://schemas.microsoft.com/office/drawing/2014/main" id="{F98DD67F-99C2-348C-0981-A84D5D2282E9}"/>
                </a:ext>
              </a:extLst>
            </p:cNvPr>
            <p:cNvSpPr txBox="1"/>
            <p:nvPr/>
          </p:nvSpPr>
          <p:spPr>
            <a:xfrm>
              <a:off x="555344" y="2584802"/>
              <a:ext cx="4029914" cy="1477328"/>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As we also mentioned earlier, </a:t>
              </a:r>
              <a:r>
                <a:rPr lang="en-US" dirty="0" err="1">
                  <a:solidFill>
                    <a:schemeClr val="tx1">
                      <a:lumMod val="85000"/>
                      <a:lumOff val="15000"/>
                    </a:schemeClr>
                  </a:solidFill>
                  <a:latin typeface="Plus Jakarta Sans" pitchFamily="2" charset="0"/>
                  <a:cs typeface="Plus Jakarta Sans" pitchFamily="2" charset="0"/>
                </a:rPr>
                <a:t>ResUnetGenerator</a:t>
              </a:r>
              <a:r>
                <a:rPr lang="en-US" dirty="0">
                  <a:solidFill>
                    <a:schemeClr val="tx1">
                      <a:lumMod val="85000"/>
                      <a:lumOff val="15000"/>
                    </a:schemeClr>
                  </a:solidFill>
                  <a:latin typeface="Plus Jakarta Sans" pitchFamily="2" charset="0"/>
                  <a:cs typeface="Plus Jakarta Sans" pitchFamily="2" charset="0"/>
                </a:rPr>
                <a:t> acts as an editor to AFWM. It takes</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the warped garment + person image and produces the Final try-on image (realistic</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and natural-looking)</a:t>
              </a:r>
            </a:p>
          </p:txBody>
        </p:sp>
      </p:grpSp>
      <p:sp>
        <p:nvSpPr>
          <p:cNvPr id="33" name="TextBox 32">
            <a:extLst>
              <a:ext uri="{FF2B5EF4-FFF2-40B4-BE49-F238E27FC236}">
                <a16:creationId xmlns:a16="http://schemas.microsoft.com/office/drawing/2014/main" id="{F8EA438F-ACB2-31FF-2FEE-9859F1182F9D}"/>
              </a:ext>
            </a:extLst>
          </p:cNvPr>
          <p:cNvSpPr txBox="1"/>
          <p:nvPr/>
        </p:nvSpPr>
        <p:spPr>
          <a:xfrm>
            <a:off x="702475" y="-1402515"/>
            <a:ext cx="9131671" cy="837473"/>
          </a:xfrm>
          <a:prstGeom prst="rect">
            <a:avLst/>
          </a:prstGeom>
          <a:noFill/>
        </p:spPr>
        <p:txBody>
          <a:bodyPr wrap="square" anchor="ctr">
            <a:spAutoFit/>
          </a:bodyPr>
          <a:lstStyle/>
          <a:p>
            <a:pPr lvl="0">
              <a:lnSpc>
                <a:spcPct val="150000"/>
              </a:lnSpc>
              <a:defRPr/>
            </a:pPr>
            <a:r>
              <a:rPr lang="en-US" sz="3600" b="1" spc="300" dirty="0">
                <a:solidFill>
                  <a:srgbClr val="A3D0AF"/>
                </a:solidFill>
                <a:latin typeface="Plus Jakarta Sans" pitchFamily="2" charset="77"/>
                <a:cs typeface="Plus Jakarta Sans" pitchFamily="2" charset="77"/>
              </a:rPr>
              <a:t>Future work:</a:t>
            </a:r>
            <a:endParaRPr lang="en-US" sz="4000" b="1" spc="300" dirty="0">
              <a:solidFill>
                <a:srgbClr val="192821"/>
              </a:solidFill>
              <a:latin typeface="Plus Jakarta Sans" pitchFamily="2" charset="77"/>
              <a:cs typeface="Plus Jakarta Sans" pitchFamily="2" charset="77"/>
            </a:endParaRPr>
          </a:p>
        </p:txBody>
      </p:sp>
      <p:sp>
        <p:nvSpPr>
          <p:cNvPr id="34" name="TextBox 33">
            <a:extLst>
              <a:ext uri="{FF2B5EF4-FFF2-40B4-BE49-F238E27FC236}">
                <a16:creationId xmlns:a16="http://schemas.microsoft.com/office/drawing/2014/main" id="{D7496A2A-4245-3442-A8AF-86AA09702AE1}"/>
              </a:ext>
            </a:extLst>
          </p:cNvPr>
          <p:cNvSpPr txBox="1"/>
          <p:nvPr/>
        </p:nvSpPr>
        <p:spPr>
          <a:xfrm>
            <a:off x="-10611041" y="1556910"/>
            <a:ext cx="8365325" cy="2308324"/>
          </a:xfrm>
          <a:prstGeom prst="rect">
            <a:avLst/>
          </a:prstGeom>
          <a:noFill/>
        </p:spPr>
        <p:txBody>
          <a:bodyPr wrap="square">
            <a:spAutoFit/>
          </a:bodyPr>
          <a:lstStyle/>
          <a:p>
            <a:pPr>
              <a:buClr>
                <a:srgbClr val="A3D0AF"/>
              </a:buClr>
              <a:buSzPct val="111000"/>
            </a:pPr>
            <a:r>
              <a:rPr lang="en-US" dirty="0">
                <a:latin typeface="Plus Jakarta Sans"/>
              </a:rPr>
              <a:t>API Integration for E-Commerce Platforms: We want to enable fashion websites to easily</a:t>
            </a:r>
            <a:r>
              <a:rPr lang="ar-EG" dirty="0">
                <a:latin typeface="Plus Jakarta Sans"/>
              </a:rPr>
              <a:t> </a:t>
            </a:r>
            <a:r>
              <a:rPr lang="en-US" dirty="0">
                <a:latin typeface="Plus Jakarta Sans"/>
              </a:rPr>
              <a:t>integrate the virtual try-on system through an API or plugin.</a:t>
            </a:r>
            <a:endParaRPr lang="ar-EG" dirty="0">
              <a:latin typeface="Plus Jakarta Sans"/>
            </a:endParaRPr>
          </a:p>
          <a:p>
            <a:pPr>
              <a:buClr>
                <a:srgbClr val="A3D0AF"/>
              </a:buClr>
              <a:buSzPct val="111000"/>
            </a:pPr>
            <a:endParaRPr lang="ar-EG" dirty="0">
              <a:latin typeface="Plus Jakarta Sans"/>
            </a:endParaRPr>
          </a:p>
          <a:p>
            <a:pPr>
              <a:buClr>
                <a:srgbClr val="A3D0AF"/>
              </a:buClr>
              <a:buSzPct val="111000"/>
            </a:pPr>
            <a:r>
              <a:rPr lang="en-US" dirty="0">
                <a:latin typeface="Plus Jakarta Sans"/>
              </a:rPr>
              <a:t>Future Work: Develop a </a:t>
            </a:r>
            <a:r>
              <a:rPr lang="en-US" dirty="0" err="1">
                <a:latin typeface="Plus Jakarta Sans"/>
              </a:rPr>
              <a:t>GraphQL</a:t>
            </a:r>
            <a:r>
              <a:rPr lang="en-US" dirty="0">
                <a:latin typeface="Plus Jakarta Sans"/>
              </a:rPr>
              <a:t> endpoint for garment try-on / Add "Try It On" buttons next to</a:t>
            </a:r>
            <a:r>
              <a:rPr lang="ar-EG" dirty="0">
                <a:latin typeface="Plus Jakarta Sans"/>
              </a:rPr>
              <a:t> </a:t>
            </a:r>
            <a:r>
              <a:rPr lang="en-US" dirty="0">
                <a:latin typeface="Plus Jakarta Sans"/>
              </a:rPr>
              <a:t>product listings.</a:t>
            </a:r>
            <a:endParaRPr lang="ar-EG" dirty="0">
              <a:latin typeface="Plus Jakarta Sans"/>
            </a:endParaRPr>
          </a:p>
          <a:p>
            <a:pPr>
              <a:buClr>
                <a:srgbClr val="A3D0AF"/>
              </a:buClr>
              <a:buSzPct val="111000"/>
            </a:pPr>
            <a:endParaRPr lang="ar-EG" dirty="0">
              <a:latin typeface="Plus Jakarta Sans"/>
            </a:endParaRPr>
          </a:p>
          <a:p>
            <a:pPr>
              <a:buClr>
                <a:srgbClr val="A3D0AF"/>
              </a:buClr>
              <a:buSzPct val="111000"/>
            </a:pPr>
            <a:r>
              <a:rPr lang="en-US" b="1" dirty="0">
                <a:solidFill>
                  <a:srgbClr val="A3D0AF"/>
                </a:solidFill>
                <a:latin typeface="Plus Jakarta Sans"/>
              </a:rPr>
              <a:t>Complete Outfit Generation (Outfit Recommendation Engine): </a:t>
            </a:r>
            <a:r>
              <a:rPr lang="en-US" dirty="0">
                <a:latin typeface="Plus Jakarta Sans"/>
              </a:rPr>
              <a:t>Recommend full outfit sets -e.g., top + pants + shoes + accessories.</a:t>
            </a:r>
          </a:p>
        </p:txBody>
      </p:sp>
      <p:grpSp>
        <p:nvGrpSpPr>
          <p:cNvPr id="2" name="Group 1">
            <a:extLst>
              <a:ext uri="{FF2B5EF4-FFF2-40B4-BE49-F238E27FC236}">
                <a16:creationId xmlns:a16="http://schemas.microsoft.com/office/drawing/2014/main" id="{574BA4DF-C597-DB45-87EC-ED7ADE47340B}"/>
              </a:ext>
            </a:extLst>
          </p:cNvPr>
          <p:cNvGrpSpPr/>
          <p:nvPr/>
        </p:nvGrpSpPr>
        <p:grpSpPr>
          <a:xfrm>
            <a:off x="488554" y="1051297"/>
            <a:ext cx="5340454" cy="4561713"/>
            <a:chOff x="-217727" y="1018559"/>
            <a:chExt cx="7612291" cy="6502273"/>
          </a:xfrm>
        </p:grpSpPr>
        <mc:AlternateContent xmlns:mc="http://schemas.openxmlformats.org/markup-compatibility/2006">
          <mc:Choice xmlns:am3d="http://schemas.microsoft.com/office/drawing/2017/model3d" Requires="am3d">
            <p:graphicFrame>
              <p:nvGraphicFramePr>
                <p:cNvPr id="9" name="!!se">
                  <a:extLst>
                    <a:ext uri="{FF2B5EF4-FFF2-40B4-BE49-F238E27FC236}">
                      <a16:creationId xmlns:a16="http://schemas.microsoft.com/office/drawing/2014/main" id="{C67A69DF-3A9B-11E4-9A10-18CD3C80BC69}"/>
                    </a:ext>
                  </a:extLst>
                </p:cNvPr>
                <p:cNvGraphicFramePr>
                  <a:graphicFrameLocks noChangeAspect="1"/>
                </p:cNvGraphicFramePr>
                <p:nvPr>
                  <p:extLst>
                    <p:ext uri="{D42A27DB-BD31-4B8C-83A1-F6EECF244321}">
                      <p14:modId xmlns:p14="http://schemas.microsoft.com/office/powerpoint/2010/main" val="2066860574"/>
                    </p:ext>
                  </p:extLst>
                </p:nvPr>
              </p:nvGraphicFramePr>
              <p:xfrm>
                <a:off x="-217727"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5"/>
                    </am3d:raster>
                    <am3d:objViewport viewportSz="70595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se">
                  <a:extLst>
                    <a:ext uri="{FF2B5EF4-FFF2-40B4-BE49-F238E27FC236}">
                      <a16:creationId xmlns:a16="http://schemas.microsoft.com/office/drawing/2014/main" id="{C67A69DF-3A9B-11E4-9A10-18CD3C80BC69}"/>
                    </a:ext>
                  </a:extLst>
                </p:cNvPr>
                <p:cNvPicPr>
                  <a:picLocks noGrp="1" noRot="1" noChangeAspect="1" noMove="1" noResize="1" noEditPoints="1" noAdjustHandles="1" noChangeArrowheads="1" noChangeShapeType="1" noCrop="1"/>
                </p:cNvPicPr>
                <p:nvPr/>
              </p:nvPicPr>
              <p:blipFill>
                <a:blip r:embed="rId5"/>
                <a:stretch>
                  <a:fillRect/>
                </a:stretch>
              </p:blipFill>
              <p:spPr>
                <a:xfrm>
                  <a:off x="488554" y="1051297"/>
                  <a:ext cx="5340454" cy="4561713"/>
                </a:xfrm>
                <a:prstGeom prst="rect">
                  <a:avLst/>
                </a:prstGeom>
              </p:spPr>
            </p:pic>
          </mc:Fallback>
        </mc:AlternateContent>
        <p:pic>
          <p:nvPicPr>
            <p:cNvPr id="24" name="Picture 23">
              <a:extLst>
                <a:ext uri="{FF2B5EF4-FFF2-40B4-BE49-F238E27FC236}">
                  <a16:creationId xmlns:a16="http://schemas.microsoft.com/office/drawing/2014/main" id="{A6C1F7B8-248D-2D50-5AD4-CFB4F4A32AB5}"/>
                </a:ext>
              </a:extLst>
            </p:cNvPr>
            <p:cNvPicPr>
              <a:picLocks noChangeAspect="1"/>
            </p:cNvPicPr>
            <p:nvPr/>
          </p:nvPicPr>
          <p:blipFill>
            <a:blip r:embed="rId6">
              <a:extLst>
                <a:ext uri="{28A0092B-C50C-407E-A947-70E740481C1C}">
                  <a14:useLocalDpi xmlns:a14="http://schemas.microsoft.com/office/drawing/2010/main" val="0"/>
                </a:ext>
              </a:extLst>
            </a:blip>
            <a:stretch/>
          </p:blipFill>
          <p:spPr>
            <a:xfrm>
              <a:off x="1095374" y="2240877"/>
              <a:ext cx="4886179" cy="3117313"/>
            </a:xfrm>
            <a:prstGeom prst="rect">
              <a:avLst/>
            </a:prstGeom>
          </p:spPr>
        </p:pic>
      </p:grpSp>
      <p:grpSp>
        <p:nvGrpSpPr>
          <p:cNvPr id="25" name="Group 24">
            <a:extLst>
              <a:ext uri="{FF2B5EF4-FFF2-40B4-BE49-F238E27FC236}">
                <a16:creationId xmlns:a16="http://schemas.microsoft.com/office/drawing/2014/main" id="{DAF031D2-5766-E93A-B03D-BE8B0DF4D10A}"/>
              </a:ext>
            </a:extLst>
          </p:cNvPr>
          <p:cNvGrpSpPr/>
          <p:nvPr/>
        </p:nvGrpSpPr>
        <p:grpSpPr>
          <a:xfrm>
            <a:off x="6126602" y="1042342"/>
            <a:ext cx="5340453" cy="4561713"/>
            <a:chOff x="-217726" y="1018559"/>
            <a:chExt cx="7612291" cy="6502273"/>
          </a:xfrm>
        </p:grpSpPr>
        <mc:AlternateContent xmlns:mc="http://schemas.openxmlformats.org/markup-compatibility/2006">
          <mc:Choice xmlns:am3d="http://schemas.microsoft.com/office/drawing/2017/model3d" Requires="am3d">
            <p:graphicFrame>
              <p:nvGraphicFramePr>
                <p:cNvPr id="35" name="!!se">
                  <a:extLst>
                    <a:ext uri="{FF2B5EF4-FFF2-40B4-BE49-F238E27FC236}">
                      <a16:creationId xmlns:a16="http://schemas.microsoft.com/office/drawing/2014/main" id="{0B0F1A74-86A1-5A1C-A11A-BF6E75C3D3E1}"/>
                    </a:ext>
                  </a:extLst>
                </p:cNvPr>
                <p:cNvGraphicFramePr>
                  <a:graphicFrameLocks noChangeAspect="1"/>
                </p:cNvGraphicFramePr>
                <p:nvPr>
                  <p:extLst>
                    <p:ext uri="{D42A27DB-BD31-4B8C-83A1-F6EECF244321}">
                      <p14:modId xmlns:p14="http://schemas.microsoft.com/office/powerpoint/2010/main" val="1791887844"/>
                    </p:ext>
                  </p:extLst>
                </p:nvPr>
              </p:nvGraphicFramePr>
              <p:xfrm>
                <a:off x="-217726"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7"/>
                    </am3d:raster>
                    <am3d:objViewport viewportSz="70595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5" name="!!se">
                  <a:extLst>
                    <a:ext uri="{FF2B5EF4-FFF2-40B4-BE49-F238E27FC236}">
                      <a16:creationId xmlns:a16="http://schemas.microsoft.com/office/drawing/2014/main" id="{0B0F1A74-86A1-5A1C-A11A-BF6E75C3D3E1}"/>
                    </a:ext>
                  </a:extLst>
                </p:cNvPr>
                <p:cNvPicPr>
                  <a:picLocks noGrp="1" noRot="1" noChangeAspect="1" noMove="1" noResize="1" noEditPoints="1" noAdjustHandles="1" noChangeArrowheads="1" noChangeShapeType="1" noCrop="1"/>
                </p:cNvPicPr>
                <p:nvPr/>
              </p:nvPicPr>
              <p:blipFill>
                <a:blip r:embed="rId7"/>
                <a:stretch>
                  <a:fillRect/>
                </a:stretch>
              </p:blipFill>
              <p:spPr>
                <a:xfrm>
                  <a:off x="6126602" y="1042342"/>
                  <a:ext cx="5340453" cy="4561713"/>
                </a:xfrm>
                <a:prstGeom prst="rect">
                  <a:avLst/>
                </a:prstGeom>
              </p:spPr>
            </p:pic>
          </mc:Fallback>
        </mc:AlternateContent>
        <p:pic>
          <p:nvPicPr>
            <p:cNvPr id="36" name="Picture 35">
              <a:extLst>
                <a:ext uri="{FF2B5EF4-FFF2-40B4-BE49-F238E27FC236}">
                  <a16:creationId xmlns:a16="http://schemas.microsoft.com/office/drawing/2014/main" id="{6945E6F6-7FC5-DB96-12A1-56A678151B4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72422" y="2240878"/>
              <a:ext cx="4955587" cy="3193299"/>
            </a:xfrm>
            <a:prstGeom prst="rect">
              <a:avLst/>
            </a:prstGeom>
          </p:spPr>
        </p:pic>
      </p:grpSp>
      <p:grpSp>
        <p:nvGrpSpPr>
          <p:cNvPr id="4" name="Group 3">
            <a:extLst>
              <a:ext uri="{FF2B5EF4-FFF2-40B4-BE49-F238E27FC236}">
                <a16:creationId xmlns:a16="http://schemas.microsoft.com/office/drawing/2014/main" id="{D3C935FA-DD65-1A26-4D01-41E818A998CB}"/>
              </a:ext>
            </a:extLst>
          </p:cNvPr>
          <p:cNvGrpSpPr/>
          <p:nvPr/>
        </p:nvGrpSpPr>
        <p:grpSpPr>
          <a:xfrm>
            <a:off x="-5386625" y="5902778"/>
            <a:ext cx="5340453" cy="4561713"/>
            <a:chOff x="-217727" y="1018559"/>
            <a:chExt cx="7612291" cy="6502273"/>
          </a:xfrm>
        </p:grpSpPr>
        <mc:AlternateContent xmlns:mc="http://schemas.openxmlformats.org/markup-compatibility/2006">
          <mc:Choice xmlns:am3d="http://schemas.microsoft.com/office/drawing/2017/model3d" Requires="am3d">
            <p:graphicFrame>
              <p:nvGraphicFramePr>
                <p:cNvPr id="5" name="!!se">
                  <a:extLst>
                    <a:ext uri="{FF2B5EF4-FFF2-40B4-BE49-F238E27FC236}">
                      <a16:creationId xmlns:a16="http://schemas.microsoft.com/office/drawing/2014/main" id="{6F7B645F-F9B8-859E-E242-0099618BCA5C}"/>
                    </a:ext>
                  </a:extLst>
                </p:cNvPr>
                <p:cNvGraphicFramePr>
                  <a:graphicFrameLocks noChangeAspect="1"/>
                </p:cNvGraphicFramePr>
                <p:nvPr/>
              </p:nvGraphicFramePr>
              <p:xfrm>
                <a:off x="-217727"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7"/>
                    </am3d:raster>
                    <am3d:objViewport viewportSz="70595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se">
                  <a:extLst>
                    <a:ext uri="{FF2B5EF4-FFF2-40B4-BE49-F238E27FC236}">
                      <a16:creationId xmlns:a16="http://schemas.microsoft.com/office/drawing/2014/main" id="{6F7B645F-F9B8-859E-E242-0099618BCA5C}"/>
                    </a:ext>
                  </a:extLst>
                </p:cNvPr>
                <p:cNvPicPr>
                  <a:picLocks noGrp="1" noRot="1" noChangeAspect="1" noMove="1" noResize="1" noEditPoints="1" noAdjustHandles="1" noChangeArrowheads="1" noChangeShapeType="1" noCrop="1"/>
                </p:cNvPicPr>
                <p:nvPr/>
              </p:nvPicPr>
              <p:blipFill>
                <a:blip r:embed="rId7"/>
                <a:stretch>
                  <a:fillRect/>
                </a:stretch>
              </p:blipFill>
              <p:spPr>
                <a:xfrm>
                  <a:off x="-5386625" y="5902778"/>
                  <a:ext cx="5340453" cy="4561713"/>
                </a:xfrm>
                <a:prstGeom prst="rect">
                  <a:avLst/>
                </a:prstGeom>
              </p:spPr>
            </p:pic>
          </mc:Fallback>
        </mc:AlternateContent>
        <p:pic>
          <p:nvPicPr>
            <p:cNvPr id="8" name="Picture 7">
              <a:extLst>
                <a:ext uri="{FF2B5EF4-FFF2-40B4-BE49-F238E27FC236}">
                  <a16:creationId xmlns:a16="http://schemas.microsoft.com/office/drawing/2014/main" id="{363B9517-A529-5D0E-D586-AC672135A7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5375" y="2241671"/>
              <a:ext cx="5000625" cy="3109475"/>
            </a:xfrm>
            <a:prstGeom prst="roundRect">
              <a:avLst>
                <a:gd name="adj" fmla="val 0"/>
              </a:avLst>
            </a:prstGeom>
          </p:spPr>
        </p:pic>
      </p:grpSp>
      <p:grpSp>
        <p:nvGrpSpPr>
          <p:cNvPr id="16" name="Group 15">
            <a:extLst>
              <a:ext uri="{FF2B5EF4-FFF2-40B4-BE49-F238E27FC236}">
                <a16:creationId xmlns:a16="http://schemas.microsoft.com/office/drawing/2014/main" id="{F049296B-7B3F-24A0-7A92-FB67E16CEE83}"/>
              </a:ext>
            </a:extLst>
          </p:cNvPr>
          <p:cNvGrpSpPr/>
          <p:nvPr/>
        </p:nvGrpSpPr>
        <p:grpSpPr>
          <a:xfrm>
            <a:off x="13057708" y="-4625059"/>
            <a:ext cx="5340453" cy="4561713"/>
            <a:chOff x="566362" y="1616287"/>
            <a:chExt cx="7612291" cy="6502273"/>
          </a:xfrm>
        </p:grpSpPr>
        <mc:AlternateContent xmlns:mc="http://schemas.openxmlformats.org/markup-compatibility/2006">
          <mc:Choice xmlns:am3d="http://schemas.microsoft.com/office/drawing/2017/model3d" Requires="am3d">
            <p:graphicFrame>
              <p:nvGraphicFramePr>
                <p:cNvPr id="21" name="!!se">
                  <a:extLst>
                    <a:ext uri="{FF2B5EF4-FFF2-40B4-BE49-F238E27FC236}">
                      <a16:creationId xmlns:a16="http://schemas.microsoft.com/office/drawing/2014/main" id="{4085A67A-1392-630F-D95E-F0A8FB75C2AE}"/>
                    </a:ext>
                  </a:extLst>
                </p:cNvPr>
                <p:cNvGraphicFramePr>
                  <a:graphicFrameLocks noChangeAspect="1"/>
                </p:cNvGraphicFramePr>
                <p:nvPr/>
              </p:nvGraphicFramePr>
              <p:xfrm>
                <a:off x="566362" y="1616287"/>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7"/>
                    </am3d:raster>
                    <am3d:objViewport viewportSz="70595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se">
                  <a:extLst>
                    <a:ext uri="{FF2B5EF4-FFF2-40B4-BE49-F238E27FC236}">
                      <a16:creationId xmlns:a16="http://schemas.microsoft.com/office/drawing/2014/main" id="{4085A67A-1392-630F-D95E-F0A8FB75C2AE}"/>
                    </a:ext>
                  </a:extLst>
                </p:cNvPr>
                <p:cNvPicPr>
                  <a:picLocks noGrp="1" noRot="1" noChangeAspect="1" noMove="1" noResize="1" noEditPoints="1" noAdjustHandles="1" noChangeArrowheads="1" noChangeShapeType="1" noCrop="1"/>
                </p:cNvPicPr>
                <p:nvPr/>
              </p:nvPicPr>
              <p:blipFill>
                <a:blip r:embed="rId7"/>
                <a:stretch>
                  <a:fillRect/>
                </a:stretch>
              </p:blipFill>
              <p:spPr>
                <a:xfrm>
                  <a:off x="13057708" y="-4625059"/>
                  <a:ext cx="5340453" cy="4561713"/>
                </a:xfrm>
                <a:prstGeom prst="rect">
                  <a:avLst/>
                </a:prstGeom>
              </p:spPr>
            </p:pic>
          </mc:Fallback>
        </mc:AlternateContent>
        <p:pic>
          <p:nvPicPr>
            <p:cNvPr id="43" name="Picture 42">
              <a:extLst>
                <a:ext uri="{FF2B5EF4-FFF2-40B4-BE49-F238E27FC236}">
                  <a16:creationId xmlns:a16="http://schemas.microsoft.com/office/drawing/2014/main" id="{5F8C739F-572B-B1BD-DBE6-8D37F0F47AE5}"/>
                </a:ext>
              </a:extLst>
            </p:cNvPr>
            <p:cNvPicPr>
              <a:picLocks noChangeAspect="1"/>
            </p:cNvPicPr>
            <p:nvPr/>
          </p:nvPicPr>
          <p:blipFill>
            <a:blip r:embed="rId10">
              <a:extLst>
                <a:ext uri="{28A0092B-C50C-407E-A947-70E740481C1C}">
                  <a14:useLocalDpi xmlns:a14="http://schemas.microsoft.com/office/drawing/2010/main" val="0"/>
                </a:ext>
              </a:extLst>
            </a:blip>
            <a:stretch/>
          </p:blipFill>
          <p:spPr>
            <a:xfrm>
              <a:off x="1898535" y="2838606"/>
              <a:ext cx="4910127" cy="3193299"/>
            </a:xfrm>
            <a:prstGeom prst="rect">
              <a:avLst/>
            </a:prstGeom>
          </p:spPr>
        </p:pic>
      </p:grpSp>
      <p:grpSp>
        <p:nvGrpSpPr>
          <p:cNvPr id="44" name="Group 43">
            <a:extLst>
              <a:ext uri="{FF2B5EF4-FFF2-40B4-BE49-F238E27FC236}">
                <a16:creationId xmlns:a16="http://schemas.microsoft.com/office/drawing/2014/main" id="{7EBC6C2C-6534-526B-6B06-AD0BE352B509}"/>
              </a:ext>
            </a:extLst>
          </p:cNvPr>
          <p:cNvGrpSpPr/>
          <p:nvPr/>
        </p:nvGrpSpPr>
        <p:grpSpPr>
          <a:xfrm>
            <a:off x="-8665211" y="570315"/>
            <a:ext cx="5340454" cy="4561713"/>
            <a:chOff x="-217727" y="1018559"/>
            <a:chExt cx="7612291" cy="6502273"/>
          </a:xfrm>
        </p:grpSpPr>
        <mc:AlternateContent xmlns:mc="http://schemas.openxmlformats.org/markup-compatibility/2006">
          <mc:Choice xmlns:am3d="http://schemas.microsoft.com/office/drawing/2017/model3d" Requires="am3d">
            <p:graphicFrame>
              <p:nvGraphicFramePr>
                <p:cNvPr id="45" name="!!se">
                  <a:extLst>
                    <a:ext uri="{FF2B5EF4-FFF2-40B4-BE49-F238E27FC236}">
                      <a16:creationId xmlns:a16="http://schemas.microsoft.com/office/drawing/2014/main" id="{65A83388-5090-F49E-79C5-405157834A09}"/>
                    </a:ext>
                  </a:extLst>
                </p:cNvPr>
                <p:cNvGraphicFramePr>
                  <a:graphicFrameLocks noChangeAspect="1"/>
                </p:cNvGraphicFramePr>
                <p:nvPr>
                  <p:extLst>
                    <p:ext uri="{D42A27DB-BD31-4B8C-83A1-F6EECF244321}">
                      <p14:modId xmlns:p14="http://schemas.microsoft.com/office/powerpoint/2010/main" val="1293471125"/>
                    </p:ext>
                  </p:extLst>
                </p:nvPr>
              </p:nvGraphicFramePr>
              <p:xfrm>
                <a:off x="-217727"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5"/>
                    </am3d:raster>
                    <am3d:objViewport viewportSz="70595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5" name="!!se">
                  <a:extLst>
                    <a:ext uri="{FF2B5EF4-FFF2-40B4-BE49-F238E27FC236}">
                      <a16:creationId xmlns:a16="http://schemas.microsoft.com/office/drawing/2014/main" id="{65A83388-5090-F49E-79C5-405157834A09}"/>
                    </a:ext>
                  </a:extLst>
                </p:cNvPr>
                <p:cNvPicPr>
                  <a:picLocks noGrp="1" noRot="1" noChangeAspect="1" noMove="1" noResize="1" noEditPoints="1" noAdjustHandles="1" noChangeArrowheads="1" noChangeShapeType="1" noCrop="1"/>
                </p:cNvPicPr>
                <p:nvPr/>
              </p:nvPicPr>
              <p:blipFill>
                <a:blip r:embed="rId5"/>
                <a:stretch>
                  <a:fillRect/>
                </a:stretch>
              </p:blipFill>
              <p:spPr>
                <a:xfrm>
                  <a:off x="-8665211" y="570315"/>
                  <a:ext cx="5340454" cy="4561713"/>
                </a:xfrm>
                <a:prstGeom prst="rect">
                  <a:avLst/>
                </a:prstGeom>
              </p:spPr>
            </p:pic>
          </mc:Fallback>
        </mc:AlternateContent>
        <p:pic>
          <p:nvPicPr>
            <p:cNvPr id="46" name="Picture 45">
              <a:extLst>
                <a:ext uri="{FF2B5EF4-FFF2-40B4-BE49-F238E27FC236}">
                  <a16:creationId xmlns:a16="http://schemas.microsoft.com/office/drawing/2014/main" id="{2AC5ABF8-C9E0-D2AF-44CF-1AA35F5937F0}"/>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2819" y="2240877"/>
              <a:ext cx="4924630" cy="3117313"/>
            </a:xfrm>
            <a:prstGeom prst="rect">
              <a:avLst/>
            </a:prstGeom>
          </p:spPr>
        </p:pic>
      </p:grpSp>
      <p:grpSp>
        <p:nvGrpSpPr>
          <p:cNvPr id="47" name="Group 46">
            <a:extLst>
              <a:ext uri="{FF2B5EF4-FFF2-40B4-BE49-F238E27FC236}">
                <a16:creationId xmlns:a16="http://schemas.microsoft.com/office/drawing/2014/main" id="{156A7202-663A-DC36-6BAF-4589F29B11C7}"/>
              </a:ext>
            </a:extLst>
          </p:cNvPr>
          <p:cNvGrpSpPr/>
          <p:nvPr/>
        </p:nvGrpSpPr>
        <p:grpSpPr>
          <a:xfrm>
            <a:off x="13775990" y="1447982"/>
            <a:ext cx="5340453" cy="4561713"/>
            <a:chOff x="-217726" y="1018559"/>
            <a:chExt cx="7612291" cy="6502273"/>
          </a:xfrm>
        </p:grpSpPr>
        <mc:AlternateContent xmlns:mc="http://schemas.openxmlformats.org/markup-compatibility/2006">
          <mc:Choice xmlns:am3d="http://schemas.microsoft.com/office/drawing/2017/model3d" Requires="am3d">
            <p:graphicFrame>
              <p:nvGraphicFramePr>
                <p:cNvPr id="48" name="!!se">
                  <a:extLst>
                    <a:ext uri="{FF2B5EF4-FFF2-40B4-BE49-F238E27FC236}">
                      <a16:creationId xmlns:a16="http://schemas.microsoft.com/office/drawing/2014/main" id="{84F1FDFF-D64D-B5F0-B847-508AC21AD50B}"/>
                    </a:ext>
                  </a:extLst>
                </p:cNvPr>
                <p:cNvGraphicFramePr>
                  <a:graphicFrameLocks noChangeAspect="1"/>
                </p:cNvGraphicFramePr>
                <p:nvPr/>
              </p:nvGraphicFramePr>
              <p:xfrm>
                <a:off x="-217726"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7"/>
                    </am3d:raster>
                    <am3d:objViewport viewportSz="70595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8" name="!!se">
                  <a:extLst>
                    <a:ext uri="{FF2B5EF4-FFF2-40B4-BE49-F238E27FC236}">
                      <a16:creationId xmlns:a16="http://schemas.microsoft.com/office/drawing/2014/main" id="{84F1FDFF-D64D-B5F0-B847-508AC21AD50B}"/>
                    </a:ext>
                  </a:extLst>
                </p:cNvPr>
                <p:cNvPicPr>
                  <a:picLocks noGrp="1" noRot="1" noChangeAspect="1" noMove="1" noResize="1" noEditPoints="1" noAdjustHandles="1" noChangeArrowheads="1" noChangeShapeType="1" noCrop="1"/>
                </p:cNvPicPr>
                <p:nvPr/>
              </p:nvPicPr>
              <p:blipFill>
                <a:blip r:embed="rId7"/>
                <a:stretch>
                  <a:fillRect/>
                </a:stretch>
              </p:blipFill>
              <p:spPr>
                <a:xfrm>
                  <a:off x="13775990" y="1447982"/>
                  <a:ext cx="5340453" cy="4561713"/>
                </a:xfrm>
                <a:prstGeom prst="rect">
                  <a:avLst/>
                </a:prstGeom>
              </p:spPr>
            </p:pic>
          </mc:Fallback>
        </mc:AlternateContent>
        <p:pic>
          <p:nvPicPr>
            <p:cNvPr id="49" name="Picture 48">
              <a:extLst>
                <a:ext uri="{FF2B5EF4-FFF2-40B4-BE49-F238E27FC236}">
                  <a16:creationId xmlns:a16="http://schemas.microsoft.com/office/drawing/2014/main" id="{467D985D-A199-C918-40A6-C5C4032AB195}"/>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087757" y="2240878"/>
              <a:ext cx="4994934" cy="3193299"/>
            </a:xfrm>
            <a:prstGeom prst="rect">
              <a:avLst/>
            </a:prstGeom>
          </p:spPr>
        </p:pic>
      </p:grpSp>
    </p:spTree>
    <p:extLst>
      <p:ext uri="{BB962C8B-B14F-4D97-AF65-F5344CB8AC3E}">
        <p14:creationId xmlns:p14="http://schemas.microsoft.com/office/powerpoint/2010/main" val="3212775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5BFDD-6F5C-E8D6-D92D-36A11589CAE7}"/>
            </a:ext>
          </a:extLst>
        </p:cNvPr>
        <p:cNvGrpSpPr/>
        <p:nvPr/>
      </p:nvGrpSpPr>
      <p:grpSpPr>
        <a:xfrm>
          <a:off x="0" y="0"/>
          <a:ext cx="0" cy="0"/>
          <a:chOff x="0" y="0"/>
          <a:chExt cx="0" cy="0"/>
        </a:xfrm>
      </p:grpSpPr>
      <p:cxnSp>
        <p:nvCxnSpPr>
          <p:cNvPr id="11" name="!!S3">
            <a:extLst>
              <a:ext uri="{FF2B5EF4-FFF2-40B4-BE49-F238E27FC236}">
                <a16:creationId xmlns:a16="http://schemas.microsoft.com/office/drawing/2014/main" id="{D9D96256-A59C-A307-4F47-F5B0415F4E69}"/>
              </a:ext>
            </a:extLst>
          </p:cNvPr>
          <p:cNvCxnSpPr>
            <a:cxnSpLocks/>
          </p:cNvCxnSpPr>
          <p:nvPr/>
        </p:nvCxnSpPr>
        <p:spPr>
          <a:xfrm>
            <a:off x="9998739" y="8411095"/>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5" name="!!MK3">
            <a:extLst>
              <a:ext uri="{FF2B5EF4-FFF2-40B4-BE49-F238E27FC236}">
                <a16:creationId xmlns:a16="http://schemas.microsoft.com/office/drawing/2014/main" id="{FCF575B2-6467-AAA7-B2D8-FDDC24ECBE30}"/>
              </a:ext>
            </a:extLst>
          </p:cNvPr>
          <p:cNvSpPr/>
          <p:nvPr/>
        </p:nvSpPr>
        <p:spPr>
          <a:xfrm>
            <a:off x="9696166" y="8073245"/>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672B84FD-08D2-EACE-D037-4EC760AFF652}"/>
              </a:ext>
            </a:extLst>
          </p:cNvPr>
          <p:cNvSpPr/>
          <p:nvPr/>
        </p:nvSpPr>
        <p:spPr>
          <a:xfrm>
            <a:off x="257753" y="67384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CF860106-989C-7E41-293A-AE404956695A}"/>
              </a:ext>
            </a:extLst>
          </p:cNvPr>
          <p:cNvSpPr/>
          <p:nvPr/>
        </p:nvSpPr>
        <p:spPr>
          <a:xfrm rot="10406589">
            <a:off x="3898967" y="202218"/>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C5B8C900-71CD-DD99-EB62-92586DBB725D}"/>
              </a:ext>
            </a:extLst>
          </p:cNvPr>
          <p:cNvCxnSpPr>
            <a:cxnSpLocks/>
          </p:cNvCxnSpPr>
          <p:nvPr/>
        </p:nvCxnSpPr>
        <p:spPr>
          <a:xfrm>
            <a:off x="555347" y="-99770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30A25AF6-547E-6CD5-905A-EAC7E768D4C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7" name="TextBox 6">
            <a:extLst>
              <a:ext uri="{FF2B5EF4-FFF2-40B4-BE49-F238E27FC236}">
                <a16:creationId xmlns:a16="http://schemas.microsoft.com/office/drawing/2014/main" id="{1238F4D9-19B7-540E-71A4-69D953B73A98}"/>
              </a:ext>
            </a:extLst>
          </p:cNvPr>
          <p:cNvSpPr txBox="1"/>
          <p:nvPr/>
        </p:nvSpPr>
        <p:spPr>
          <a:xfrm>
            <a:off x="997552" y="-2144744"/>
            <a:ext cx="7816656" cy="523220"/>
          </a:xfrm>
          <a:prstGeom prst="rect">
            <a:avLst/>
          </a:prstGeom>
          <a:noFill/>
        </p:spPr>
        <p:txBody>
          <a:bodyPr wrap="square" anchor="ctr">
            <a:spAutoFit/>
          </a:bodyPr>
          <a:lstStyle/>
          <a:p>
            <a:pPr lvl="0">
              <a:defRPr/>
            </a:pPr>
            <a:r>
              <a:rPr lang="en-US" sz="2800" b="1" spc="300" dirty="0">
                <a:solidFill>
                  <a:srgbClr val="192821"/>
                </a:solidFill>
                <a:latin typeface="Plus Jakarta Sans" pitchFamily="2" charset="77"/>
                <a:cs typeface="Plus Jakarta Sans" pitchFamily="2" charset="77"/>
              </a:rPr>
              <a:t>What happens behind the scenes?</a:t>
            </a:r>
          </a:p>
        </p:txBody>
      </p:sp>
      <p:cxnSp>
        <p:nvCxnSpPr>
          <p:cNvPr id="12" name="!!S3">
            <a:extLst>
              <a:ext uri="{FF2B5EF4-FFF2-40B4-BE49-F238E27FC236}">
                <a16:creationId xmlns:a16="http://schemas.microsoft.com/office/drawing/2014/main" id="{C325F824-6DB2-E90E-EA99-8DFF2ADADE22}"/>
              </a:ext>
            </a:extLst>
          </p:cNvPr>
          <p:cNvCxnSpPr>
            <a:cxnSpLocks/>
          </p:cNvCxnSpPr>
          <p:nvPr/>
        </p:nvCxnSpPr>
        <p:spPr>
          <a:xfrm flipH="1">
            <a:off x="-2376565"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EE3841D6-6C92-9A40-2F05-120219BE5DA5}"/>
              </a:ext>
            </a:extLst>
          </p:cNvPr>
          <p:cNvSpPr/>
          <p:nvPr/>
        </p:nvSpPr>
        <p:spPr>
          <a:xfrm>
            <a:off x="2051555" y="6012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Rectangle 5">
            <a:extLst>
              <a:ext uri="{FF2B5EF4-FFF2-40B4-BE49-F238E27FC236}">
                <a16:creationId xmlns:a16="http://schemas.microsoft.com/office/drawing/2014/main" id="{C6752EE0-BBD8-A8F9-CC96-2E671B3CACC8}"/>
              </a:ext>
            </a:extLst>
          </p:cNvPr>
          <p:cNvSpPr/>
          <p:nvPr/>
        </p:nvSpPr>
        <p:spPr>
          <a:xfrm>
            <a:off x="498892" y="1744667"/>
            <a:ext cx="11339063" cy="33873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2">
            <a:extLst>
              <a:ext uri="{FF2B5EF4-FFF2-40B4-BE49-F238E27FC236}">
                <a16:creationId xmlns:a16="http://schemas.microsoft.com/office/drawing/2014/main" id="{A6D1B71A-A820-0AE7-DD83-FEE965C7BFB2}"/>
              </a:ext>
            </a:extLst>
          </p:cNvPr>
          <p:cNvCxnSpPr>
            <a:cxnSpLocks/>
          </p:cNvCxnSpPr>
          <p:nvPr/>
        </p:nvCxnSpPr>
        <p:spPr>
          <a:xfrm flipH="1">
            <a:off x="9653130"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3" name="!!MK2">
            <a:extLst>
              <a:ext uri="{FF2B5EF4-FFF2-40B4-BE49-F238E27FC236}">
                <a16:creationId xmlns:a16="http://schemas.microsoft.com/office/drawing/2014/main" id="{759DCB69-C692-524E-2075-CA880F5CC4A4}"/>
              </a:ext>
            </a:extLst>
          </p:cNvPr>
          <p:cNvSpPr/>
          <p:nvPr/>
        </p:nvSpPr>
        <p:spPr>
          <a:xfrm>
            <a:off x="9398574"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 name="TextBox 22">
            <a:extLst>
              <a:ext uri="{FF2B5EF4-FFF2-40B4-BE49-F238E27FC236}">
                <a16:creationId xmlns:a16="http://schemas.microsoft.com/office/drawing/2014/main" id="{8EDEF9EA-0C20-87E0-1B2C-170408F24100}"/>
              </a:ext>
            </a:extLst>
          </p:cNvPr>
          <p:cNvSpPr txBox="1"/>
          <p:nvPr/>
        </p:nvSpPr>
        <p:spPr>
          <a:xfrm>
            <a:off x="-6964678" y="2180755"/>
            <a:ext cx="3362868" cy="506292"/>
          </a:xfrm>
          <a:prstGeom prst="rect">
            <a:avLst/>
          </a:prstGeom>
          <a:noFill/>
        </p:spPr>
        <p:txBody>
          <a:bodyPr wrap="square">
            <a:spAutoFit/>
          </a:bodyPr>
          <a:lstStyle/>
          <a:p>
            <a:pPr>
              <a:lnSpc>
                <a:spcPct val="150000"/>
              </a:lnSpc>
              <a:buClr>
                <a:srgbClr val="A3D0AF"/>
              </a:buClr>
            </a:pPr>
            <a:r>
              <a:rPr lang="en-US" sz="2000" b="1" dirty="0">
                <a:solidFill>
                  <a:srgbClr val="A3D0AF"/>
                </a:solidFill>
                <a:latin typeface="Plus Jakarta Sans" pitchFamily="2" charset="0"/>
                <a:cs typeface="Plus Jakarta Sans" pitchFamily="2" charset="0"/>
              </a:rPr>
              <a:t>4) Post Processing:</a:t>
            </a:r>
          </a:p>
        </p:txBody>
      </p:sp>
      <p:sp>
        <p:nvSpPr>
          <p:cNvPr id="3" name="TextBox 2">
            <a:extLst>
              <a:ext uri="{FF2B5EF4-FFF2-40B4-BE49-F238E27FC236}">
                <a16:creationId xmlns:a16="http://schemas.microsoft.com/office/drawing/2014/main" id="{7AF61435-615A-702A-96AD-CB5B8FFA8D26}"/>
              </a:ext>
            </a:extLst>
          </p:cNvPr>
          <p:cNvSpPr txBox="1"/>
          <p:nvPr/>
        </p:nvSpPr>
        <p:spPr>
          <a:xfrm>
            <a:off x="-6991166" y="2780747"/>
            <a:ext cx="2766759" cy="2031325"/>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We did this essentially because: Images may look completely black or white,</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colors might be inverted or washed out and GUI may crash if passed</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unsupported formats.</a:t>
            </a:r>
          </a:p>
        </p:txBody>
      </p:sp>
      <p:sp>
        <p:nvSpPr>
          <p:cNvPr id="22" name="TextBox 21">
            <a:extLst>
              <a:ext uri="{FF2B5EF4-FFF2-40B4-BE49-F238E27FC236}">
                <a16:creationId xmlns:a16="http://schemas.microsoft.com/office/drawing/2014/main" id="{22CD53C1-667F-BA66-2D5C-7785B66652F4}"/>
              </a:ext>
            </a:extLst>
          </p:cNvPr>
          <p:cNvSpPr txBox="1"/>
          <p:nvPr/>
        </p:nvSpPr>
        <p:spPr>
          <a:xfrm>
            <a:off x="-3744104" y="2810270"/>
            <a:ext cx="2093075" cy="646331"/>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err="1">
                <a:solidFill>
                  <a:schemeClr val="tx1">
                    <a:lumMod val="85000"/>
                    <a:lumOff val="15000"/>
                  </a:schemeClr>
                </a:solidFill>
                <a:latin typeface="Plus Jakarta Sans" pitchFamily="2" charset="0"/>
                <a:cs typeface="Plus Jakarta Sans" pitchFamily="2" charset="0"/>
              </a:rPr>
              <a:t>Denormalize</a:t>
            </a:r>
            <a:r>
              <a:rPr lang="en-US" dirty="0">
                <a:solidFill>
                  <a:schemeClr val="tx1">
                    <a:lumMod val="85000"/>
                    <a:lumOff val="15000"/>
                  </a:schemeClr>
                </a:solidFill>
                <a:latin typeface="Plus Jakarta Sans" pitchFamily="2" charset="0"/>
                <a:cs typeface="Plus Jakarta Sans" pitchFamily="2" charset="0"/>
              </a:rPr>
              <a:t> the pixel values.</a:t>
            </a:r>
          </a:p>
        </p:txBody>
      </p:sp>
      <p:sp>
        <p:nvSpPr>
          <p:cNvPr id="20" name="!!MM">
            <a:extLst>
              <a:ext uri="{FF2B5EF4-FFF2-40B4-BE49-F238E27FC236}">
                <a16:creationId xmlns:a16="http://schemas.microsoft.com/office/drawing/2014/main" id="{C8749378-28E5-20E0-0FAB-340AF9711892}"/>
              </a:ext>
            </a:extLst>
          </p:cNvPr>
          <p:cNvSpPr/>
          <p:nvPr/>
        </p:nvSpPr>
        <p:spPr>
          <a:xfrm rot="10800000">
            <a:off x="3932931" y="5544257"/>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7" name="Group 26">
            <a:extLst>
              <a:ext uri="{FF2B5EF4-FFF2-40B4-BE49-F238E27FC236}">
                <a16:creationId xmlns:a16="http://schemas.microsoft.com/office/drawing/2014/main" id="{699F427B-2FFA-0B08-E8FE-3BD5025B3E84}"/>
              </a:ext>
            </a:extLst>
          </p:cNvPr>
          <p:cNvGrpSpPr/>
          <p:nvPr/>
        </p:nvGrpSpPr>
        <p:grpSpPr>
          <a:xfrm>
            <a:off x="-4443130" y="8828687"/>
            <a:ext cx="3699155" cy="2077320"/>
            <a:chOff x="552027" y="1984810"/>
            <a:chExt cx="3699155" cy="2077320"/>
          </a:xfrm>
        </p:grpSpPr>
        <p:sp>
          <p:nvSpPr>
            <p:cNvPr id="28" name="TextBox 27">
              <a:extLst>
                <a:ext uri="{FF2B5EF4-FFF2-40B4-BE49-F238E27FC236}">
                  <a16:creationId xmlns:a16="http://schemas.microsoft.com/office/drawing/2014/main" id="{BF642B15-4E3B-FC88-0C1D-EE833CD5FF14}"/>
                </a:ext>
              </a:extLst>
            </p:cNvPr>
            <p:cNvSpPr txBox="1"/>
            <p:nvPr/>
          </p:nvSpPr>
          <p:spPr>
            <a:xfrm>
              <a:off x="552027" y="1984810"/>
              <a:ext cx="3699155" cy="506292"/>
            </a:xfrm>
            <a:prstGeom prst="rect">
              <a:avLst/>
            </a:prstGeom>
            <a:noFill/>
          </p:spPr>
          <p:txBody>
            <a:bodyPr wrap="square">
              <a:spAutoFit/>
            </a:bodyPr>
            <a:lstStyle/>
            <a:p>
              <a:pPr>
                <a:lnSpc>
                  <a:spcPct val="150000"/>
                </a:lnSpc>
                <a:buClr>
                  <a:srgbClr val="A3D0AF"/>
                </a:buClr>
              </a:pPr>
              <a:r>
                <a:rPr lang="en-US" sz="2000" b="1" dirty="0">
                  <a:solidFill>
                    <a:srgbClr val="A3D0AF"/>
                  </a:solidFill>
                  <a:latin typeface="Plus Jakarta Sans" pitchFamily="2" charset="0"/>
                  <a:cs typeface="Plus Jakarta Sans" pitchFamily="2" charset="0"/>
                </a:rPr>
                <a:t>2) Warping Stage: by AFWM.</a:t>
              </a:r>
            </a:p>
          </p:txBody>
        </p:sp>
        <p:sp>
          <p:nvSpPr>
            <p:cNvPr id="29" name="TextBox 28">
              <a:extLst>
                <a:ext uri="{FF2B5EF4-FFF2-40B4-BE49-F238E27FC236}">
                  <a16:creationId xmlns:a16="http://schemas.microsoft.com/office/drawing/2014/main" id="{F5E4115B-4B99-725A-1E1C-DC7997512FAA}"/>
                </a:ext>
              </a:extLst>
            </p:cNvPr>
            <p:cNvSpPr txBox="1"/>
            <p:nvPr/>
          </p:nvSpPr>
          <p:spPr>
            <a:xfrm>
              <a:off x="555344" y="2584802"/>
              <a:ext cx="3451839" cy="1477328"/>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As we mentioned earlier, </a:t>
              </a:r>
              <a:r>
                <a:rPr lang="en-US" dirty="0" err="1">
                  <a:solidFill>
                    <a:schemeClr val="tx1">
                      <a:lumMod val="85000"/>
                      <a:lumOff val="15000"/>
                    </a:schemeClr>
                  </a:solidFill>
                  <a:latin typeface="Plus Jakarta Sans" pitchFamily="2" charset="0"/>
                  <a:cs typeface="Plus Jakarta Sans" pitchFamily="2" charset="0"/>
                </a:rPr>
                <a:t>afwm</a:t>
              </a:r>
              <a:r>
                <a:rPr lang="en-US" dirty="0">
                  <a:solidFill>
                    <a:schemeClr val="tx1">
                      <a:lumMod val="85000"/>
                      <a:lumOff val="15000"/>
                    </a:schemeClr>
                  </a:solidFill>
                  <a:latin typeface="Plus Jakarta Sans" pitchFamily="2" charset="0"/>
                  <a:cs typeface="Plus Jakarta Sans" pitchFamily="2" charset="0"/>
                </a:rPr>
                <a:t> acts as a digital tailor. It takes the input preprocessed</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image and produces an appearance flow map used to warp the garment image.</a:t>
              </a:r>
            </a:p>
          </p:txBody>
        </p:sp>
      </p:grpSp>
      <p:grpSp>
        <p:nvGrpSpPr>
          <p:cNvPr id="30" name="Group 29">
            <a:extLst>
              <a:ext uri="{FF2B5EF4-FFF2-40B4-BE49-F238E27FC236}">
                <a16:creationId xmlns:a16="http://schemas.microsoft.com/office/drawing/2014/main" id="{E65CF0F4-5756-00F1-D357-95E04FD4C1F2}"/>
              </a:ext>
            </a:extLst>
          </p:cNvPr>
          <p:cNvGrpSpPr/>
          <p:nvPr/>
        </p:nvGrpSpPr>
        <p:grpSpPr>
          <a:xfrm>
            <a:off x="13327669" y="8828687"/>
            <a:ext cx="5070492" cy="2077320"/>
            <a:chOff x="552027" y="1984810"/>
            <a:chExt cx="5070492" cy="2077320"/>
          </a:xfrm>
        </p:grpSpPr>
        <p:sp>
          <p:nvSpPr>
            <p:cNvPr id="31" name="TextBox 30">
              <a:extLst>
                <a:ext uri="{FF2B5EF4-FFF2-40B4-BE49-F238E27FC236}">
                  <a16:creationId xmlns:a16="http://schemas.microsoft.com/office/drawing/2014/main" id="{67DCBA4C-2D69-DE76-A4EE-7904057C10F3}"/>
                </a:ext>
              </a:extLst>
            </p:cNvPr>
            <p:cNvSpPr txBox="1"/>
            <p:nvPr/>
          </p:nvSpPr>
          <p:spPr>
            <a:xfrm>
              <a:off x="552027" y="1984810"/>
              <a:ext cx="5070492" cy="506292"/>
            </a:xfrm>
            <a:prstGeom prst="rect">
              <a:avLst/>
            </a:prstGeom>
            <a:noFill/>
          </p:spPr>
          <p:txBody>
            <a:bodyPr wrap="square">
              <a:spAutoFit/>
            </a:bodyPr>
            <a:lstStyle/>
            <a:p>
              <a:pPr>
                <a:lnSpc>
                  <a:spcPct val="150000"/>
                </a:lnSpc>
                <a:buClr>
                  <a:srgbClr val="A3D0AF"/>
                </a:buClr>
              </a:pPr>
              <a:r>
                <a:rPr lang="en-US" sz="2000" b="1" dirty="0">
                  <a:solidFill>
                    <a:srgbClr val="A3D0AF"/>
                  </a:solidFill>
                  <a:latin typeface="Plus Jakarta Sans" pitchFamily="2" charset="0"/>
                  <a:cs typeface="Plus Jakarta Sans" pitchFamily="2" charset="0"/>
                </a:rPr>
                <a:t>3) Composition Stage: by </a:t>
              </a:r>
              <a:r>
                <a:rPr lang="en-US" sz="2000" b="1" dirty="0" err="1">
                  <a:solidFill>
                    <a:srgbClr val="A3D0AF"/>
                  </a:solidFill>
                  <a:latin typeface="Plus Jakarta Sans" pitchFamily="2" charset="0"/>
                  <a:cs typeface="Plus Jakarta Sans" pitchFamily="2" charset="0"/>
                </a:rPr>
                <a:t>ResUnetGenerator</a:t>
              </a:r>
              <a:r>
                <a:rPr lang="en-US" sz="2000" b="1" dirty="0">
                  <a:solidFill>
                    <a:srgbClr val="A3D0AF"/>
                  </a:solidFill>
                  <a:latin typeface="Plus Jakarta Sans" pitchFamily="2" charset="0"/>
                  <a:cs typeface="Plus Jakarta Sans" pitchFamily="2" charset="0"/>
                </a:rPr>
                <a:t>.</a:t>
              </a:r>
            </a:p>
          </p:txBody>
        </p:sp>
        <p:sp>
          <p:nvSpPr>
            <p:cNvPr id="32" name="TextBox 31">
              <a:extLst>
                <a:ext uri="{FF2B5EF4-FFF2-40B4-BE49-F238E27FC236}">
                  <a16:creationId xmlns:a16="http://schemas.microsoft.com/office/drawing/2014/main" id="{7B7EE497-7229-6E08-6CF7-42F2682F9663}"/>
                </a:ext>
              </a:extLst>
            </p:cNvPr>
            <p:cNvSpPr txBox="1"/>
            <p:nvPr/>
          </p:nvSpPr>
          <p:spPr>
            <a:xfrm>
              <a:off x="555344" y="2584802"/>
              <a:ext cx="4029914" cy="1477328"/>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As we also mentioned earlier, </a:t>
              </a:r>
              <a:r>
                <a:rPr lang="en-US" dirty="0" err="1">
                  <a:solidFill>
                    <a:schemeClr val="tx1">
                      <a:lumMod val="85000"/>
                      <a:lumOff val="15000"/>
                    </a:schemeClr>
                  </a:solidFill>
                  <a:latin typeface="Plus Jakarta Sans" pitchFamily="2" charset="0"/>
                  <a:cs typeface="Plus Jakarta Sans" pitchFamily="2" charset="0"/>
                </a:rPr>
                <a:t>ResUnetGenerator</a:t>
              </a:r>
              <a:r>
                <a:rPr lang="en-US" dirty="0">
                  <a:solidFill>
                    <a:schemeClr val="tx1">
                      <a:lumMod val="85000"/>
                      <a:lumOff val="15000"/>
                    </a:schemeClr>
                  </a:solidFill>
                  <a:latin typeface="Plus Jakarta Sans" pitchFamily="2" charset="0"/>
                  <a:cs typeface="Plus Jakarta Sans" pitchFamily="2" charset="0"/>
                </a:rPr>
                <a:t> acts as an editor to AFWM. It takes</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the warped garment + person image and produces the Final try-on image (realistic</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and natural-looking)</a:t>
              </a:r>
            </a:p>
          </p:txBody>
        </p:sp>
      </p:grpSp>
      <p:sp>
        <p:nvSpPr>
          <p:cNvPr id="33" name="TextBox 32">
            <a:extLst>
              <a:ext uri="{FF2B5EF4-FFF2-40B4-BE49-F238E27FC236}">
                <a16:creationId xmlns:a16="http://schemas.microsoft.com/office/drawing/2014/main" id="{A5AA5B0C-41F9-6F2A-35FA-70655B7EB3C7}"/>
              </a:ext>
            </a:extLst>
          </p:cNvPr>
          <p:cNvSpPr txBox="1"/>
          <p:nvPr/>
        </p:nvSpPr>
        <p:spPr>
          <a:xfrm>
            <a:off x="702475" y="-1402515"/>
            <a:ext cx="9131671" cy="837473"/>
          </a:xfrm>
          <a:prstGeom prst="rect">
            <a:avLst/>
          </a:prstGeom>
          <a:noFill/>
        </p:spPr>
        <p:txBody>
          <a:bodyPr wrap="square" anchor="ctr">
            <a:spAutoFit/>
          </a:bodyPr>
          <a:lstStyle/>
          <a:p>
            <a:pPr lvl="0">
              <a:lnSpc>
                <a:spcPct val="150000"/>
              </a:lnSpc>
              <a:defRPr/>
            </a:pPr>
            <a:r>
              <a:rPr lang="en-US" sz="3600" b="1" spc="300" dirty="0">
                <a:solidFill>
                  <a:srgbClr val="A3D0AF"/>
                </a:solidFill>
                <a:latin typeface="Plus Jakarta Sans" pitchFamily="2" charset="77"/>
                <a:cs typeface="Plus Jakarta Sans" pitchFamily="2" charset="77"/>
              </a:rPr>
              <a:t>Future work:</a:t>
            </a:r>
            <a:endParaRPr lang="en-US" sz="4000" b="1" spc="300" dirty="0">
              <a:solidFill>
                <a:srgbClr val="192821"/>
              </a:solidFill>
              <a:latin typeface="Plus Jakarta Sans" pitchFamily="2" charset="77"/>
              <a:cs typeface="Plus Jakarta Sans" pitchFamily="2" charset="77"/>
            </a:endParaRPr>
          </a:p>
        </p:txBody>
      </p:sp>
      <p:sp>
        <p:nvSpPr>
          <p:cNvPr id="34" name="TextBox 33">
            <a:extLst>
              <a:ext uri="{FF2B5EF4-FFF2-40B4-BE49-F238E27FC236}">
                <a16:creationId xmlns:a16="http://schemas.microsoft.com/office/drawing/2014/main" id="{BB400F8C-3AB5-62AE-DB70-F73FD385E6AB}"/>
              </a:ext>
            </a:extLst>
          </p:cNvPr>
          <p:cNvSpPr txBox="1"/>
          <p:nvPr/>
        </p:nvSpPr>
        <p:spPr>
          <a:xfrm>
            <a:off x="-10611041" y="1556910"/>
            <a:ext cx="8365325" cy="2308324"/>
          </a:xfrm>
          <a:prstGeom prst="rect">
            <a:avLst/>
          </a:prstGeom>
          <a:noFill/>
        </p:spPr>
        <p:txBody>
          <a:bodyPr wrap="square">
            <a:spAutoFit/>
          </a:bodyPr>
          <a:lstStyle/>
          <a:p>
            <a:pPr>
              <a:buClr>
                <a:srgbClr val="A3D0AF"/>
              </a:buClr>
              <a:buSzPct val="111000"/>
            </a:pPr>
            <a:r>
              <a:rPr lang="en-US" dirty="0">
                <a:latin typeface="Plus Jakarta Sans"/>
              </a:rPr>
              <a:t>API Integration for E-Commerce Platforms: We want to enable fashion websites to easily</a:t>
            </a:r>
            <a:r>
              <a:rPr lang="ar-EG" dirty="0">
                <a:latin typeface="Plus Jakarta Sans"/>
              </a:rPr>
              <a:t> </a:t>
            </a:r>
            <a:r>
              <a:rPr lang="en-US" dirty="0">
                <a:latin typeface="Plus Jakarta Sans"/>
              </a:rPr>
              <a:t>integrate the virtual try-on system through an API or plugin.</a:t>
            </a:r>
            <a:endParaRPr lang="ar-EG" dirty="0">
              <a:latin typeface="Plus Jakarta Sans"/>
            </a:endParaRPr>
          </a:p>
          <a:p>
            <a:pPr>
              <a:buClr>
                <a:srgbClr val="A3D0AF"/>
              </a:buClr>
              <a:buSzPct val="111000"/>
            </a:pPr>
            <a:endParaRPr lang="ar-EG" dirty="0">
              <a:latin typeface="Plus Jakarta Sans"/>
            </a:endParaRPr>
          </a:p>
          <a:p>
            <a:pPr>
              <a:buClr>
                <a:srgbClr val="A3D0AF"/>
              </a:buClr>
              <a:buSzPct val="111000"/>
            </a:pPr>
            <a:r>
              <a:rPr lang="en-US" dirty="0">
                <a:latin typeface="Plus Jakarta Sans"/>
              </a:rPr>
              <a:t>Future Work: Develop a </a:t>
            </a:r>
            <a:r>
              <a:rPr lang="en-US" dirty="0" err="1">
                <a:latin typeface="Plus Jakarta Sans"/>
              </a:rPr>
              <a:t>GraphQL</a:t>
            </a:r>
            <a:r>
              <a:rPr lang="en-US" dirty="0">
                <a:latin typeface="Plus Jakarta Sans"/>
              </a:rPr>
              <a:t> endpoint for garment try-on / Add "Try It On" buttons next to</a:t>
            </a:r>
            <a:r>
              <a:rPr lang="ar-EG" dirty="0">
                <a:latin typeface="Plus Jakarta Sans"/>
              </a:rPr>
              <a:t> </a:t>
            </a:r>
            <a:r>
              <a:rPr lang="en-US" dirty="0">
                <a:latin typeface="Plus Jakarta Sans"/>
              </a:rPr>
              <a:t>product listings.</a:t>
            </a:r>
            <a:endParaRPr lang="ar-EG" dirty="0">
              <a:latin typeface="Plus Jakarta Sans"/>
            </a:endParaRPr>
          </a:p>
          <a:p>
            <a:pPr>
              <a:buClr>
                <a:srgbClr val="A3D0AF"/>
              </a:buClr>
              <a:buSzPct val="111000"/>
            </a:pPr>
            <a:endParaRPr lang="ar-EG" dirty="0">
              <a:latin typeface="Plus Jakarta Sans"/>
            </a:endParaRPr>
          </a:p>
          <a:p>
            <a:pPr>
              <a:buClr>
                <a:srgbClr val="A3D0AF"/>
              </a:buClr>
              <a:buSzPct val="111000"/>
            </a:pPr>
            <a:r>
              <a:rPr lang="en-US" b="1" dirty="0">
                <a:solidFill>
                  <a:srgbClr val="A3D0AF"/>
                </a:solidFill>
                <a:latin typeface="Plus Jakarta Sans"/>
              </a:rPr>
              <a:t>Complete Outfit Generation (Outfit Recommendation Engine): </a:t>
            </a:r>
            <a:r>
              <a:rPr lang="en-US" dirty="0">
                <a:latin typeface="Plus Jakarta Sans"/>
              </a:rPr>
              <a:t>Recommend full outfit sets -e.g., top + pants + shoes + accessories.</a:t>
            </a:r>
          </a:p>
        </p:txBody>
      </p:sp>
      <p:grpSp>
        <p:nvGrpSpPr>
          <p:cNvPr id="2" name="Group 1">
            <a:extLst>
              <a:ext uri="{FF2B5EF4-FFF2-40B4-BE49-F238E27FC236}">
                <a16:creationId xmlns:a16="http://schemas.microsoft.com/office/drawing/2014/main" id="{5CEF7BE8-6B64-6BF1-3A3B-253E9F35B2DF}"/>
              </a:ext>
            </a:extLst>
          </p:cNvPr>
          <p:cNvGrpSpPr/>
          <p:nvPr/>
        </p:nvGrpSpPr>
        <p:grpSpPr>
          <a:xfrm>
            <a:off x="755546" y="877537"/>
            <a:ext cx="5340454" cy="4561713"/>
            <a:chOff x="-217727" y="1018559"/>
            <a:chExt cx="7612291" cy="6502273"/>
          </a:xfrm>
        </p:grpSpPr>
        <mc:AlternateContent xmlns:mc="http://schemas.openxmlformats.org/markup-compatibility/2006">
          <mc:Choice xmlns:am3d="http://schemas.microsoft.com/office/drawing/2017/model3d" Requires="am3d">
            <p:graphicFrame>
              <p:nvGraphicFramePr>
                <p:cNvPr id="5" name="!!se">
                  <a:extLst>
                    <a:ext uri="{FF2B5EF4-FFF2-40B4-BE49-F238E27FC236}">
                      <a16:creationId xmlns:a16="http://schemas.microsoft.com/office/drawing/2014/main" id="{5E8C159C-61F3-3094-4AFC-7EBDC45F2118}"/>
                    </a:ext>
                  </a:extLst>
                </p:cNvPr>
                <p:cNvGraphicFramePr>
                  <a:graphicFrameLocks noChangeAspect="1"/>
                </p:cNvGraphicFramePr>
                <p:nvPr>
                  <p:extLst>
                    <p:ext uri="{D42A27DB-BD31-4B8C-83A1-F6EECF244321}">
                      <p14:modId xmlns:p14="http://schemas.microsoft.com/office/powerpoint/2010/main" val="3480593868"/>
                    </p:ext>
                  </p:extLst>
                </p:nvPr>
              </p:nvGraphicFramePr>
              <p:xfrm>
                <a:off x="-217727"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5"/>
                    </am3d:raster>
                    <am3d:objViewport viewportSz="70595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se">
                  <a:extLst>
                    <a:ext uri="{FF2B5EF4-FFF2-40B4-BE49-F238E27FC236}">
                      <a16:creationId xmlns:a16="http://schemas.microsoft.com/office/drawing/2014/main" id="{5E8C159C-61F3-3094-4AFC-7EBDC45F2118}"/>
                    </a:ext>
                  </a:extLst>
                </p:cNvPr>
                <p:cNvPicPr>
                  <a:picLocks noGrp="1" noRot="1" noChangeAspect="1" noMove="1" noResize="1" noEditPoints="1" noAdjustHandles="1" noChangeArrowheads="1" noChangeShapeType="1" noCrop="1"/>
                </p:cNvPicPr>
                <p:nvPr/>
              </p:nvPicPr>
              <p:blipFill>
                <a:blip r:embed="rId5"/>
                <a:stretch>
                  <a:fillRect/>
                </a:stretch>
              </p:blipFill>
              <p:spPr>
                <a:xfrm>
                  <a:off x="755546" y="877537"/>
                  <a:ext cx="5340454" cy="4561713"/>
                </a:xfrm>
                <a:prstGeom prst="rect">
                  <a:avLst/>
                </a:prstGeom>
              </p:spPr>
            </p:pic>
          </mc:Fallback>
        </mc:AlternateContent>
        <p:pic>
          <p:nvPicPr>
            <p:cNvPr id="16" name="Picture 15">
              <a:extLst>
                <a:ext uri="{FF2B5EF4-FFF2-40B4-BE49-F238E27FC236}">
                  <a16:creationId xmlns:a16="http://schemas.microsoft.com/office/drawing/2014/main" id="{2FB8733C-6DCC-F1E6-001E-D46CC39DCE8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02819" y="2240877"/>
              <a:ext cx="4924630" cy="3117313"/>
            </a:xfrm>
            <a:prstGeom prst="rect">
              <a:avLst/>
            </a:prstGeom>
          </p:spPr>
        </p:pic>
      </p:grpSp>
      <p:grpSp>
        <p:nvGrpSpPr>
          <p:cNvPr id="24" name="Group 23">
            <a:extLst>
              <a:ext uri="{FF2B5EF4-FFF2-40B4-BE49-F238E27FC236}">
                <a16:creationId xmlns:a16="http://schemas.microsoft.com/office/drawing/2014/main" id="{57F91805-B7A5-9F60-30B2-F045FE99CEF2}"/>
              </a:ext>
            </a:extLst>
          </p:cNvPr>
          <p:cNvGrpSpPr/>
          <p:nvPr/>
        </p:nvGrpSpPr>
        <p:grpSpPr>
          <a:xfrm>
            <a:off x="6257365" y="832446"/>
            <a:ext cx="5340453" cy="4561713"/>
            <a:chOff x="-217726" y="1018559"/>
            <a:chExt cx="7612291" cy="6502273"/>
          </a:xfrm>
        </p:grpSpPr>
        <mc:AlternateContent xmlns:mc="http://schemas.openxmlformats.org/markup-compatibility/2006">
          <mc:Choice xmlns:am3d="http://schemas.microsoft.com/office/drawing/2017/model3d" Requires="am3d">
            <p:graphicFrame>
              <p:nvGraphicFramePr>
                <p:cNvPr id="35" name="!!se">
                  <a:extLst>
                    <a:ext uri="{FF2B5EF4-FFF2-40B4-BE49-F238E27FC236}">
                      <a16:creationId xmlns:a16="http://schemas.microsoft.com/office/drawing/2014/main" id="{BC3E198B-86C5-108F-53F1-A32D20FCA67A}"/>
                    </a:ext>
                  </a:extLst>
                </p:cNvPr>
                <p:cNvGraphicFramePr>
                  <a:graphicFrameLocks noChangeAspect="1"/>
                </p:cNvGraphicFramePr>
                <p:nvPr/>
              </p:nvGraphicFramePr>
              <p:xfrm>
                <a:off x="-217726"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7"/>
                    </am3d:raster>
                    <am3d:objViewport viewportSz="70595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5" name="!!se">
                  <a:extLst>
                    <a:ext uri="{FF2B5EF4-FFF2-40B4-BE49-F238E27FC236}">
                      <a16:creationId xmlns:a16="http://schemas.microsoft.com/office/drawing/2014/main" id="{BC3E198B-86C5-108F-53F1-A32D20FCA67A}"/>
                    </a:ext>
                  </a:extLst>
                </p:cNvPr>
                <p:cNvPicPr>
                  <a:picLocks noGrp="1" noRot="1" noChangeAspect="1" noMove="1" noResize="1" noEditPoints="1" noAdjustHandles="1" noChangeArrowheads="1" noChangeShapeType="1" noCrop="1"/>
                </p:cNvPicPr>
                <p:nvPr/>
              </p:nvPicPr>
              <p:blipFill>
                <a:blip r:embed="rId7"/>
                <a:stretch>
                  <a:fillRect/>
                </a:stretch>
              </p:blipFill>
              <p:spPr>
                <a:xfrm>
                  <a:off x="6257365" y="832446"/>
                  <a:ext cx="5340453" cy="4561713"/>
                </a:xfrm>
                <a:prstGeom prst="rect">
                  <a:avLst/>
                </a:prstGeom>
              </p:spPr>
            </p:pic>
          </mc:Fallback>
        </mc:AlternateContent>
        <p:pic>
          <p:nvPicPr>
            <p:cNvPr id="36" name="Picture 35">
              <a:extLst>
                <a:ext uri="{FF2B5EF4-FFF2-40B4-BE49-F238E27FC236}">
                  <a16:creationId xmlns:a16="http://schemas.microsoft.com/office/drawing/2014/main" id="{DBFD8A94-44F5-CE94-1EBF-E0A23605E25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87757" y="2240878"/>
              <a:ext cx="4994934" cy="3193299"/>
            </a:xfrm>
            <a:prstGeom prst="rect">
              <a:avLst/>
            </a:prstGeom>
          </p:spPr>
        </p:pic>
      </p:grpSp>
      <p:grpSp>
        <p:nvGrpSpPr>
          <p:cNvPr id="4" name="Group 3">
            <a:extLst>
              <a:ext uri="{FF2B5EF4-FFF2-40B4-BE49-F238E27FC236}">
                <a16:creationId xmlns:a16="http://schemas.microsoft.com/office/drawing/2014/main" id="{D7628E54-A9B5-4F1E-E547-F76827162304}"/>
              </a:ext>
            </a:extLst>
          </p:cNvPr>
          <p:cNvGrpSpPr/>
          <p:nvPr/>
        </p:nvGrpSpPr>
        <p:grpSpPr>
          <a:xfrm>
            <a:off x="-8524710" y="430215"/>
            <a:ext cx="5340454" cy="4561713"/>
            <a:chOff x="-217727" y="1018559"/>
            <a:chExt cx="7612291" cy="6502273"/>
          </a:xfrm>
        </p:grpSpPr>
        <mc:AlternateContent xmlns:mc="http://schemas.openxmlformats.org/markup-compatibility/2006">
          <mc:Choice xmlns:am3d="http://schemas.microsoft.com/office/drawing/2017/model3d" Requires="am3d">
            <p:graphicFrame>
              <p:nvGraphicFramePr>
                <p:cNvPr id="8" name="!!se">
                  <a:extLst>
                    <a:ext uri="{FF2B5EF4-FFF2-40B4-BE49-F238E27FC236}">
                      <a16:creationId xmlns:a16="http://schemas.microsoft.com/office/drawing/2014/main" id="{F7EE70F5-E521-D0BA-3A46-69C4BF7772D9}"/>
                    </a:ext>
                  </a:extLst>
                </p:cNvPr>
                <p:cNvGraphicFramePr>
                  <a:graphicFrameLocks noChangeAspect="1"/>
                </p:cNvGraphicFramePr>
                <p:nvPr/>
              </p:nvGraphicFramePr>
              <p:xfrm>
                <a:off x="-217727"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5"/>
                    </am3d:raster>
                    <am3d:objViewport viewportSz="70595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se">
                  <a:extLst>
                    <a:ext uri="{FF2B5EF4-FFF2-40B4-BE49-F238E27FC236}">
                      <a16:creationId xmlns:a16="http://schemas.microsoft.com/office/drawing/2014/main" id="{F7EE70F5-E521-D0BA-3A46-69C4BF7772D9}"/>
                    </a:ext>
                  </a:extLst>
                </p:cNvPr>
                <p:cNvPicPr>
                  <a:picLocks noGrp="1" noRot="1" noChangeAspect="1" noMove="1" noResize="1" noEditPoints="1" noAdjustHandles="1" noChangeArrowheads="1" noChangeShapeType="1" noCrop="1"/>
                </p:cNvPicPr>
                <p:nvPr/>
              </p:nvPicPr>
              <p:blipFill>
                <a:blip r:embed="rId5"/>
                <a:stretch>
                  <a:fillRect/>
                </a:stretch>
              </p:blipFill>
              <p:spPr>
                <a:xfrm>
                  <a:off x="-8524710" y="430215"/>
                  <a:ext cx="5340454" cy="4561713"/>
                </a:xfrm>
                <a:prstGeom prst="rect">
                  <a:avLst/>
                </a:prstGeom>
              </p:spPr>
            </p:pic>
          </mc:Fallback>
        </mc:AlternateContent>
        <p:pic>
          <p:nvPicPr>
            <p:cNvPr id="9" name="Picture 8">
              <a:extLst>
                <a:ext uri="{FF2B5EF4-FFF2-40B4-BE49-F238E27FC236}">
                  <a16:creationId xmlns:a16="http://schemas.microsoft.com/office/drawing/2014/main" id="{2A93E6AD-073E-B1FA-FA54-09A43EBEF2A8}"/>
                </a:ext>
              </a:extLst>
            </p:cNvPr>
            <p:cNvPicPr>
              <a:picLocks noChangeAspect="1"/>
            </p:cNvPicPr>
            <p:nvPr/>
          </p:nvPicPr>
          <p:blipFill>
            <a:blip r:embed="rId9">
              <a:extLst>
                <a:ext uri="{28A0092B-C50C-407E-A947-70E740481C1C}">
                  <a14:useLocalDpi xmlns:a14="http://schemas.microsoft.com/office/drawing/2010/main" val="0"/>
                </a:ext>
              </a:extLst>
            </a:blip>
            <a:stretch/>
          </p:blipFill>
          <p:spPr>
            <a:xfrm>
              <a:off x="1095374" y="2240877"/>
              <a:ext cx="4886179" cy="3117313"/>
            </a:xfrm>
            <a:prstGeom prst="rect">
              <a:avLst/>
            </a:prstGeom>
          </p:spPr>
        </p:pic>
      </p:grpSp>
      <p:grpSp>
        <p:nvGrpSpPr>
          <p:cNvPr id="21" name="Group 20">
            <a:extLst>
              <a:ext uri="{FF2B5EF4-FFF2-40B4-BE49-F238E27FC236}">
                <a16:creationId xmlns:a16="http://schemas.microsoft.com/office/drawing/2014/main" id="{5DF1D39C-878A-3B4E-5DA4-02CFBD9693F6}"/>
              </a:ext>
            </a:extLst>
          </p:cNvPr>
          <p:cNvGrpSpPr/>
          <p:nvPr/>
        </p:nvGrpSpPr>
        <p:grpSpPr>
          <a:xfrm>
            <a:off x="13327669" y="819437"/>
            <a:ext cx="5340453" cy="4561713"/>
            <a:chOff x="-217726" y="1018559"/>
            <a:chExt cx="7612291" cy="6502273"/>
          </a:xfrm>
        </p:grpSpPr>
        <mc:AlternateContent xmlns:mc="http://schemas.openxmlformats.org/markup-compatibility/2006">
          <mc:Choice xmlns:am3d="http://schemas.microsoft.com/office/drawing/2017/model3d" Requires="am3d">
            <p:graphicFrame>
              <p:nvGraphicFramePr>
                <p:cNvPr id="25" name="!!se">
                  <a:extLst>
                    <a:ext uri="{FF2B5EF4-FFF2-40B4-BE49-F238E27FC236}">
                      <a16:creationId xmlns:a16="http://schemas.microsoft.com/office/drawing/2014/main" id="{DA841940-1840-490D-3DE9-8D752EAE694F}"/>
                    </a:ext>
                  </a:extLst>
                </p:cNvPr>
                <p:cNvGraphicFramePr>
                  <a:graphicFrameLocks noChangeAspect="1"/>
                </p:cNvGraphicFramePr>
                <p:nvPr/>
              </p:nvGraphicFramePr>
              <p:xfrm>
                <a:off x="-217726"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7"/>
                    </am3d:raster>
                    <am3d:objViewport viewportSz="70595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se">
                  <a:extLst>
                    <a:ext uri="{FF2B5EF4-FFF2-40B4-BE49-F238E27FC236}">
                      <a16:creationId xmlns:a16="http://schemas.microsoft.com/office/drawing/2014/main" id="{DA841940-1840-490D-3DE9-8D752EAE694F}"/>
                    </a:ext>
                  </a:extLst>
                </p:cNvPr>
                <p:cNvPicPr>
                  <a:picLocks noGrp="1" noRot="1" noChangeAspect="1" noMove="1" noResize="1" noEditPoints="1" noAdjustHandles="1" noChangeArrowheads="1" noChangeShapeType="1" noCrop="1"/>
                </p:cNvPicPr>
                <p:nvPr/>
              </p:nvPicPr>
              <p:blipFill>
                <a:blip r:embed="rId7"/>
                <a:stretch>
                  <a:fillRect/>
                </a:stretch>
              </p:blipFill>
              <p:spPr>
                <a:xfrm>
                  <a:off x="13327669" y="819437"/>
                  <a:ext cx="5340453" cy="4561713"/>
                </a:xfrm>
                <a:prstGeom prst="rect">
                  <a:avLst/>
                </a:prstGeom>
              </p:spPr>
            </p:pic>
          </mc:Fallback>
        </mc:AlternateContent>
        <p:pic>
          <p:nvPicPr>
            <p:cNvPr id="43" name="Picture 42">
              <a:extLst>
                <a:ext uri="{FF2B5EF4-FFF2-40B4-BE49-F238E27FC236}">
                  <a16:creationId xmlns:a16="http://schemas.microsoft.com/office/drawing/2014/main" id="{1414ACCE-0383-D7F2-37BD-F6DDBB7D4EA4}"/>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072422" y="2240878"/>
              <a:ext cx="4955587" cy="3193299"/>
            </a:xfrm>
            <a:prstGeom prst="rect">
              <a:avLst/>
            </a:prstGeom>
          </p:spPr>
        </p:pic>
      </p:grpSp>
      <p:grpSp>
        <p:nvGrpSpPr>
          <p:cNvPr id="44" name="Group 43">
            <a:extLst>
              <a:ext uri="{FF2B5EF4-FFF2-40B4-BE49-F238E27FC236}">
                <a16:creationId xmlns:a16="http://schemas.microsoft.com/office/drawing/2014/main" id="{8613FE89-8B24-7879-671C-A469E84B6B0E}"/>
              </a:ext>
            </a:extLst>
          </p:cNvPr>
          <p:cNvGrpSpPr/>
          <p:nvPr/>
        </p:nvGrpSpPr>
        <p:grpSpPr>
          <a:xfrm>
            <a:off x="-4785109" y="5046623"/>
            <a:ext cx="5340454" cy="4561713"/>
            <a:chOff x="-217727" y="1018559"/>
            <a:chExt cx="7612291" cy="6502273"/>
          </a:xfrm>
        </p:grpSpPr>
        <mc:AlternateContent xmlns:mc="http://schemas.openxmlformats.org/markup-compatibility/2006">
          <mc:Choice xmlns:am3d="http://schemas.microsoft.com/office/drawing/2017/model3d" Requires="am3d">
            <p:graphicFrame>
              <p:nvGraphicFramePr>
                <p:cNvPr id="45" name="!!se">
                  <a:extLst>
                    <a:ext uri="{FF2B5EF4-FFF2-40B4-BE49-F238E27FC236}">
                      <a16:creationId xmlns:a16="http://schemas.microsoft.com/office/drawing/2014/main" id="{16D590AB-D849-7260-1C3F-E7B520092EEC}"/>
                    </a:ext>
                  </a:extLst>
                </p:cNvPr>
                <p:cNvGraphicFramePr>
                  <a:graphicFrameLocks noChangeAspect="1"/>
                </p:cNvGraphicFramePr>
                <p:nvPr/>
              </p:nvGraphicFramePr>
              <p:xfrm>
                <a:off x="-217727"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5"/>
                    </am3d:raster>
                    <am3d:objViewport viewportSz="70595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5" name="!!se">
                  <a:extLst>
                    <a:ext uri="{FF2B5EF4-FFF2-40B4-BE49-F238E27FC236}">
                      <a16:creationId xmlns:a16="http://schemas.microsoft.com/office/drawing/2014/main" id="{16D590AB-D849-7260-1C3F-E7B520092EEC}"/>
                    </a:ext>
                  </a:extLst>
                </p:cNvPr>
                <p:cNvPicPr>
                  <a:picLocks noGrp="1" noRot="1" noChangeAspect="1" noMove="1" noResize="1" noEditPoints="1" noAdjustHandles="1" noChangeArrowheads="1" noChangeShapeType="1" noCrop="1"/>
                </p:cNvPicPr>
                <p:nvPr/>
              </p:nvPicPr>
              <p:blipFill>
                <a:blip r:embed="rId5"/>
                <a:stretch>
                  <a:fillRect/>
                </a:stretch>
              </p:blipFill>
              <p:spPr>
                <a:xfrm>
                  <a:off x="-4785109" y="5046623"/>
                  <a:ext cx="5340454" cy="4561713"/>
                </a:xfrm>
                <a:prstGeom prst="rect">
                  <a:avLst/>
                </a:prstGeom>
              </p:spPr>
            </p:pic>
          </mc:Fallback>
        </mc:AlternateContent>
        <p:pic>
          <p:nvPicPr>
            <p:cNvPr id="46" name="Picture 45">
              <a:extLst>
                <a:ext uri="{FF2B5EF4-FFF2-40B4-BE49-F238E27FC236}">
                  <a16:creationId xmlns:a16="http://schemas.microsoft.com/office/drawing/2014/main" id="{40568208-C340-069D-A93D-8396E18E8BF5}"/>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60870" y="2240877"/>
              <a:ext cx="4811438" cy="3117313"/>
            </a:xfrm>
            <a:prstGeom prst="rect">
              <a:avLst/>
            </a:prstGeom>
          </p:spPr>
        </p:pic>
      </p:grpSp>
      <p:grpSp>
        <p:nvGrpSpPr>
          <p:cNvPr id="47" name="Group 46">
            <a:extLst>
              <a:ext uri="{FF2B5EF4-FFF2-40B4-BE49-F238E27FC236}">
                <a16:creationId xmlns:a16="http://schemas.microsoft.com/office/drawing/2014/main" id="{13D10188-C28F-966F-F9E2-DD92B4F98C9E}"/>
              </a:ext>
            </a:extLst>
          </p:cNvPr>
          <p:cNvGrpSpPr/>
          <p:nvPr/>
        </p:nvGrpSpPr>
        <p:grpSpPr>
          <a:xfrm>
            <a:off x="12619854" y="-4473051"/>
            <a:ext cx="5340453" cy="4561713"/>
            <a:chOff x="-217726" y="1018559"/>
            <a:chExt cx="7612291" cy="6502273"/>
          </a:xfrm>
        </p:grpSpPr>
        <mc:AlternateContent xmlns:mc="http://schemas.openxmlformats.org/markup-compatibility/2006">
          <mc:Choice xmlns:am3d="http://schemas.microsoft.com/office/drawing/2017/model3d" Requires="am3d">
            <p:graphicFrame>
              <p:nvGraphicFramePr>
                <p:cNvPr id="48" name="!!se">
                  <a:extLst>
                    <a:ext uri="{FF2B5EF4-FFF2-40B4-BE49-F238E27FC236}">
                      <a16:creationId xmlns:a16="http://schemas.microsoft.com/office/drawing/2014/main" id="{1B7D74D5-99ED-ED82-A8DC-220FDA3A9A4D}"/>
                    </a:ext>
                  </a:extLst>
                </p:cNvPr>
                <p:cNvGraphicFramePr>
                  <a:graphicFrameLocks noChangeAspect="1"/>
                </p:cNvGraphicFramePr>
                <p:nvPr/>
              </p:nvGraphicFramePr>
              <p:xfrm>
                <a:off x="-217726"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7"/>
                    </am3d:raster>
                    <am3d:objViewport viewportSz="70595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8" name="!!se">
                  <a:extLst>
                    <a:ext uri="{FF2B5EF4-FFF2-40B4-BE49-F238E27FC236}">
                      <a16:creationId xmlns:a16="http://schemas.microsoft.com/office/drawing/2014/main" id="{1B7D74D5-99ED-ED82-A8DC-220FDA3A9A4D}"/>
                    </a:ext>
                  </a:extLst>
                </p:cNvPr>
                <p:cNvPicPr>
                  <a:picLocks noGrp="1" noRot="1" noChangeAspect="1" noMove="1" noResize="1" noEditPoints="1" noAdjustHandles="1" noChangeArrowheads="1" noChangeShapeType="1" noCrop="1"/>
                </p:cNvPicPr>
                <p:nvPr/>
              </p:nvPicPr>
              <p:blipFill>
                <a:blip r:embed="rId7"/>
                <a:stretch>
                  <a:fillRect/>
                </a:stretch>
              </p:blipFill>
              <p:spPr>
                <a:xfrm>
                  <a:off x="12619854" y="-4473051"/>
                  <a:ext cx="5340453" cy="4561713"/>
                </a:xfrm>
                <a:prstGeom prst="rect">
                  <a:avLst/>
                </a:prstGeom>
              </p:spPr>
            </p:pic>
          </mc:Fallback>
        </mc:AlternateContent>
        <p:pic>
          <p:nvPicPr>
            <p:cNvPr id="49" name="Picture 48">
              <a:extLst>
                <a:ext uri="{FF2B5EF4-FFF2-40B4-BE49-F238E27FC236}">
                  <a16:creationId xmlns:a16="http://schemas.microsoft.com/office/drawing/2014/main" id="{96077BF0-D891-3AA9-52E1-CD38E1665564}"/>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137747" y="2240878"/>
              <a:ext cx="4825844" cy="3193299"/>
            </a:xfrm>
            <a:prstGeom prst="rect">
              <a:avLst/>
            </a:prstGeom>
          </p:spPr>
        </p:pic>
      </p:grpSp>
    </p:spTree>
    <p:extLst>
      <p:ext uri="{BB962C8B-B14F-4D97-AF65-F5344CB8AC3E}">
        <p14:creationId xmlns:p14="http://schemas.microsoft.com/office/powerpoint/2010/main" val="3113554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448B8-8996-5E17-8A38-32F91CA4C8E2}"/>
            </a:ext>
          </a:extLst>
        </p:cNvPr>
        <p:cNvGrpSpPr/>
        <p:nvPr/>
      </p:nvGrpSpPr>
      <p:grpSpPr>
        <a:xfrm>
          <a:off x="0" y="0"/>
          <a:ext cx="0" cy="0"/>
          <a:chOff x="0" y="0"/>
          <a:chExt cx="0" cy="0"/>
        </a:xfrm>
      </p:grpSpPr>
      <p:cxnSp>
        <p:nvCxnSpPr>
          <p:cNvPr id="11" name="!!S3">
            <a:extLst>
              <a:ext uri="{FF2B5EF4-FFF2-40B4-BE49-F238E27FC236}">
                <a16:creationId xmlns:a16="http://schemas.microsoft.com/office/drawing/2014/main" id="{E6277574-12A1-3FBA-AF1F-CD002E62D6E4}"/>
              </a:ext>
            </a:extLst>
          </p:cNvPr>
          <p:cNvCxnSpPr>
            <a:cxnSpLocks/>
          </p:cNvCxnSpPr>
          <p:nvPr/>
        </p:nvCxnSpPr>
        <p:spPr>
          <a:xfrm>
            <a:off x="9998739" y="8411095"/>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5" name="!!MK3">
            <a:extLst>
              <a:ext uri="{FF2B5EF4-FFF2-40B4-BE49-F238E27FC236}">
                <a16:creationId xmlns:a16="http://schemas.microsoft.com/office/drawing/2014/main" id="{28E3921E-0143-9E10-B38D-B0B3E22CF9A4}"/>
              </a:ext>
            </a:extLst>
          </p:cNvPr>
          <p:cNvSpPr/>
          <p:nvPr/>
        </p:nvSpPr>
        <p:spPr>
          <a:xfrm>
            <a:off x="9696166" y="8073245"/>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BDCCD040-9967-0A11-D5BB-491649FFB310}"/>
              </a:ext>
            </a:extLst>
          </p:cNvPr>
          <p:cNvSpPr/>
          <p:nvPr/>
        </p:nvSpPr>
        <p:spPr>
          <a:xfrm>
            <a:off x="257753" y="67384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2B98FA6D-712C-EE71-5EB3-9375D32EFE0B}"/>
              </a:ext>
            </a:extLst>
          </p:cNvPr>
          <p:cNvSpPr/>
          <p:nvPr/>
        </p:nvSpPr>
        <p:spPr>
          <a:xfrm rot="10406589">
            <a:off x="4004657" y="-1771236"/>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9BCC9CE9-6928-C6A2-CDA6-87B5D104696B}"/>
              </a:ext>
            </a:extLst>
          </p:cNvPr>
          <p:cNvCxnSpPr>
            <a:cxnSpLocks/>
          </p:cNvCxnSpPr>
          <p:nvPr/>
        </p:nvCxnSpPr>
        <p:spPr>
          <a:xfrm>
            <a:off x="555347" y="-99770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4F6B6420-F4DF-F58D-E7FE-0C2520E86B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cxnSp>
        <p:nvCxnSpPr>
          <p:cNvPr id="12" name="!!S3">
            <a:extLst>
              <a:ext uri="{FF2B5EF4-FFF2-40B4-BE49-F238E27FC236}">
                <a16:creationId xmlns:a16="http://schemas.microsoft.com/office/drawing/2014/main" id="{005CE0FA-2BA0-A35F-BE31-5963C9F8223F}"/>
              </a:ext>
            </a:extLst>
          </p:cNvPr>
          <p:cNvCxnSpPr>
            <a:cxnSpLocks/>
          </p:cNvCxnSpPr>
          <p:nvPr/>
        </p:nvCxnSpPr>
        <p:spPr>
          <a:xfrm flipH="1">
            <a:off x="-2376565"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B0F9A579-6DD0-4193-2C15-FCDF86B411C1}"/>
              </a:ext>
            </a:extLst>
          </p:cNvPr>
          <p:cNvSpPr/>
          <p:nvPr/>
        </p:nvSpPr>
        <p:spPr>
          <a:xfrm>
            <a:off x="2051555" y="6012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Rectangle 5">
            <a:extLst>
              <a:ext uri="{FF2B5EF4-FFF2-40B4-BE49-F238E27FC236}">
                <a16:creationId xmlns:a16="http://schemas.microsoft.com/office/drawing/2014/main" id="{D9454A00-1E61-DF94-DE32-DA83E833367F}"/>
              </a:ext>
            </a:extLst>
          </p:cNvPr>
          <p:cNvSpPr/>
          <p:nvPr/>
        </p:nvSpPr>
        <p:spPr>
          <a:xfrm>
            <a:off x="498892" y="1744667"/>
            <a:ext cx="11339063" cy="33873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2">
            <a:extLst>
              <a:ext uri="{FF2B5EF4-FFF2-40B4-BE49-F238E27FC236}">
                <a16:creationId xmlns:a16="http://schemas.microsoft.com/office/drawing/2014/main" id="{6A070891-11F1-A5C7-8BB2-7CF4D3645189}"/>
              </a:ext>
            </a:extLst>
          </p:cNvPr>
          <p:cNvCxnSpPr>
            <a:cxnSpLocks/>
          </p:cNvCxnSpPr>
          <p:nvPr/>
        </p:nvCxnSpPr>
        <p:spPr>
          <a:xfrm flipH="1">
            <a:off x="9653130"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3" name="!!MK2">
            <a:extLst>
              <a:ext uri="{FF2B5EF4-FFF2-40B4-BE49-F238E27FC236}">
                <a16:creationId xmlns:a16="http://schemas.microsoft.com/office/drawing/2014/main" id="{839ABDCE-5557-C079-6FBA-3588AA1424AD}"/>
              </a:ext>
            </a:extLst>
          </p:cNvPr>
          <p:cNvSpPr/>
          <p:nvPr/>
        </p:nvSpPr>
        <p:spPr>
          <a:xfrm>
            <a:off x="9398574"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MM">
            <a:extLst>
              <a:ext uri="{FF2B5EF4-FFF2-40B4-BE49-F238E27FC236}">
                <a16:creationId xmlns:a16="http://schemas.microsoft.com/office/drawing/2014/main" id="{3DB2699E-220C-3EC2-76D5-AD42A92226DD}"/>
              </a:ext>
            </a:extLst>
          </p:cNvPr>
          <p:cNvSpPr/>
          <p:nvPr/>
        </p:nvSpPr>
        <p:spPr>
          <a:xfrm rot="10800000">
            <a:off x="-1597643" y="-1328155"/>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4" name="Group 3">
            <a:extLst>
              <a:ext uri="{FF2B5EF4-FFF2-40B4-BE49-F238E27FC236}">
                <a16:creationId xmlns:a16="http://schemas.microsoft.com/office/drawing/2014/main" id="{043C238A-E922-0341-96CA-648EAD29275A}"/>
              </a:ext>
            </a:extLst>
          </p:cNvPr>
          <p:cNvGrpSpPr/>
          <p:nvPr/>
        </p:nvGrpSpPr>
        <p:grpSpPr>
          <a:xfrm>
            <a:off x="679512" y="803083"/>
            <a:ext cx="5340454" cy="4561713"/>
            <a:chOff x="-217727" y="1018559"/>
            <a:chExt cx="7612291" cy="6502273"/>
          </a:xfrm>
        </p:grpSpPr>
        <mc:AlternateContent xmlns:mc="http://schemas.openxmlformats.org/markup-compatibility/2006">
          <mc:Choice xmlns:am3d="http://schemas.microsoft.com/office/drawing/2017/model3d" Requires="am3d">
            <p:graphicFrame>
              <p:nvGraphicFramePr>
                <p:cNvPr id="16" name="!!se">
                  <a:extLst>
                    <a:ext uri="{FF2B5EF4-FFF2-40B4-BE49-F238E27FC236}">
                      <a16:creationId xmlns:a16="http://schemas.microsoft.com/office/drawing/2014/main" id="{37FC63CB-ED61-E778-3FC4-24527C463785}"/>
                    </a:ext>
                  </a:extLst>
                </p:cNvPr>
                <p:cNvGraphicFramePr>
                  <a:graphicFrameLocks noChangeAspect="1"/>
                </p:cNvGraphicFramePr>
                <p:nvPr/>
              </p:nvGraphicFramePr>
              <p:xfrm>
                <a:off x="-217727"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5"/>
                    </am3d:raster>
                    <am3d:objViewport viewportSz="70595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se">
                  <a:extLst>
                    <a:ext uri="{FF2B5EF4-FFF2-40B4-BE49-F238E27FC236}">
                      <a16:creationId xmlns:a16="http://schemas.microsoft.com/office/drawing/2014/main" id="{37FC63CB-ED61-E778-3FC4-24527C463785}"/>
                    </a:ext>
                  </a:extLst>
                </p:cNvPr>
                <p:cNvPicPr>
                  <a:picLocks noGrp="1" noRot="1" noChangeAspect="1" noMove="1" noResize="1" noEditPoints="1" noAdjustHandles="1" noChangeArrowheads="1" noChangeShapeType="1" noCrop="1"/>
                </p:cNvPicPr>
                <p:nvPr/>
              </p:nvPicPr>
              <p:blipFill>
                <a:blip r:embed="rId5"/>
                <a:stretch>
                  <a:fillRect/>
                </a:stretch>
              </p:blipFill>
              <p:spPr>
                <a:xfrm>
                  <a:off x="679512" y="803083"/>
                  <a:ext cx="5340454" cy="4561713"/>
                </a:xfrm>
                <a:prstGeom prst="rect">
                  <a:avLst/>
                </a:prstGeom>
              </p:spPr>
            </p:pic>
          </mc:Fallback>
        </mc:AlternateContent>
        <p:pic>
          <p:nvPicPr>
            <p:cNvPr id="21" name="Picture 20">
              <a:extLst>
                <a:ext uri="{FF2B5EF4-FFF2-40B4-BE49-F238E27FC236}">
                  <a16:creationId xmlns:a16="http://schemas.microsoft.com/office/drawing/2014/main" id="{8A659958-7503-8A62-332F-5DAA71DA39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60870" y="2240877"/>
              <a:ext cx="4811438" cy="3117313"/>
            </a:xfrm>
            <a:prstGeom prst="rect">
              <a:avLst/>
            </a:prstGeom>
          </p:spPr>
        </p:pic>
      </p:grpSp>
      <p:grpSp>
        <p:nvGrpSpPr>
          <p:cNvPr id="35" name="Group 34">
            <a:extLst>
              <a:ext uri="{FF2B5EF4-FFF2-40B4-BE49-F238E27FC236}">
                <a16:creationId xmlns:a16="http://schemas.microsoft.com/office/drawing/2014/main" id="{1F91843E-8CE3-580E-042E-0ECCE6A3D8C9}"/>
              </a:ext>
            </a:extLst>
          </p:cNvPr>
          <p:cNvGrpSpPr/>
          <p:nvPr/>
        </p:nvGrpSpPr>
        <p:grpSpPr>
          <a:xfrm>
            <a:off x="6194064" y="803084"/>
            <a:ext cx="5340453" cy="4561713"/>
            <a:chOff x="-217726" y="1018559"/>
            <a:chExt cx="7612291" cy="6502273"/>
          </a:xfrm>
        </p:grpSpPr>
        <mc:AlternateContent xmlns:mc="http://schemas.openxmlformats.org/markup-compatibility/2006">
          <mc:Choice xmlns:am3d="http://schemas.microsoft.com/office/drawing/2017/model3d" Requires="am3d">
            <p:graphicFrame>
              <p:nvGraphicFramePr>
                <p:cNvPr id="36" name="!!se">
                  <a:extLst>
                    <a:ext uri="{FF2B5EF4-FFF2-40B4-BE49-F238E27FC236}">
                      <a16:creationId xmlns:a16="http://schemas.microsoft.com/office/drawing/2014/main" id="{62E3DAEC-9B34-75A1-ED07-679E2FDB1160}"/>
                    </a:ext>
                  </a:extLst>
                </p:cNvPr>
                <p:cNvGraphicFramePr>
                  <a:graphicFrameLocks noChangeAspect="1"/>
                </p:cNvGraphicFramePr>
                <p:nvPr/>
              </p:nvGraphicFramePr>
              <p:xfrm>
                <a:off x="-217726"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7"/>
                    </am3d:raster>
                    <am3d:objViewport viewportSz="70595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6" name="!!se">
                  <a:extLst>
                    <a:ext uri="{FF2B5EF4-FFF2-40B4-BE49-F238E27FC236}">
                      <a16:creationId xmlns:a16="http://schemas.microsoft.com/office/drawing/2014/main" id="{62E3DAEC-9B34-75A1-ED07-679E2FDB1160}"/>
                    </a:ext>
                  </a:extLst>
                </p:cNvPr>
                <p:cNvPicPr>
                  <a:picLocks noGrp="1" noRot="1" noChangeAspect="1" noMove="1" noResize="1" noEditPoints="1" noAdjustHandles="1" noChangeArrowheads="1" noChangeShapeType="1" noCrop="1"/>
                </p:cNvPicPr>
                <p:nvPr/>
              </p:nvPicPr>
              <p:blipFill>
                <a:blip r:embed="rId7"/>
                <a:stretch>
                  <a:fillRect/>
                </a:stretch>
              </p:blipFill>
              <p:spPr>
                <a:xfrm>
                  <a:off x="6194064" y="803084"/>
                  <a:ext cx="5340453" cy="4561713"/>
                </a:xfrm>
                <a:prstGeom prst="rect">
                  <a:avLst/>
                </a:prstGeom>
              </p:spPr>
            </p:pic>
          </mc:Fallback>
        </mc:AlternateContent>
        <p:pic>
          <p:nvPicPr>
            <p:cNvPr id="37" name="Picture 36">
              <a:extLst>
                <a:ext uri="{FF2B5EF4-FFF2-40B4-BE49-F238E27FC236}">
                  <a16:creationId xmlns:a16="http://schemas.microsoft.com/office/drawing/2014/main" id="{DBBC12BA-7E15-7933-B179-3207ED0E700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37747" y="2240878"/>
              <a:ext cx="4825844" cy="3193299"/>
            </a:xfrm>
            <a:prstGeom prst="rect">
              <a:avLst/>
            </a:prstGeom>
          </p:spPr>
        </p:pic>
      </p:grpSp>
      <p:grpSp>
        <p:nvGrpSpPr>
          <p:cNvPr id="38" name="Group 37">
            <a:extLst>
              <a:ext uri="{FF2B5EF4-FFF2-40B4-BE49-F238E27FC236}">
                <a16:creationId xmlns:a16="http://schemas.microsoft.com/office/drawing/2014/main" id="{DF8826BC-4A0A-846C-8986-2972D96C195A}"/>
              </a:ext>
            </a:extLst>
          </p:cNvPr>
          <p:cNvGrpSpPr/>
          <p:nvPr/>
        </p:nvGrpSpPr>
        <p:grpSpPr>
          <a:xfrm>
            <a:off x="17202592" y="-5404076"/>
            <a:ext cx="5784645" cy="5404076"/>
            <a:chOff x="-534303" y="418207"/>
            <a:chExt cx="8245442" cy="7702979"/>
          </a:xfrm>
        </p:grpSpPr>
        <mc:AlternateContent xmlns:mc="http://schemas.openxmlformats.org/markup-compatibility/2006">
          <mc:Choice xmlns:am3d="http://schemas.microsoft.com/office/drawing/2017/model3d" Requires="am3d">
            <p:graphicFrame>
              <p:nvGraphicFramePr>
                <p:cNvPr id="39" name="!!se">
                  <a:extLst>
                    <a:ext uri="{FF2B5EF4-FFF2-40B4-BE49-F238E27FC236}">
                      <a16:creationId xmlns:a16="http://schemas.microsoft.com/office/drawing/2014/main" id="{E878E213-60F4-4D23-E4BE-25C75075B129}"/>
                    </a:ext>
                  </a:extLst>
                </p:cNvPr>
                <p:cNvGraphicFramePr>
                  <a:graphicFrameLocks noChangeAspect="1"/>
                </p:cNvGraphicFramePr>
                <p:nvPr/>
              </p:nvGraphicFramePr>
              <p:xfrm>
                <a:off x="-534303" y="418207"/>
                <a:ext cx="8245442" cy="7702979"/>
              </p:xfrm>
              <a:graphic>
                <a:graphicData uri="http://schemas.microsoft.com/office/drawing/2017/model3d">
                  <am3d:model3d r:embed="rId4">
                    <am3d:spPr>
                      <a:xfrm>
                        <a:off x="0" y="0"/>
                        <a:ext cx="8245442" cy="7702979"/>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664017" ay="1827996" az="339821"/>
                      <am3d:postTrans dx="0" dy="0" dz="0"/>
                    </am3d:trans>
                    <am3d:raster rName="Office3DRenderer" rVer="16.0.8326">
                      <am3d:blip r:embed="rId9"/>
                    </am3d:raster>
                    <am3d:objViewport viewportSz="70595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9" name="!!se">
                  <a:extLst>
                    <a:ext uri="{FF2B5EF4-FFF2-40B4-BE49-F238E27FC236}">
                      <a16:creationId xmlns:a16="http://schemas.microsoft.com/office/drawing/2014/main" id="{E878E213-60F4-4D23-E4BE-25C75075B129}"/>
                    </a:ext>
                  </a:extLst>
                </p:cNvPr>
                <p:cNvPicPr>
                  <a:picLocks noGrp="1" noRot="1" noChangeAspect="1" noMove="1" noResize="1" noEditPoints="1" noAdjustHandles="1" noChangeArrowheads="1" noChangeShapeType="1" noCrop="1"/>
                </p:cNvPicPr>
                <p:nvPr/>
              </p:nvPicPr>
              <p:blipFill>
                <a:blip r:embed="rId9"/>
                <a:stretch>
                  <a:fillRect/>
                </a:stretch>
              </p:blipFill>
              <p:spPr>
                <a:xfrm>
                  <a:off x="17202592" y="-5404076"/>
                  <a:ext cx="5784645" cy="5404076"/>
                </a:xfrm>
                <a:prstGeom prst="rect">
                  <a:avLst/>
                </a:prstGeom>
              </p:spPr>
            </p:pic>
          </mc:Fallback>
        </mc:AlternateContent>
        <p:pic>
          <p:nvPicPr>
            <p:cNvPr id="40" name="Picture 39">
              <a:extLst>
                <a:ext uri="{FF2B5EF4-FFF2-40B4-BE49-F238E27FC236}">
                  <a16:creationId xmlns:a16="http://schemas.microsoft.com/office/drawing/2014/main" id="{D5187ECB-5FDF-23E9-B317-1182F191FF38}"/>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132154" y="2240877"/>
              <a:ext cx="4873535" cy="3117313"/>
            </a:xfrm>
            <a:prstGeom prst="rect">
              <a:avLst/>
            </a:prstGeom>
          </p:spPr>
        </p:pic>
      </p:grpSp>
      <p:grpSp>
        <p:nvGrpSpPr>
          <p:cNvPr id="2" name="Group 1">
            <a:extLst>
              <a:ext uri="{FF2B5EF4-FFF2-40B4-BE49-F238E27FC236}">
                <a16:creationId xmlns:a16="http://schemas.microsoft.com/office/drawing/2014/main" id="{F27609CA-4DAE-DFF3-0103-DD58CFE0B299}"/>
              </a:ext>
            </a:extLst>
          </p:cNvPr>
          <p:cNvGrpSpPr/>
          <p:nvPr/>
        </p:nvGrpSpPr>
        <p:grpSpPr>
          <a:xfrm>
            <a:off x="606638" y="-5442476"/>
            <a:ext cx="5340454" cy="4561713"/>
            <a:chOff x="-217727" y="1018559"/>
            <a:chExt cx="7612291" cy="6502273"/>
          </a:xfrm>
        </p:grpSpPr>
        <mc:AlternateContent xmlns:mc="http://schemas.openxmlformats.org/markup-compatibility/2006">
          <mc:Choice xmlns:am3d="http://schemas.microsoft.com/office/drawing/2017/model3d" Requires="am3d">
            <p:graphicFrame>
              <p:nvGraphicFramePr>
                <p:cNvPr id="3" name="!!se">
                  <a:extLst>
                    <a:ext uri="{FF2B5EF4-FFF2-40B4-BE49-F238E27FC236}">
                      <a16:creationId xmlns:a16="http://schemas.microsoft.com/office/drawing/2014/main" id="{D63DE8CE-6BC2-426F-5523-2D940267A806}"/>
                    </a:ext>
                  </a:extLst>
                </p:cNvPr>
                <p:cNvGraphicFramePr>
                  <a:graphicFrameLocks noChangeAspect="1"/>
                </p:cNvGraphicFramePr>
                <p:nvPr>
                  <p:extLst>
                    <p:ext uri="{D42A27DB-BD31-4B8C-83A1-F6EECF244321}">
                      <p14:modId xmlns:p14="http://schemas.microsoft.com/office/powerpoint/2010/main" val="1631082284"/>
                    </p:ext>
                  </p:extLst>
                </p:nvPr>
              </p:nvGraphicFramePr>
              <p:xfrm>
                <a:off x="-217727"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5"/>
                    </am3d:raster>
                    <am3d:objViewport viewportSz="70595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se">
                  <a:extLst>
                    <a:ext uri="{FF2B5EF4-FFF2-40B4-BE49-F238E27FC236}">
                      <a16:creationId xmlns:a16="http://schemas.microsoft.com/office/drawing/2014/main" id="{D63DE8CE-6BC2-426F-5523-2D940267A806}"/>
                    </a:ext>
                  </a:extLst>
                </p:cNvPr>
                <p:cNvPicPr>
                  <a:picLocks noGrp="1" noRot="1" noChangeAspect="1" noMove="1" noResize="1" noEditPoints="1" noAdjustHandles="1" noChangeArrowheads="1" noChangeShapeType="1" noCrop="1"/>
                </p:cNvPicPr>
                <p:nvPr/>
              </p:nvPicPr>
              <p:blipFill>
                <a:blip r:embed="rId5"/>
                <a:stretch>
                  <a:fillRect/>
                </a:stretch>
              </p:blipFill>
              <p:spPr>
                <a:xfrm>
                  <a:off x="606638" y="-5442476"/>
                  <a:ext cx="5340454" cy="4561713"/>
                </a:xfrm>
                <a:prstGeom prst="rect">
                  <a:avLst/>
                </a:prstGeom>
              </p:spPr>
            </p:pic>
          </mc:Fallback>
        </mc:AlternateContent>
        <p:pic>
          <p:nvPicPr>
            <p:cNvPr id="5" name="Picture 4">
              <a:extLst>
                <a:ext uri="{FF2B5EF4-FFF2-40B4-BE49-F238E27FC236}">
                  <a16:creationId xmlns:a16="http://schemas.microsoft.com/office/drawing/2014/main" id="{7F8942A2-B20A-276A-EA23-1F6094617B5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102819" y="2240877"/>
              <a:ext cx="4924630" cy="3117313"/>
            </a:xfrm>
            <a:prstGeom prst="rect">
              <a:avLst/>
            </a:prstGeom>
          </p:spPr>
        </p:pic>
      </p:grpSp>
      <p:grpSp>
        <p:nvGrpSpPr>
          <p:cNvPr id="7" name="Group 6">
            <a:extLst>
              <a:ext uri="{FF2B5EF4-FFF2-40B4-BE49-F238E27FC236}">
                <a16:creationId xmlns:a16="http://schemas.microsoft.com/office/drawing/2014/main" id="{8F14B323-CA9A-A8EC-E4F4-C48A5600F59E}"/>
              </a:ext>
            </a:extLst>
          </p:cNvPr>
          <p:cNvGrpSpPr/>
          <p:nvPr/>
        </p:nvGrpSpPr>
        <p:grpSpPr>
          <a:xfrm>
            <a:off x="6167579" y="7136374"/>
            <a:ext cx="5340453" cy="4561713"/>
            <a:chOff x="-217726" y="1018559"/>
            <a:chExt cx="7612291" cy="6502273"/>
          </a:xfrm>
        </p:grpSpPr>
        <mc:AlternateContent xmlns:mc="http://schemas.openxmlformats.org/markup-compatibility/2006">
          <mc:Choice xmlns:am3d="http://schemas.microsoft.com/office/drawing/2017/model3d" Requires="am3d">
            <p:graphicFrame>
              <p:nvGraphicFramePr>
                <p:cNvPr id="8" name="!!se">
                  <a:extLst>
                    <a:ext uri="{FF2B5EF4-FFF2-40B4-BE49-F238E27FC236}">
                      <a16:creationId xmlns:a16="http://schemas.microsoft.com/office/drawing/2014/main" id="{2F24127C-8165-5CF7-E7AB-C5718BD00B0B}"/>
                    </a:ext>
                  </a:extLst>
                </p:cNvPr>
                <p:cNvGraphicFramePr>
                  <a:graphicFrameLocks noChangeAspect="1"/>
                </p:cNvGraphicFramePr>
                <p:nvPr/>
              </p:nvGraphicFramePr>
              <p:xfrm>
                <a:off x="-217726"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7"/>
                    </am3d:raster>
                    <am3d:objViewport viewportSz="70595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se">
                  <a:extLst>
                    <a:ext uri="{FF2B5EF4-FFF2-40B4-BE49-F238E27FC236}">
                      <a16:creationId xmlns:a16="http://schemas.microsoft.com/office/drawing/2014/main" id="{2F24127C-8165-5CF7-E7AB-C5718BD00B0B}"/>
                    </a:ext>
                  </a:extLst>
                </p:cNvPr>
                <p:cNvPicPr>
                  <a:picLocks noGrp="1" noRot="1" noChangeAspect="1" noMove="1" noResize="1" noEditPoints="1" noAdjustHandles="1" noChangeArrowheads="1" noChangeShapeType="1" noCrop="1"/>
                </p:cNvPicPr>
                <p:nvPr/>
              </p:nvPicPr>
              <p:blipFill>
                <a:blip r:embed="rId7"/>
                <a:stretch>
                  <a:fillRect/>
                </a:stretch>
              </p:blipFill>
              <p:spPr>
                <a:xfrm>
                  <a:off x="6167579" y="7136374"/>
                  <a:ext cx="5340453" cy="4561713"/>
                </a:xfrm>
                <a:prstGeom prst="rect">
                  <a:avLst/>
                </a:prstGeom>
              </p:spPr>
            </p:pic>
          </mc:Fallback>
        </mc:AlternateContent>
        <p:pic>
          <p:nvPicPr>
            <p:cNvPr id="9" name="Picture 8">
              <a:extLst>
                <a:ext uri="{FF2B5EF4-FFF2-40B4-BE49-F238E27FC236}">
                  <a16:creationId xmlns:a16="http://schemas.microsoft.com/office/drawing/2014/main" id="{B6B9E876-D8F2-F04F-246D-99162A3729D0}"/>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1087757" y="2240878"/>
              <a:ext cx="4994934" cy="3193299"/>
            </a:xfrm>
            <a:prstGeom prst="rect">
              <a:avLst/>
            </a:prstGeom>
          </p:spPr>
        </p:pic>
      </p:grpSp>
      <p:grpSp>
        <p:nvGrpSpPr>
          <p:cNvPr id="22" name="Group 21">
            <a:extLst>
              <a:ext uri="{FF2B5EF4-FFF2-40B4-BE49-F238E27FC236}">
                <a16:creationId xmlns:a16="http://schemas.microsoft.com/office/drawing/2014/main" id="{A5D69CC0-CA70-30E9-6A81-C7F0AE5BD102}"/>
              </a:ext>
            </a:extLst>
          </p:cNvPr>
          <p:cNvGrpSpPr/>
          <p:nvPr/>
        </p:nvGrpSpPr>
        <p:grpSpPr>
          <a:xfrm>
            <a:off x="2426974" y="7511880"/>
            <a:ext cx="5340454" cy="4561713"/>
            <a:chOff x="-217727" y="1018559"/>
            <a:chExt cx="7612291" cy="6502273"/>
          </a:xfrm>
        </p:grpSpPr>
        <mc:AlternateContent xmlns:mc="http://schemas.openxmlformats.org/markup-compatibility/2006">
          <mc:Choice xmlns:am3d="http://schemas.microsoft.com/office/drawing/2017/model3d" Requires="am3d">
            <p:graphicFrame>
              <p:nvGraphicFramePr>
                <p:cNvPr id="23" name="!!se">
                  <a:extLst>
                    <a:ext uri="{FF2B5EF4-FFF2-40B4-BE49-F238E27FC236}">
                      <a16:creationId xmlns:a16="http://schemas.microsoft.com/office/drawing/2014/main" id="{2B161402-C4C9-3C88-AB7C-0449B5988B07}"/>
                    </a:ext>
                  </a:extLst>
                </p:cNvPr>
                <p:cNvGraphicFramePr>
                  <a:graphicFrameLocks noChangeAspect="1"/>
                </p:cNvGraphicFramePr>
                <p:nvPr/>
              </p:nvGraphicFramePr>
              <p:xfrm>
                <a:off x="-217727"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13"/>
                    </am3d:raster>
                    <am3d:objViewport viewportSz="70595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se">
                  <a:extLst>
                    <a:ext uri="{FF2B5EF4-FFF2-40B4-BE49-F238E27FC236}">
                      <a16:creationId xmlns:a16="http://schemas.microsoft.com/office/drawing/2014/main" id="{2B161402-C4C9-3C88-AB7C-0449B5988B07}"/>
                    </a:ext>
                  </a:extLst>
                </p:cNvPr>
                <p:cNvPicPr>
                  <a:picLocks noGrp="1" noRot="1" noChangeAspect="1" noMove="1" noResize="1" noEditPoints="1" noAdjustHandles="1" noChangeArrowheads="1" noChangeShapeType="1" noCrop="1"/>
                </p:cNvPicPr>
                <p:nvPr/>
              </p:nvPicPr>
              <p:blipFill>
                <a:blip r:embed="rId13"/>
                <a:stretch>
                  <a:fillRect/>
                </a:stretch>
              </p:blipFill>
              <p:spPr>
                <a:xfrm>
                  <a:off x="2426974" y="7511880"/>
                  <a:ext cx="5340454" cy="4561713"/>
                </a:xfrm>
                <a:prstGeom prst="rect">
                  <a:avLst/>
                </a:prstGeom>
              </p:spPr>
            </p:pic>
          </mc:Fallback>
        </mc:AlternateContent>
        <p:pic>
          <p:nvPicPr>
            <p:cNvPr id="24" name="Picture 23">
              <a:extLst>
                <a:ext uri="{FF2B5EF4-FFF2-40B4-BE49-F238E27FC236}">
                  <a16:creationId xmlns:a16="http://schemas.microsoft.com/office/drawing/2014/main" id="{AA45A445-9AF9-629B-C617-E7D6E3DC533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132154" y="2240877"/>
              <a:ext cx="4873535" cy="3117313"/>
            </a:xfrm>
            <a:prstGeom prst="rect">
              <a:avLst/>
            </a:prstGeom>
          </p:spPr>
        </p:pic>
      </p:grpSp>
    </p:spTree>
    <p:extLst>
      <p:ext uri="{BB962C8B-B14F-4D97-AF65-F5344CB8AC3E}">
        <p14:creationId xmlns:p14="http://schemas.microsoft.com/office/powerpoint/2010/main" val="1987839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DDD85-C97A-029D-F380-B4B6B441E429}"/>
            </a:ext>
          </a:extLst>
        </p:cNvPr>
        <p:cNvGrpSpPr/>
        <p:nvPr/>
      </p:nvGrpSpPr>
      <p:grpSpPr>
        <a:xfrm>
          <a:off x="0" y="0"/>
          <a:ext cx="0" cy="0"/>
          <a:chOff x="0" y="0"/>
          <a:chExt cx="0" cy="0"/>
        </a:xfrm>
      </p:grpSpPr>
      <p:cxnSp>
        <p:nvCxnSpPr>
          <p:cNvPr id="11" name="!!S3">
            <a:extLst>
              <a:ext uri="{FF2B5EF4-FFF2-40B4-BE49-F238E27FC236}">
                <a16:creationId xmlns:a16="http://schemas.microsoft.com/office/drawing/2014/main" id="{3952C513-B944-256C-88B4-57CD63D67F47}"/>
              </a:ext>
            </a:extLst>
          </p:cNvPr>
          <p:cNvCxnSpPr>
            <a:cxnSpLocks/>
          </p:cNvCxnSpPr>
          <p:nvPr/>
        </p:nvCxnSpPr>
        <p:spPr>
          <a:xfrm>
            <a:off x="9998739" y="8411095"/>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5" name="!!MK3">
            <a:extLst>
              <a:ext uri="{FF2B5EF4-FFF2-40B4-BE49-F238E27FC236}">
                <a16:creationId xmlns:a16="http://schemas.microsoft.com/office/drawing/2014/main" id="{46709C1E-3AE2-18A1-22B8-806F2992F41E}"/>
              </a:ext>
            </a:extLst>
          </p:cNvPr>
          <p:cNvSpPr/>
          <p:nvPr/>
        </p:nvSpPr>
        <p:spPr>
          <a:xfrm>
            <a:off x="9696166" y="8073245"/>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3AE4A062-78AD-75F2-559C-DE108588F7D4}"/>
              </a:ext>
            </a:extLst>
          </p:cNvPr>
          <p:cNvSpPr/>
          <p:nvPr/>
        </p:nvSpPr>
        <p:spPr>
          <a:xfrm>
            <a:off x="257753" y="67384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4A5ACEF4-F1D1-A210-3988-A00AED78F893}"/>
              </a:ext>
            </a:extLst>
          </p:cNvPr>
          <p:cNvSpPr/>
          <p:nvPr/>
        </p:nvSpPr>
        <p:spPr>
          <a:xfrm rot="10406589">
            <a:off x="3901926" y="5829091"/>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1BE0B005-CAFB-9712-7DAB-055143F79F7F}"/>
              </a:ext>
            </a:extLst>
          </p:cNvPr>
          <p:cNvCxnSpPr>
            <a:cxnSpLocks/>
          </p:cNvCxnSpPr>
          <p:nvPr/>
        </p:nvCxnSpPr>
        <p:spPr>
          <a:xfrm>
            <a:off x="555347" y="-99770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308351B7-BFD8-D549-CA52-F96273DB196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cxnSp>
        <p:nvCxnSpPr>
          <p:cNvPr id="12" name="!!S3">
            <a:extLst>
              <a:ext uri="{FF2B5EF4-FFF2-40B4-BE49-F238E27FC236}">
                <a16:creationId xmlns:a16="http://schemas.microsoft.com/office/drawing/2014/main" id="{29FB8C0D-E6B1-FFC0-6C28-E0841825A89C}"/>
              </a:ext>
            </a:extLst>
          </p:cNvPr>
          <p:cNvCxnSpPr>
            <a:cxnSpLocks/>
          </p:cNvCxnSpPr>
          <p:nvPr/>
        </p:nvCxnSpPr>
        <p:spPr>
          <a:xfrm flipH="1">
            <a:off x="-2376565"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26E25A54-8E94-4FDD-A647-008E8EC1E936}"/>
              </a:ext>
            </a:extLst>
          </p:cNvPr>
          <p:cNvSpPr/>
          <p:nvPr/>
        </p:nvSpPr>
        <p:spPr>
          <a:xfrm>
            <a:off x="2051555" y="6012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Rectangle 5">
            <a:extLst>
              <a:ext uri="{FF2B5EF4-FFF2-40B4-BE49-F238E27FC236}">
                <a16:creationId xmlns:a16="http://schemas.microsoft.com/office/drawing/2014/main" id="{668AC6DC-EB3F-625A-4381-3BF54F5B18E3}"/>
              </a:ext>
            </a:extLst>
          </p:cNvPr>
          <p:cNvSpPr/>
          <p:nvPr/>
        </p:nvSpPr>
        <p:spPr>
          <a:xfrm>
            <a:off x="498892" y="1744667"/>
            <a:ext cx="11339063" cy="33873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2">
            <a:extLst>
              <a:ext uri="{FF2B5EF4-FFF2-40B4-BE49-F238E27FC236}">
                <a16:creationId xmlns:a16="http://schemas.microsoft.com/office/drawing/2014/main" id="{D8D95ECD-8CFE-BE7A-8117-52050FB40773}"/>
              </a:ext>
            </a:extLst>
          </p:cNvPr>
          <p:cNvCxnSpPr>
            <a:cxnSpLocks/>
          </p:cNvCxnSpPr>
          <p:nvPr/>
        </p:nvCxnSpPr>
        <p:spPr>
          <a:xfrm flipH="1">
            <a:off x="9653130"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3" name="!!MK2">
            <a:extLst>
              <a:ext uri="{FF2B5EF4-FFF2-40B4-BE49-F238E27FC236}">
                <a16:creationId xmlns:a16="http://schemas.microsoft.com/office/drawing/2014/main" id="{31D536F5-D9A4-4C72-B286-855A0EF7EE3C}"/>
              </a:ext>
            </a:extLst>
          </p:cNvPr>
          <p:cNvSpPr/>
          <p:nvPr/>
        </p:nvSpPr>
        <p:spPr>
          <a:xfrm>
            <a:off x="9398574"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MM">
            <a:extLst>
              <a:ext uri="{FF2B5EF4-FFF2-40B4-BE49-F238E27FC236}">
                <a16:creationId xmlns:a16="http://schemas.microsoft.com/office/drawing/2014/main" id="{620581C8-FDF4-6D19-95C6-5C0647D1EDB6}"/>
              </a:ext>
            </a:extLst>
          </p:cNvPr>
          <p:cNvSpPr/>
          <p:nvPr/>
        </p:nvSpPr>
        <p:spPr>
          <a:xfrm rot="10800000">
            <a:off x="3733144" y="1066144"/>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 name="Group 1">
            <a:extLst>
              <a:ext uri="{FF2B5EF4-FFF2-40B4-BE49-F238E27FC236}">
                <a16:creationId xmlns:a16="http://schemas.microsoft.com/office/drawing/2014/main" id="{D361E044-E085-9BA7-56AD-E956E0EFE0F0}"/>
              </a:ext>
            </a:extLst>
          </p:cNvPr>
          <p:cNvGrpSpPr/>
          <p:nvPr/>
        </p:nvGrpSpPr>
        <p:grpSpPr>
          <a:xfrm>
            <a:off x="2822960" y="387338"/>
            <a:ext cx="7022039" cy="5906857"/>
            <a:chOff x="-217727" y="1018559"/>
            <a:chExt cx="7612291" cy="6502273"/>
          </a:xfrm>
        </p:grpSpPr>
        <mc:AlternateContent xmlns:mc="http://schemas.openxmlformats.org/markup-compatibility/2006">
          <mc:Choice xmlns:am3d="http://schemas.microsoft.com/office/drawing/2017/model3d" Requires="am3d">
            <p:graphicFrame>
              <p:nvGraphicFramePr>
                <p:cNvPr id="9" name="!!se">
                  <a:extLst>
                    <a:ext uri="{FF2B5EF4-FFF2-40B4-BE49-F238E27FC236}">
                      <a16:creationId xmlns:a16="http://schemas.microsoft.com/office/drawing/2014/main" id="{7F7B34C8-DE35-4332-5FF4-39F0296CF8EB}"/>
                    </a:ext>
                  </a:extLst>
                </p:cNvPr>
                <p:cNvGraphicFramePr>
                  <a:graphicFrameLocks noChangeAspect="1"/>
                </p:cNvGraphicFramePr>
                <p:nvPr>
                  <p:extLst>
                    <p:ext uri="{D42A27DB-BD31-4B8C-83A1-F6EECF244321}">
                      <p14:modId xmlns:p14="http://schemas.microsoft.com/office/powerpoint/2010/main" val="3748232948"/>
                    </p:ext>
                  </p:extLst>
                </p:nvPr>
              </p:nvGraphicFramePr>
              <p:xfrm>
                <a:off x="-217727"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5"/>
                    </am3d:raster>
                    <am3d:objViewport viewportSz="91412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se">
                  <a:extLst>
                    <a:ext uri="{FF2B5EF4-FFF2-40B4-BE49-F238E27FC236}">
                      <a16:creationId xmlns:a16="http://schemas.microsoft.com/office/drawing/2014/main" id="{7F7B34C8-DE35-4332-5FF4-39F0296CF8EB}"/>
                    </a:ext>
                  </a:extLst>
                </p:cNvPr>
                <p:cNvPicPr>
                  <a:picLocks noGrp="1" noRot="1" noChangeAspect="1" noMove="1" noResize="1" noEditPoints="1" noAdjustHandles="1" noChangeArrowheads="1" noChangeShapeType="1" noCrop="1"/>
                </p:cNvPicPr>
                <p:nvPr/>
              </p:nvPicPr>
              <p:blipFill>
                <a:blip r:embed="rId5"/>
                <a:stretch>
                  <a:fillRect/>
                </a:stretch>
              </p:blipFill>
              <p:spPr>
                <a:xfrm>
                  <a:off x="2822960" y="387338"/>
                  <a:ext cx="7022039" cy="5906857"/>
                </a:xfrm>
                <a:prstGeom prst="rect">
                  <a:avLst/>
                </a:prstGeom>
              </p:spPr>
            </p:pic>
          </mc:Fallback>
        </mc:AlternateContent>
        <p:pic>
          <p:nvPicPr>
            <p:cNvPr id="16" name="Picture 15">
              <a:extLst>
                <a:ext uri="{FF2B5EF4-FFF2-40B4-BE49-F238E27FC236}">
                  <a16:creationId xmlns:a16="http://schemas.microsoft.com/office/drawing/2014/main" id="{BCC6ED55-7A9F-3369-D9A2-4B3BFF2FB3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32154" y="2240877"/>
              <a:ext cx="4873535" cy="3117313"/>
            </a:xfrm>
            <a:prstGeom prst="rect">
              <a:avLst/>
            </a:prstGeom>
          </p:spPr>
        </p:pic>
      </p:grpSp>
      <p:grpSp>
        <p:nvGrpSpPr>
          <p:cNvPr id="3" name="Group 2">
            <a:extLst>
              <a:ext uri="{FF2B5EF4-FFF2-40B4-BE49-F238E27FC236}">
                <a16:creationId xmlns:a16="http://schemas.microsoft.com/office/drawing/2014/main" id="{43886D5B-A041-BF53-960A-2EF54AD56B80}"/>
              </a:ext>
            </a:extLst>
          </p:cNvPr>
          <p:cNvGrpSpPr/>
          <p:nvPr/>
        </p:nvGrpSpPr>
        <p:grpSpPr>
          <a:xfrm>
            <a:off x="-5291229" y="5791857"/>
            <a:ext cx="5340454" cy="4561713"/>
            <a:chOff x="-217727" y="1018559"/>
            <a:chExt cx="7612291" cy="6502273"/>
          </a:xfrm>
        </p:grpSpPr>
        <mc:AlternateContent xmlns:mc="http://schemas.openxmlformats.org/markup-compatibility/2006">
          <mc:Choice xmlns:am3d="http://schemas.microsoft.com/office/drawing/2017/model3d" Requires="am3d">
            <p:graphicFrame>
              <p:nvGraphicFramePr>
                <p:cNvPr id="4" name="!!se">
                  <a:extLst>
                    <a:ext uri="{FF2B5EF4-FFF2-40B4-BE49-F238E27FC236}">
                      <a16:creationId xmlns:a16="http://schemas.microsoft.com/office/drawing/2014/main" id="{05D34251-9E95-77C0-1CA2-457EAD2E5E0B}"/>
                    </a:ext>
                  </a:extLst>
                </p:cNvPr>
                <p:cNvGraphicFramePr>
                  <a:graphicFrameLocks noChangeAspect="1"/>
                </p:cNvGraphicFramePr>
                <p:nvPr/>
              </p:nvGraphicFramePr>
              <p:xfrm>
                <a:off x="-217727"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7"/>
                    </am3d:raster>
                    <am3d:objViewport viewportSz="705955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se">
                  <a:extLst>
                    <a:ext uri="{FF2B5EF4-FFF2-40B4-BE49-F238E27FC236}">
                      <a16:creationId xmlns:a16="http://schemas.microsoft.com/office/drawing/2014/main" id="{05D34251-9E95-77C0-1CA2-457EAD2E5E0B}"/>
                    </a:ext>
                  </a:extLst>
                </p:cNvPr>
                <p:cNvPicPr>
                  <a:picLocks noGrp="1" noRot="1" noChangeAspect="1" noMove="1" noResize="1" noEditPoints="1" noAdjustHandles="1" noChangeArrowheads="1" noChangeShapeType="1" noCrop="1"/>
                </p:cNvPicPr>
                <p:nvPr/>
              </p:nvPicPr>
              <p:blipFill>
                <a:blip r:embed="rId7"/>
                <a:stretch>
                  <a:fillRect/>
                </a:stretch>
              </p:blipFill>
              <p:spPr>
                <a:xfrm>
                  <a:off x="-5291229" y="5791857"/>
                  <a:ext cx="5340454" cy="4561713"/>
                </a:xfrm>
                <a:prstGeom prst="rect">
                  <a:avLst/>
                </a:prstGeom>
              </p:spPr>
            </p:pic>
          </mc:Fallback>
        </mc:AlternateContent>
        <p:pic>
          <p:nvPicPr>
            <p:cNvPr id="5" name="Picture 4">
              <a:extLst>
                <a:ext uri="{FF2B5EF4-FFF2-40B4-BE49-F238E27FC236}">
                  <a16:creationId xmlns:a16="http://schemas.microsoft.com/office/drawing/2014/main" id="{B51FD8B7-5040-295B-2CC4-483CAE60FD3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160870" y="2240877"/>
              <a:ext cx="4811438" cy="3117313"/>
            </a:xfrm>
            <a:prstGeom prst="rect">
              <a:avLst/>
            </a:prstGeom>
          </p:spPr>
        </p:pic>
      </p:grpSp>
      <p:grpSp>
        <p:nvGrpSpPr>
          <p:cNvPr id="7" name="Group 6">
            <a:extLst>
              <a:ext uri="{FF2B5EF4-FFF2-40B4-BE49-F238E27FC236}">
                <a16:creationId xmlns:a16="http://schemas.microsoft.com/office/drawing/2014/main" id="{B8B84F02-90FE-9FAA-286D-DCBCDA9E4EB0}"/>
              </a:ext>
            </a:extLst>
          </p:cNvPr>
          <p:cNvGrpSpPr/>
          <p:nvPr/>
        </p:nvGrpSpPr>
        <p:grpSpPr>
          <a:xfrm>
            <a:off x="14812770" y="-4585345"/>
            <a:ext cx="5340453" cy="4561713"/>
            <a:chOff x="-217726" y="1018559"/>
            <a:chExt cx="7612291" cy="6502273"/>
          </a:xfrm>
        </p:grpSpPr>
        <mc:AlternateContent xmlns:mc="http://schemas.openxmlformats.org/markup-compatibility/2006">
          <mc:Choice xmlns:am3d="http://schemas.microsoft.com/office/drawing/2017/model3d" Requires="am3d">
            <p:graphicFrame>
              <p:nvGraphicFramePr>
                <p:cNvPr id="8" name="!!se">
                  <a:extLst>
                    <a:ext uri="{FF2B5EF4-FFF2-40B4-BE49-F238E27FC236}">
                      <a16:creationId xmlns:a16="http://schemas.microsoft.com/office/drawing/2014/main" id="{01205DCA-BDA1-4DFD-24E7-65904EB1BFC6}"/>
                    </a:ext>
                  </a:extLst>
                </p:cNvPr>
                <p:cNvGraphicFramePr>
                  <a:graphicFrameLocks noChangeAspect="1"/>
                </p:cNvGraphicFramePr>
                <p:nvPr/>
              </p:nvGraphicFramePr>
              <p:xfrm>
                <a:off x="-217726" y="1018559"/>
                <a:ext cx="7612291" cy="6502273"/>
              </p:xfrm>
              <a:graphic>
                <a:graphicData uri="http://schemas.microsoft.com/office/drawing/2017/model3d">
                  <am3d:model3d r:embed="rId4">
                    <am3d:spPr>
                      <a:xfrm>
                        <a:off x="0" y="0"/>
                        <a:ext cx="7612291" cy="6502273"/>
                      </a:xfrm>
                      <a:prstGeom prst="rect">
                        <a:avLst/>
                      </a:prstGeom>
                    </am3d:spPr>
                    <am3d:camera>
                      <am3d:pos x="0" y="0" z="70243110"/>
                      <am3d:up dx="0" dy="36000000" dz="0"/>
                      <am3d:lookAt x="0" y="0" z="0"/>
                      <am3d:perspective fov="2700000"/>
                    </am3d:camera>
                    <am3d:trans>
                      <am3d:meterPerModelUnit n="151383" d="1000000"/>
                      <am3d:preTrans dx="0" dy="-11919698" dz="2608039"/>
                      <am3d:scale>
                        <am3d:sx n="1000000" d="1000000"/>
                        <am3d:sy n="1000000" d="1000000"/>
                        <am3d:sz n="1000000" d="1000000"/>
                      </am3d:scale>
                      <am3d:rot ax="724031" ay="24499" az="5236"/>
                      <am3d:postTrans dx="0" dy="0" dz="0"/>
                    </am3d:trans>
                    <am3d:raster rName="Office3DRenderer" rVer="16.0.8326">
                      <am3d:blip r:embed="rId9"/>
                    </am3d:raster>
                    <am3d:objViewport viewportSz="70595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se">
                  <a:extLst>
                    <a:ext uri="{FF2B5EF4-FFF2-40B4-BE49-F238E27FC236}">
                      <a16:creationId xmlns:a16="http://schemas.microsoft.com/office/drawing/2014/main" id="{01205DCA-BDA1-4DFD-24E7-65904EB1BFC6}"/>
                    </a:ext>
                  </a:extLst>
                </p:cNvPr>
                <p:cNvPicPr>
                  <a:picLocks noGrp="1" noRot="1" noChangeAspect="1" noMove="1" noResize="1" noEditPoints="1" noAdjustHandles="1" noChangeArrowheads="1" noChangeShapeType="1" noCrop="1"/>
                </p:cNvPicPr>
                <p:nvPr/>
              </p:nvPicPr>
              <p:blipFill>
                <a:blip r:embed="rId9"/>
                <a:stretch>
                  <a:fillRect/>
                </a:stretch>
              </p:blipFill>
              <p:spPr>
                <a:xfrm>
                  <a:off x="14812770" y="-4585345"/>
                  <a:ext cx="5340453" cy="4561713"/>
                </a:xfrm>
                <a:prstGeom prst="rect">
                  <a:avLst/>
                </a:prstGeom>
              </p:spPr>
            </p:pic>
          </mc:Fallback>
        </mc:AlternateContent>
        <p:pic>
          <p:nvPicPr>
            <p:cNvPr id="21" name="Picture 20">
              <a:extLst>
                <a:ext uri="{FF2B5EF4-FFF2-40B4-BE49-F238E27FC236}">
                  <a16:creationId xmlns:a16="http://schemas.microsoft.com/office/drawing/2014/main" id="{F9DEE962-6B25-E32A-D3E1-CC70D93F269F}"/>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137747" y="2240878"/>
              <a:ext cx="4825844" cy="3193299"/>
            </a:xfrm>
            <a:prstGeom prst="rect">
              <a:avLst/>
            </a:prstGeom>
          </p:spPr>
        </p:pic>
      </p:grpSp>
    </p:spTree>
    <p:extLst>
      <p:ext uri="{BB962C8B-B14F-4D97-AF65-F5344CB8AC3E}">
        <p14:creationId xmlns:p14="http://schemas.microsoft.com/office/powerpoint/2010/main" val="1880998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1D40D-B0D2-96ED-AFE1-FCEB23D7ED21}"/>
            </a:ext>
          </a:extLst>
        </p:cNvPr>
        <p:cNvGrpSpPr/>
        <p:nvPr/>
      </p:nvGrpSpPr>
      <p:grpSpPr>
        <a:xfrm>
          <a:off x="0" y="0"/>
          <a:ext cx="0" cy="0"/>
          <a:chOff x="0" y="0"/>
          <a:chExt cx="0" cy="0"/>
        </a:xfrm>
      </p:grpSpPr>
      <p:sp>
        <p:nvSpPr>
          <p:cNvPr id="20" name="!!MM">
            <a:extLst>
              <a:ext uri="{FF2B5EF4-FFF2-40B4-BE49-F238E27FC236}">
                <a16:creationId xmlns:a16="http://schemas.microsoft.com/office/drawing/2014/main" id="{97628B1D-726E-0150-8953-731326568CD3}"/>
              </a:ext>
            </a:extLst>
          </p:cNvPr>
          <p:cNvSpPr/>
          <p:nvPr/>
        </p:nvSpPr>
        <p:spPr>
          <a:xfrm rot="10800000">
            <a:off x="-4778857" y="-6063490"/>
            <a:ext cx="9753594" cy="9753594"/>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 name="!!S2">
            <a:extLst>
              <a:ext uri="{FF2B5EF4-FFF2-40B4-BE49-F238E27FC236}">
                <a16:creationId xmlns:a16="http://schemas.microsoft.com/office/drawing/2014/main" id="{75FC243E-52DA-BD2D-EB19-F43AA92628F8}"/>
              </a:ext>
            </a:extLst>
          </p:cNvPr>
          <p:cNvCxnSpPr>
            <a:cxnSpLocks/>
          </p:cNvCxnSpPr>
          <p:nvPr/>
        </p:nvCxnSpPr>
        <p:spPr>
          <a:xfrm flipH="1">
            <a:off x="8587276" y="1303227"/>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C238B30D-6AF0-845E-4E94-514F6A780EFD}"/>
              </a:ext>
            </a:extLst>
          </p:cNvPr>
          <p:cNvCxnSpPr>
            <a:cxnSpLocks/>
          </p:cNvCxnSpPr>
          <p:nvPr/>
        </p:nvCxnSpPr>
        <p:spPr>
          <a:xfrm>
            <a:off x="10082531" y="6159013"/>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1B845D3F-55E8-4B64-5BED-FB30904B06BC}"/>
              </a:ext>
            </a:extLst>
          </p:cNvPr>
          <p:cNvCxnSpPr>
            <a:cxnSpLocks/>
          </p:cNvCxnSpPr>
          <p:nvPr/>
        </p:nvCxnSpPr>
        <p:spPr>
          <a:xfrm flipH="1">
            <a:off x="-123282" y="6544497"/>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617E0E6D-24F8-9E98-C111-A0C377EA5003}"/>
              </a:ext>
            </a:extLst>
          </p:cNvPr>
          <p:cNvSpPr/>
          <p:nvPr/>
        </p:nvSpPr>
        <p:spPr>
          <a:xfrm>
            <a:off x="4304838" y="6262816"/>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D3FE9784-B306-02FB-DCBB-825AA36905CD}"/>
              </a:ext>
            </a:extLst>
          </p:cNvPr>
          <p:cNvSpPr/>
          <p:nvPr/>
        </p:nvSpPr>
        <p:spPr>
          <a:xfrm>
            <a:off x="9779958" y="5821163"/>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6B3E4C9B-9C87-E855-7EA1-EC23396B64DC}"/>
              </a:ext>
            </a:extLst>
          </p:cNvPr>
          <p:cNvSpPr/>
          <p:nvPr/>
        </p:nvSpPr>
        <p:spPr>
          <a:xfrm>
            <a:off x="8332720" y="997422"/>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5E73A6EB-6294-5FA0-3448-1FE5FD8C1B59}"/>
              </a:ext>
            </a:extLst>
          </p:cNvPr>
          <p:cNvSpPr/>
          <p:nvPr/>
        </p:nvSpPr>
        <p:spPr>
          <a:xfrm>
            <a:off x="0" y="1045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C1D3C504-CA5D-54A5-3D9A-5E7CCCC5847E}"/>
              </a:ext>
            </a:extLst>
          </p:cNvPr>
          <p:cNvSpPr/>
          <p:nvPr/>
        </p:nvSpPr>
        <p:spPr>
          <a:xfrm>
            <a:off x="-3447822" y="2272715"/>
            <a:ext cx="9108153" cy="886436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32FAE042-4D9C-1160-9E73-527FAE248B75}"/>
              </a:ext>
            </a:extLst>
          </p:cNvPr>
          <p:cNvCxnSpPr>
            <a:cxnSpLocks/>
          </p:cNvCxnSpPr>
          <p:nvPr/>
        </p:nvCxnSpPr>
        <p:spPr>
          <a:xfrm>
            <a:off x="297594" y="-62603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029F9D9F-2BDA-3472-E029-B5FD0248407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9" name="TextBox 8">
            <a:extLst>
              <a:ext uri="{FF2B5EF4-FFF2-40B4-BE49-F238E27FC236}">
                <a16:creationId xmlns:a16="http://schemas.microsoft.com/office/drawing/2014/main" id="{F9D255C2-9E75-57E7-44D6-10EBFDA3A105}"/>
              </a:ext>
            </a:extLst>
          </p:cNvPr>
          <p:cNvSpPr txBox="1"/>
          <p:nvPr/>
        </p:nvSpPr>
        <p:spPr>
          <a:xfrm>
            <a:off x="380309" y="13604638"/>
            <a:ext cx="6935349" cy="769441"/>
          </a:xfrm>
          <a:prstGeom prst="rect">
            <a:avLst/>
          </a:prstGeom>
          <a:noFill/>
        </p:spPr>
        <p:txBody>
          <a:bodyPr wrap="square">
            <a:spAutoFit/>
          </a:bodyPr>
          <a:lstStyle/>
          <a:p>
            <a:pPr algn="l"/>
            <a:r>
              <a:rPr lang="en-US" sz="1100" dirty="0">
                <a:solidFill>
                  <a:srgbClr val="A3D0AF"/>
                </a:solidFill>
                <a:latin typeface="Plus Jakarta Sans" pitchFamily="2" charset="0"/>
                <a:cs typeface="Plus Jakarta Sans" pitchFamily="2" charset="0"/>
              </a:rPr>
              <a:t>References</a:t>
            </a:r>
          </a:p>
          <a:p>
            <a:pPr algn="l"/>
            <a:r>
              <a:rPr lang="en-US" sz="1100" dirty="0">
                <a:solidFill>
                  <a:srgbClr val="A3D0AF"/>
                </a:solidFill>
                <a:latin typeface="Plus Jakarta Sans" pitchFamily="2" charset="0"/>
                <a:cs typeface="Plus Jakarta Sans" pitchFamily="2" charset="0"/>
              </a:rPr>
              <a:t>https://capitaloneshopping.com/research/average-retail-return-rate,2025</a:t>
            </a:r>
          </a:p>
          <a:p>
            <a:pPr algn="l"/>
            <a:r>
              <a:rPr lang="en-US" sz="1100" dirty="0">
                <a:solidFill>
                  <a:srgbClr val="A3D0AF"/>
                </a:solidFill>
                <a:latin typeface="Plus Jakarta Sans" pitchFamily="2" charset="0"/>
                <a:cs typeface="Plus Jakarta Sans" pitchFamily="2" charset="0"/>
              </a:rPr>
              <a:t>https://capitaloneshopping.com/research/retail-statistics , 2025</a:t>
            </a:r>
          </a:p>
          <a:p>
            <a:pPr algn="l"/>
            <a:r>
              <a:rPr lang="en-US" sz="1100" dirty="0">
                <a:solidFill>
                  <a:srgbClr val="A3D0AF"/>
                </a:solidFill>
                <a:latin typeface="Plus Jakarta Sans" pitchFamily="2" charset="0"/>
                <a:cs typeface="Plus Jakarta Sans" pitchFamily="2" charset="0"/>
              </a:rPr>
              <a:t>https://www.retaildive.com/news/virtual-try-on-offers-more-sales-perfect-corp/723798/ , 2025</a:t>
            </a:r>
          </a:p>
        </p:txBody>
      </p:sp>
      <p:sp>
        <p:nvSpPr>
          <p:cNvPr id="4" name="TextBox 3">
            <a:extLst>
              <a:ext uri="{FF2B5EF4-FFF2-40B4-BE49-F238E27FC236}">
                <a16:creationId xmlns:a16="http://schemas.microsoft.com/office/drawing/2014/main" id="{E06EBD8C-2715-1323-AF11-96DD4DC3FE5E}"/>
              </a:ext>
            </a:extLst>
          </p:cNvPr>
          <p:cNvSpPr txBox="1"/>
          <p:nvPr/>
        </p:nvSpPr>
        <p:spPr>
          <a:xfrm>
            <a:off x="702475" y="578685"/>
            <a:ext cx="9131671" cy="837473"/>
          </a:xfrm>
          <a:prstGeom prst="rect">
            <a:avLst/>
          </a:prstGeom>
          <a:noFill/>
        </p:spPr>
        <p:txBody>
          <a:bodyPr wrap="square" anchor="ctr">
            <a:spAutoFit/>
          </a:bodyPr>
          <a:lstStyle/>
          <a:p>
            <a:pPr lvl="0">
              <a:lnSpc>
                <a:spcPct val="150000"/>
              </a:lnSpc>
              <a:defRPr/>
            </a:pPr>
            <a:r>
              <a:rPr lang="en-US" sz="3600" b="1" spc="300" dirty="0">
                <a:solidFill>
                  <a:srgbClr val="A3D0AF"/>
                </a:solidFill>
                <a:latin typeface="Plus Jakarta Sans" pitchFamily="2" charset="77"/>
                <a:cs typeface="Plus Jakarta Sans" pitchFamily="2" charset="77"/>
              </a:rPr>
              <a:t>Future work:</a:t>
            </a:r>
            <a:endParaRPr lang="en-US" sz="4000" b="1" spc="300" dirty="0">
              <a:solidFill>
                <a:srgbClr val="192821"/>
              </a:solidFill>
              <a:latin typeface="Plus Jakarta Sans" pitchFamily="2" charset="77"/>
              <a:cs typeface="Plus Jakarta Sans" pitchFamily="2" charset="77"/>
            </a:endParaRPr>
          </a:p>
        </p:txBody>
      </p:sp>
      <p:sp>
        <p:nvSpPr>
          <p:cNvPr id="59" name="TextBox 58">
            <a:extLst>
              <a:ext uri="{FF2B5EF4-FFF2-40B4-BE49-F238E27FC236}">
                <a16:creationId xmlns:a16="http://schemas.microsoft.com/office/drawing/2014/main" id="{1333E179-F653-CA50-D57B-7C250C2C2514}"/>
              </a:ext>
            </a:extLst>
          </p:cNvPr>
          <p:cNvSpPr txBox="1"/>
          <p:nvPr/>
        </p:nvSpPr>
        <p:spPr>
          <a:xfrm>
            <a:off x="717359" y="1556910"/>
            <a:ext cx="8365325" cy="2308324"/>
          </a:xfrm>
          <a:prstGeom prst="rect">
            <a:avLst/>
          </a:prstGeom>
          <a:noFill/>
        </p:spPr>
        <p:txBody>
          <a:bodyPr wrap="square">
            <a:spAutoFit/>
          </a:bodyPr>
          <a:lstStyle/>
          <a:p>
            <a:pPr>
              <a:buClr>
                <a:srgbClr val="A3D0AF"/>
              </a:buClr>
              <a:buSzPct val="111000"/>
            </a:pPr>
            <a:r>
              <a:rPr lang="en-US" dirty="0">
                <a:latin typeface="Plus Jakarta Sans"/>
              </a:rPr>
              <a:t>API Integration for E-Commerce Platforms: We want to enable fashion websites to easily</a:t>
            </a:r>
            <a:r>
              <a:rPr lang="ar-EG" dirty="0">
                <a:latin typeface="Plus Jakarta Sans"/>
              </a:rPr>
              <a:t> </a:t>
            </a:r>
            <a:r>
              <a:rPr lang="en-US" dirty="0">
                <a:latin typeface="Plus Jakarta Sans"/>
              </a:rPr>
              <a:t>integrate the virtual try-on system through an API or plugin.</a:t>
            </a:r>
            <a:endParaRPr lang="ar-EG" dirty="0">
              <a:latin typeface="Plus Jakarta Sans"/>
            </a:endParaRPr>
          </a:p>
          <a:p>
            <a:pPr>
              <a:buClr>
                <a:srgbClr val="A3D0AF"/>
              </a:buClr>
              <a:buSzPct val="111000"/>
            </a:pPr>
            <a:endParaRPr lang="ar-EG" dirty="0">
              <a:latin typeface="Plus Jakarta Sans"/>
            </a:endParaRPr>
          </a:p>
          <a:p>
            <a:pPr>
              <a:buClr>
                <a:srgbClr val="A3D0AF"/>
              </a:buClr>
              <a:buSzPct val="111000"/>
            </a:pPr>
            <a:r>
              <a:rPr lang="en-US" dirty="0">
                <a:latin typeface="Plus Jakarta Sans"/>
              </a:rPr>
              <a:t>Future Work: Develop a </a:t>
            </a:r>
            <a:r>
              <a:rPr lang="en-US" dirty="0" err="1">
                <a:latin typeface="Plus Jakarta Sans"/>
              </a:rPr>
              <a:t>GraphQL</a:t>
            </a:r>
            <a:r>
              <a:rPr lang="en-US" dirty="0">
                <a:latin typeface="Plus Jakarta Sans"/>
              </a:rPr>
              <a:t> endpoint for garment try-on / Add "Try It On" buttons next to</a:t>
            </a:r>
            <a:r>
              <a:rPr lang="ar-EG" dirty="0">
                <a:latin typeface="Plus Jakarta Sans"/>
              </a:rPr>
              <a:t> </a:t>
            </a:r>
            <a:r>
              <a:rPr lang="en-US" dirty="0">
                <a:latin typeface="Plus Jakarta Sans"/>
              </a:rPr>
              <a:t>product listings.</a:t>
            </a:r>
            <a:endParaRPr lang="ar-EG" dirty="0">
              <a:latin typeface="Plus Jakarta Sans"/>
            </a:endParaRPr>
          </a:p>
          <a:p>
            <a:pPr>
              <a:buClr>
                <a:srgbClr val="A3D0AF"/>
              </a:buClr>
              <a:buSzPct val="111000"/>
            </a:pPr>
            <a:endParaRPr lang="ar-EG" dirty="0">
              <a:latin typeface="Plus Jakarta Sans"/>
            </a:endParaRPr>
          </a:p>
          <a:p>
            <a:pPr>
              <a:buClr>
                <a:srgbClr val="A3D0AF"/>
              </a:buClr>
              <a:buSzPct val="111000"/>
            </a:pPr>
            <a:r>
              <a:rPr lang="en-US" b="1" dirty="0">
                <a:solidFill>
                  <a:srgbClr val="A3D0AF"/>
                </a:solidFill>
                <a:latin typeface="Plus Jakarta Sans"/>
              </a:rPr>
              <a:t>Complete Outfit Generation (Outfit Recommendation Engine): </a:t>
            </a:r>
            <a:r>
              <a:rPr lang="en-US" dirty="0">
                <a:latin typeface="Plus Jakarta Sans"/>
              </a:rPr>
              <a:t>Recommend full outfit sets -e.g., top + pants + shoes + accessories.</a:t>
            </a:r>
          </a:p>
        </p:txBody>
      </p:sp>
      <p:sp>
        <p:nvSpPr>
          <p:cNvPr id="2" name="TextBox 1">
            <a:extLst>
              <a:ext uri="{FF2B5EF4-FFF2-40B4-BE49-F238E27FC236}">
                <a16:creationId xmlns:a16="http://schemas.microsoft.com/office/drawing/2014/main" id="{ECC27645-47D7-6AA6-C6C9-4CDF3D12E3F6}"/>
              </a:ext>
            </a:extLst>
          </p:cNvPr>
          <p:cNvSpPr txBox="1"/>
          <p:nvPr/>
        </p:nvSpPr>
        <p:spPr>
          <a:xfrm>
            <a:off x="717359" y="3946860"/>
            <a:ext cx="3149502" cy="461665"/>
          </a:xfrm>
          <a:prstGeom prst="rect">
            <a:avLst/>
          </a:prstGeom>
          <a:noFill/>
        </p:spPr>
        <p:txBody>
          <a:bodyPr wrap="square">
            <a:spAutoFit/>
          </a:bodyPr>
          <a:lstStyle/>
          <a:p>
            <a:pPr>
              <a:buClr>
                <a:srgbClr val="A3D0AF"/>
              </a:buClr>
              <a:buSzPct val="111000"/>
            </a:pPr>
            <a:r>
              <a:rPr lang="en-US" sz="2400" b="1" dirty="0">
                <a:solidFill>
                  <a:srgbClr val="A3D0AF"/>
                </a:solidFill>
                <a:latin typeface="Plus Jakarta Sans"/>
              </a:rPr>
              <a:t>Future work:</a:t>
            </a:r>
          </a:p>
        </p:txBody>
      </p:sp>
      <p:grpSp>
        <p:nvGrpSpPr>
          <p:cNvPr id="27" name="Group 26">
            <a:extLst>
              <a:ext uri="{FF2B5EF4-FFF2-40B4-BE49-F238E27FC236}">
                <a16:creationId xmlns:a16="http://schemas.microsoft.com/office/drawing/2014/main" id="{053C15AC-D891-81F0-7102-2837FEFC5AC2}"/>
              </a:ext>
            </a:extLst>
          </p:cNvPr>
          <p:cNvGrpSpPr/>
          <p:nvPr/>
        </p:nvGrpSpPr>
        <p:grpSpPr>
          <a:xfrm>
            <a:off x="4169751" y="4452789"/>
            <a:ext cx="3222647" cy="1477328"/>
            <a:chOff x="3661750" y="4385057"/>
            <a:chExt cx="3222647" cy="1477328"/>
          </a:xfrm>
        </p:grpSpPr>
        <p:sp>
          <p:nvSpPr>
            <p:cNvPr id="5" name="TextBox 4">
              <a:extLst>
                <a:ext uri="{FF2B5EF4-FFF2-40B4-BE49-F238E27FC236}">
                  <a16:creationId xmlns:a16="http://schemas.microsoft.com/office/drawing/2014/main" id="{81928794-68D0-4709-2227-D5B78BC0ABCA}"/>
                </a:ext>
              </a:extLst>
            </p:cNvPr>
            <p:cNvSpPr txBox="1"/>
            <p:nvPr/>
          </p:nvSpPr>
          <p:spPr>
            <a:xfrm>
              <a:off x="4194846" y="4385057"/>
              <a:ext cx="2689551" cy="1477328"/>
            </a:xfrm>
            <a:prstGeom prst="rect">
              <a:avLst/>
            </a:prstGeom>
            <a:noFill/>
          </p:spPr>
          <p:txBody>
            <a:bodyPr wrap="square">
              <a:spAutoFit/>
            </a:bodyPr>
            <a:lstStyle/>
            <a:p>
              <a:pPr>
                <a:buClr>
                  <a:srgbClr val="A3D0AF"/>
                </a:buClr>
                <a:buSzPct val="111000"/>
              </a:pPr>
              <a:r>
                <a:rPr lang="en-US" dirty="0">
                  <a:latin typeface="Plus Jakarta Sans"/>
                </a:rPr>
                <a:t>Let the system complete a look based on the garment the user is trying on using</a:t>
              </a:r>
              <a:r>
                <a:rPr lang="ar-EG" dirty="0">
                  <a:latin typeface="Plus Jakarta Sans"/>
                </a:rPr>
                <a:t> </a:t>
              </a:r>
              <a:r>
                <a:rPr lang="en-US" dirty="0">
                  <a:latin typeface="Plus Jakarta Sans"/>
                </a:rPr>
                <a:t>compatibility model like </a:t>
              </a:r>
              <a:r>
                <a:rPr lang="en-US" dirty="0" err="1">
                  <a:latin typeface="Plus Jakarta Sans"/>
                </a:rPr>
                <a:t>FashionNet</a:t>
              </a:r>
              <a:endParaRPr lang="ar-EG" dirty="0">
                <a:latin typeface="Plus Jakarta Sans"/>
              </a:endParaRPr>
            </a:p>
          </p:txBody>
        </p:sp>
        <p:pic>
          <p:nvPicPr>
            <p:cNvPr id="8" name="Graphic 7">
              <a:extLst>
                <a:ext uri="{FF2B5EF4-FFF2-40B4-BE49-F238E27FC236}">
                  <a16:creationId xmlns:a16="http://schemas.microsoft.com/office/drawing/2014/main" id="{8D1DA091-86CF-9AE4-E937-E059074E21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61750" y="4460686"/>
              <a:ext cx="522210" cy="522210"/>
            </a:xfrm>
            <a:prstGeom prst="rect">
              <a:avLst/>
            </a:prstGeom>
          </p:spPr>
        </p:pic>
      </p:grpSp>
      <p:grpSp>
        <p:nvGrpSpPr>
          <p:cNvPr id="28" name="Group 27">
            <a:extLst>
              <a:ext uri="{FF2B5EF4-FFF2-40B4-BE49-F238E27FC236}">
                <a16:creationId xmlns:a16="http://schemas.microsoft.com/office/drawing/2014/main" id="{B3E5376E-8369-B0AD-FFCD-55268B8CE9ED}"/>
              </a:ext>
            </a:extLst>
          </p:cNvPr>
          <p:cNvGrpSpPr/>
          <p:nvPr/>
        </p:nvGrpSpPr>
        <p:grpSpPr>
          <a:xfrm>
            <a:off x="8095431" y="4452789"/>
            <a:ext cx="3204652" cy="923330"/>
            <a:chOff x="7587430" y="4385057"/>
            <a:chExt cx="3204652" cy="923330"/>
          </a:xfrm>
        </p:grpSpPr>
        <p:sp>
          <p:nvSpPr>
            <p:cNvPr id="6" name="TextBox 5">
              <a:extLst>
                <a:ext uri="{FF2B5EF4-FFF2-40B4-BE49-F238E27FC236}">
                  <a16:creationId xmlns:a16="http://schemas.microsoft.com/office/drawing/2014/main" id="{C0EF7288-A2FE-0D0C-A8CD-51FF74B70F27}"/>
                </a:ext>
              </a:extLst>
            </p:cNvPr>
            <p:cNvSpPr txBox="1"/>
            <p:nvPr/>
          </p:nvSpPr>
          <p:spPr>
            <a:xfrm>
              <a:off x="8102531" y="4385057"/>
              <a:ext cx="2689551" cy="923330"/>
            </a:xfrm>
            <a:prstGeom prst="rect">
              <a:avLst/>
            </a:prstGeom>
            <a:noFill/>
          </p:spPr>
          <p:txBody>
            <a:bodyPr wrap="square">
              <a:spAutoFit/>
            </a:bodyPr>
            <a:lstStyle/>
            <a:p>
              <a:pPr>
                <a:buClr>
                  <a:srgbClr val="A3D0AF"/>
                </a:buClr>
                <a:buSzPct val="111000"/>
              </a:pPr>
              <a:r>
                <a:rPr lang="en-US" dirty="0">
                  <a:latin typeface="Plus Jakarta Sans"/>
                </a:rPr>
                <a:t>Add a "Complete This Look" button below the try-on result.</a:t>
              </a:r>
              <a:endParaRPr lang="ar-EG" dirty="0">
                <a:latin typeface="Plus Jakarta Sans"/>
              </a:endParaRPr>
            </a:p>
          </p:txBody>
        </p:sp>
        <p:pic>
          <p:nvPicPr>
            <p:cNvPr id="21" name="Graphic 20">
              <a:extLst>
                <a:ext uri="{FF2B5EF4-FFF2-40B4-BE49-F238E27FC236}">
                  <a16:creationId xmlns:a16="http://schemas.microsoft.com/office/drawing/2014/main" id="{7A1DA471-D294-7E0A-0E52-A58425B91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87430" y="4434281"/>
              <a:ext cx="568002" cy="568002"/>
            </a:xfrm>
            <a:prstGeom prst="rect">
              <a:avLst/>
            </a:prstGeom>
          </p:spPr>
        </p:pic>
      </p:grpSp>
      <p:grpSp>
        <p:nvGrpSpPr>
          <p:cNvPr id="25" name="Group 24">
            <a:extLst>
              <a:ext uri="{FF2B5EF4-FFF2-40B4-BE49-F238E27FC236}">
                <a16:creationId xmlns:a16="http://schemas.microsoft.com/office/drawing/2014/main" id="{0788EE99-0F3C-2477-0E76-EFC05108B059}"/>
              </a:ext>
            </a:extLst>
          </p:cNvPr>
          <p:cNvGrpSpPr/>
          <p:nvPr/>
        </p:nvGrpSpPr>
        <p:grpSpPr>
          <a:xfrm>
            <a:off x="1060663" y="4502013"/>
            <a:ext cx="2565840" cy="646331"/>
            <a:chOff x="552662" y="4434281"/>
            <a:chExt cx="2565840" cy="646331"/>
          </a:xfrm>
        </p:grpSpPr>
        <p:sp>
          <p:nvSpPr>
            <p:cNvPr id="3" name="TextBox 2">
              <a:extLst>
                <a:ext uri="{FF2B5EF4-FFF2-40B4-BE49-F238E27FC236}">
                  <a16:creationId xmlns:a16="http://schemas.microsoft.com/office/drawing/2014/main" id="{1CE42848-AE94-A4B6-810C-E63B2C9E4F9D}"/>
                </a:ext>
              </a:extLst>
            </p:cNvPr>
            <p:cNvSpPr txBox="1"/>
            <p:nvPr/>
          </p:nvSpPr>
          <p:spPr>
            <a:xfrm>
              <a:off x="1286224" y="4434281"/>
              <a:ext cx="1832278" cy="646331"/>
            </a:xfrm>
            <a:prstGeom prst="rect">
              <a:avLst/>
            </a:prstGeom>
            <a:noFill/>
          </p:spPr>
          <p:txBody>
            <a:bodyPr wrap="square">
              <a:spAutoFit/>
            </a:bodyPr>
            <a:lstStyle/>
            <a:p>
              <a:pPr>
                <a:buClr>
                  <a:srgbClr val="A3D0AF"/>
                </a:buClr>
                <a:buSzPct val="111000"/>
              </a:pPr>
              <a:r>
                <a:rPr lang="en-US" dirty="0">
                  <a:latin typeface="Plus Jakarta Sans"/>
                </a:rPr>
                <a:t>Dataset with more garments.</a:t>
              </a:r>
              <a:endParaRPr lang="ar-EG" dirty="0">
                <a:latin typeface="Plus Jakarta Sans"/>
              </a:endParaRPr>
            </a:p>
          </p:txBody>
        </p:sp>
        <p:pic>
          <p:nvPicPr>
            <p:cNvPr id="23" name="Graphic 22">
              <a:extLst>
                <a:ext uri="{FF2B5EF4-FFF2-40B4-BE49-F238E27FC236}">
                  <a16:creationId xmlns:a16="http://schemas.microsoft.com/office/drawing/2014/main" id="{9B90B4EF-C486-D896-22A3-E5B2338C93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2662" y="4442780"/>
              <a:ext cx="629331" cy="629331"/>
            </a:xfrm>
            <a:prstGeom prst="rect">
              <a:avLst/>
            </a:prstGeom>
          </p:spPr>
        </p:pic>
      </p:grpSp>
      <p:sp>
        <p:nvSpPr>
          <p:cNvPr id="29" name="TextBox 28">
            <a:extLst>
              <a:ext uri="{FF2B5EF4-FFF2-40B4-BE49-F238E27FC236}">
                <a16:creationId xmlns:a16="http://schemas.microsoft.com/office/drawing/2014/main" id="{24ABE835-746A-78EF-F418-B27EB7A96E7D}"/>
              </a:ext>
            </a:extLst>
          </p:cNvPr>
          <p:cNvSpPr txBox="1"/>
          <p:nvPr/>
        </p:nvSpPr>
        <p:spPr>
          <a:xfrm>
            <a:off x="-9822848" y="695734"/>
            <a:ext cx="7816656" cy="523220"/>
          </a:xfrm>
          <a:prstGeom prst="rect">
            <a:avLst/>
          </a:prstGeom>
          <a:noFill/>
        </p:spPr>
        <p:txBody>
          <a:bodyPr wrap="square" anchor="ctr">
            <a:spAutoFit/>
          </a:bodyPr>
          <a:lstStyle/>
          <a:p>
            <a:pPr lvl="0">
              <a:defRPr/>
            </a:pPr>
            <a:r>
              <a:rPr lang="en-US" sz="2800" b="1" spc="300" dirty="0">
                <a:solidFill>
                  <a:srgbClr val="192821"/>
                </a:solidFill>
                <a:latin typeface="Plus Jakarta Sans" pitchFamily="2" charset="77"/>
                <a:cs typeface="Plus Jakarta Sans" pitchFamily="2" charset="77"/>
              </a:rPr>
              <a:t>What happens behind the scenes?</a:t>
            </a:r>
          </a:p>
        </p:txBody>
      </p:sp>
      <p:sp>
        <p:nvSpPr>
          <p:cNvPr id="30" name="TextBox 29">
            <a:extLst>
              <a:ext uri="{FF2B5EF4-FFF2-40B4-BE49-F238E27FC236}">
                <a16:creationId xmlns:a16="http://schemas.microsoft.com/office/drawing/2014/main" id="{CA7E68C6-3A50-11EB-F2C3-A6B198EE1A38}"/>
              </a:ext>
            </a:extLst>
          </p:cNvPr>
          <p:cNvSpPr txBox="1"/>
          <p:nvPr/>
        </p:nvSpPr>
        <p:spPr>
          <a:xfrm>
            <a:off x="13568496" y="7936947"/>
            <a:ext cx="2799095" cy="2862322"/>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Remove Batch Dimension: The model outputs tensor shape [1, 3, H, W]. so we</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remove the 1 tensor so the image would be displayable. To process the image,</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we "squeeze" which outputs shape [3, H, W].</a:t>
            </a:r>
          </a:p>
        </p:txBody>
      </p:sp>
      <p:sp>
        <p:nvSpPr>
          <p:cNvPr id="31" name="TextBox 30">
            <a:extLst>
              <a:ext uri="{FF2B5EF4-FFF2-40B4-BE49-F238E27FC236}">
                <a16:creationId xmlns:a16="http://schemas.microsoft.com/office/drawing/2014/main" id="{BD479B8B-19EE-733B-45C9-2A7B838B4DF7}"/>
              </a:ext>
            </a:extLst>
          </p:cNvPr>
          <p:cNvSpPr txBox="1"/>
          <p:nvPr/>
        </p:nvSpPr>
        <p:spPr>
          <a:xfrm>
            <a:off x="16839347" y="7927891"/>
            <a:ext cx="2040060" cy="923330"/>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Convert to Image Format (PIL)</a:t>
            </a:r>
          </a:p>
        </p:txBody>
      </p:sp>
      <p:sp>
        <p:nvSpPr>
          <p:cNvPr id="33" name="TextBox 32">
            <a:extLst>
              <a:ext uri="{FF2B5EF4-FFF2-40B4-BE49-F238E27FC236}">
                <a16:creationId xmlns:a16="http://schemas.microsoft.com/office/drawing/2014/main" id="{CC71F180-1D5B-FB15-66B6-91134ED4D7FE}"/>
              </a:ext>
            </a:extLst>
          </p:cNvPr>
          <p:cNvSpPr txBox="1"/>
          <p:nvPr/>
        </p:nvSpPr>
        <p:spPr>
          <a:xfrm>
            <a:off x="-8460635" y="5821163"/>
            <a:ext cx="3043435" cy="2031325"/>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We did this essentially because: Images may look completely black or white,</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colors might be inverted or washed out and GUI may crash if passed</a:t>
            </a:r>
            <a:r>
              <a:rPr lang="ar-EG" dirty="0">
                <a:solidFill>
                  <a:schemeClr val="tx1">
                    <a:lumMod val="85000"/>
                    <a:lumOff val="15000"/>
                  </a:schemeClr>
                </a:solidFill>
                <a:latin typeface="Plus Jakarta Sans" pitchFamily="2" charset="0"/>
                <a:cs typeface="Plus Jakarta Sans" pitchFamily="2" charset="0"/>
              </a:rPr>
              <a:t> </a:t>
            </a:r>
            <a:r>
              <a:rPr lang="en-US" dirty="0">
                <a:solidFill>
                  <a:schemeClr val="tx1">
                    <a:lumMod val="85000"/>
                    <a:lumOff val="15000"/>
                  </a:schemeClr>
                </a:solidFill>
                <a:latin typeface="Plus Jakarta Sans" pitchFamily="2" charset="0"/>
                <a:cs typeface="Plus Jakarta Sans" pitchFamily="2" charset="0"/>
              </a:rPr>
              <a:t>unsupported formats.</a:t>
            </a:r>
          </a:p>
        </p:txBody>
      </p:sp>
      <p:sp>
        <p:nvSpPr>
          <p:cNvPr id="36" name="TextBox 35">
            <a:extLst>
              <a:ext uri="{FF2B5EF4-FFF2-40B4-BE49-F238E27FC236}">
                <a16:creationId xmlns:a16="http://schemas.microsoft.com/office/drawing/2014/main" id="{D69CE590-3216-D8C7-FF21-C875ADBEEA90}"/>
              </a:ext>
            </a:extLst>
          </p:cNvPr>
          <p:cNvSpPr txBox="1"/>
          <p:nvPr/>
        </p:nvSpPr>
        <p:spPr>
          <a:xfrm>
            <a:off x="-5179889" y="5850686"/>
            <a:ext cx="2302382" cy="646331"/>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err="1">
                <a:solidFill>
                  <a:schemeClr val="tx1">
                    <a:lumMod val="85000"/>
                    <a:lumOff val="15000"/>
                  </a:schemeClr>
                </a:solidFill>
                <a:latin typeface="Plus Jakarta Sans" pitchFamily="2" charset="0"/>
                <a:cs typeface="Plus Jakarta Sans" pitchFamily="2" charset="0"/>
              </a:rPr>
              <a:t>Denormalize</a:t>
            </a:r>
            <a:r>
              <a:rPr lang="en-US" dirty="0">
                <a:solidFill>
                  <a:schemeClr val="tx1">
                    <a:lumMod val="85000"/>
                    <a:lumOff val="15000"/>
                  </a:schemeClr>
                </a:solidFill>
                <a:latin typeface="Plus Jakarta Sans" pitchFamily="2" charset="0"/>
                <a:cs typeface="Plus Jakarta Sans" pitchFamily="2" charset="0"/>
              </a:rPr>
              <a:t> the pixel values.</a:t>
            </a:r>
          </a:p>
        </p:txBody>
      </p:sp>
      <p:sp>
        <p:nvSpPr>
          <p:cNvPr id="43" name="TextBox 42">
            <a:extLst>
              <a:ext uri="{FF2B5EF4-FFF2-40B4-BE49-F238E27FC236}">
                <a16:creationId xmlns:a16="http://schemas.microsoft.com/office/drawing/2014/main" id="{43377D75-513A-1BCB-9F11-8242B69A3C32}"/>
              </a:ext>
            </a:extLst>
          </p:cNvPr>
          <p:cNvSpPr txBox="1"/>
          <p:nvPr/>
        </p:nvSpPr>
        <p:spPr>
          <a:xfrm>
            <a:off x="-6107211" y="2080811"/>
            <a:ext cx="3976626" cy="2610843"/>
          </a:xfrm>
          <a:prstGeom prst="rect">
            <a:avLst/>
          </a:prstGeom>
          <a:noFill/>
        </p:spPr>
        <p:txBody>
          <a:bodyPr wrap="square" anchor="ctr">
            <a:spAutoFit/>
          </a:bodyPr>
          <a:lstStyle/>
          <a:p>
            <a:pPr lvl="0">
              <a:lnSpc>
                <a:spcPct val="150000"/>
              </a:lnSpc>
              <a:defRPr/>
            </a:pPr>
            <a:r>
              <a:rPr lang="en-US" sz="2800" b="1" dirty="0">
                <a:solidFill>
                  <a:srgbClr val="A3D0AF"/>
                </a:solidFill>
                <a:latin typeface="Plus Jakarta Sans" pitchFamily="2" charset="77"/>
                <a:cs typeface="Plus Jakarta Sans" pitchFamily="2" charset="77"/>
              </a:rPr>
              <a:t>Viewpoint Control: </a:t>
            </a:r>
            <a:r>
              <a:rPr lang="en-US" sz="2800" b="1" dirty="0">
                <a:solidFill>
                  <a:srgbClr val="192821"/>
                </a:solidFill>
                <a:latin typeface="Plus Jakarta Sans" pitchFamily="2" charset="77"/>
                <a:cs typeface="Plus Jakarta Sans" pitchFamily="2" charset="77"/>
              </a:rPr>
              <a:t>Integrate 3D human body models or pose-guided synthesis to support:</a:t>
            </a:r>
          </a:p>
        </p:txBody>
      </p:sp>
      <p:pic>
        <p:nvPicPr>
          <p:cNvPr id="7" name="Picture 6">
            <a:extLst>
              <a:ext uri="{FF2B5EF4-FFF2-40B4-BE49-F238E27FC236}">
                <a16:creationId xmlns:a16="http://schemas.microsoft.com/office/drawing/2014/main" id="{D25D18C4-C73D-5F72-7072-CE91CD947AF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07726" y="7653415"/>
            <a:ext cx="5879791" cy="5497986"/>
          </a:xfrm>
          <a:prstGeom prst="roundRect">
            <a:avLst>
              <a:gd name="adj" fmla="val 6454"/>
            </a:avLst>
          </a:prstGeom>
        </p:spPr>
      </p:pic>
    </p:spTree>
    <p:extLst>
      <p:ext uri="{BB962C8B-B14F-4D97-AF65-F5344CB8AC3E}">
        <p14:creationId xmlns:p14="http://schemas.microsoft.com/office/powerpoint/2010/main" val="1989194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250"/>
                                            <p:tgtEl>
                                              <p:spTgt spid="2"/>
                                            </p:tgtEl>
                                          </p:cBhvr>
                                        </p:animEffect>
                                      </p:childTnLst>
                                    </p:cTn>
                                  </p:par>
                                </p:childTnLst>
                              </p:cTn>
                            </p:par>
                            <p:par>
                              <p:cTn id="8" fill="hold">
                                <p:stCondLst>
                                  <p:cond delay="1250"/>
                                </p:stCondLst>
                                <p:childTnLst>
                                  <p:par>
                                    <p:cTn id="9" presetID="2" presetClass="entr" presetSubtype="4" fill="hold" nodeType="afterEffect" p14:presetBounceEnd="40000">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14:bounceEnd="40000">
                                          <p:cBhvr additive="base">
                                            <p:cTn id="11" dur="1250" fill="hold"/>
                                            <p:tgtEl>
                                              <p:spTgt spid="25"/>
                                            </p:tgtEl>
                                            <p:attrNameLst>
                                              <p:attrName>ppt_x</p:attrName>
                                            </p:attrNameLst>
                                          </p:cBhvr>
                                          <p:tavLst>
                                            <p:tav tm="0">
                                              <p:val>
                                                <p:strVal val="#ppt_x"/>
                                              </p:val>
                                            </p:tav>
                                            <p:tav tm="100000">
                                              <p:val>
                                                <p:strVal val="#ppt_x"/>
                                              </p:val>
                                            </p:tav>
                                          </p:tavLst>
                                        </p:anim>
                                        <p:anim calcmode="lin" valueType="num" p14:bounceEnd="40000">
                                          <p:cBhvr additive="base">
                                            <p:cTn id="12" dur="125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40000">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14:bounceEnd="40000">
                                          <p:cBhvr additive="base">
                                            <p:cTn id="15" dur="1250" fill="hold"/>
                                            <p:tgtEl>
                                              <p:spTgt spid="27"/>
                                            </p:tgtEl>
                                            <p:attrNameLst>
                                              <p:attrName>ppt_x</p:attrName>
                                            </p:attrNameLst>
                                          </p:cBhvr>
                                          <p:tavLst>
                                            <p:tav tm="0">
                                              <p:val>
                                                <p:strVal val="#ppt_x"/>
                                              </p:val>
                                            </p:tav>
                                            <p:tav tm="100000">
                                              <p:val>
                                                <p:strVal val="#ppt_x"/>
                                              </p:val>
                                            </p:tav>
                                          </p:tavLst>
                                        </p:anim>
                                        <p:anim calcmode="lin" valueType="num" p14:bounceEnd="40000">
                                          <p:cBhvr additive="base">
                                            <p:cTn id="16" dur="125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40000">
                                      <p:stCondLst>
                                        <p:cond delay="1000"/>
                                      </p:stCondLst>
                                      <p:childTnLst>
                                        <p:set>
                                          <p:cBhvr>
                                            <p:cTn id="18" dur="1" fill="hold">
                                              <p:stCondLst>
                                                <p:cond delay="0"/>
                                              </p:stCondLst>
                                            </p:cTn>
                                            <p:tgtEl>
                                              <p:spTgt spid="28"/>
                                            </p:tgtEl>
                                            <p:attrNameLst>
                                              <p:attrName>style.visibility</p:attrName>
                                            </p:attrNameLst>
                                          </p:cBhvr>
                                          <p:to>
                                            <p:strVal val="visible"/>
                                          </p:to>
                                        </p:set>
                                        <p:anim calcmode="lin" valueType="num" p14:bounceEnd="40000">
                                          <p:cBhvr additive="base">
                                            <p:cTn id="19" dur="1250" fill="hold"/>
                                            <p:tgtEl>
                                              <p:spTgt spid="28"/>
                                            </p:tgtEl>
                                            <p:attrNameLst>
                                              <p:attrName>ppt_x</p:attrName>
                                            </p:attrNameLst>
                                          </p:cBhvr>
                                          <p:tavLst>
                                            <p:tav tm="0">
                                              <p:val>
                                                <p:strVal val="#ppt_x"/>
                                              </p:val>
                                            </p:tav>
                                            <p:tav tm="100000">
                                              <p:val>
                                                <p:strVal val="#ppt_x"/>
                                              </p:val>
                                            </p:tav>
                                          </p:tavLst>
                                        </p:anim>
                                        <p:anim calcmode="lin" valueType="num" p14:bounceEnd="40000">
                                          <p:cBhvr additive="base">
                                            <p:cTn id="20" dur="12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250"/>
                                            <p:tgtEl>
                                              <p:spTgt spid="2"/>
                                            </p:tgtEl>
                                          </p:cBhvr>
                                        </p:animEffect>
                                      </p:childTnLst>
                                    </p:cTn>
                                  </p:par>
                                </p:childTnLst>
                              </p:cTn>
                            </p:par>
                            <p:par>
                              <p:cTn id="8" fill="hold">
                                <p:stCondLst>
                                  <p:cond delay="1250"/>
                                </p:stCondLst>
                                <p:childTnLst>
                                  <p:par>
                                    <p:cTn id="9" presetID="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250" fill="hold"/>
                                            <p:tgtEl>
                                              <p:spTgt spid="25"/>
                                            </p:tgtEl>
                                            <p:attrNameLst>
                                              <p:attrName>ppt_x</p:attrName>
                                            </p:attrNameLst>
                                          </p:cBhvr>
                                          <p:tavLst>
                                            <p:tav tm="0">
                                              <p:val>
                                                <p:strVal val="#ppt_x"/>
                                              </p:val>
                                            </p:tav>
                                            <p:tav tm="100000">
                                              <p:val>
                                                <p:strVal val="#ppt_x"/>
                                              </p:val>
                                            </p:tav>
                                          </p:tavLst>
                                        </p:anim>
                                        <p:anim calcmode="lin" valueType="num">
                                          <p:cBhvr additive="base">
                                            <p:cTn id="12" dur="125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250" fill="hold"/>
                                            <p:tgtEl>
                                              <p:spTgt spid="27"/>
                                            </p:tgtEl>
                                            <p:attrNameLst>
                                              <p:attrName>ppt_x</p:attrName>
                                            </p:attrNameLst>
                                          </p:cBhvr>
                                          <p:tavLst>
                                            <p:tav tm="0">
                                              <p:val>
                                                <p:strVal val="#ppt_x"/>
                                              </p:val>
                                            </p:tav>
                                            <p:tav tm="100000">
                                              <p:val>
                                                <p:strVal val="#ppt_x"/>
                                              </p:val>
                                            </p:tav>
                                          </p:tavLst>
                                        </p:anim>
                                        <p:anim calcmode="lin" valueType="num">
                                          <p:cBhvr additive="base">
                                            <p:cTn id="16" dur="125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0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250" fill="hold"/>
                                            <p:tgtEl>
                                              <p:spTgt spid="28"/>
                                            </p:tgtEl>
                                            <p:attrNameLst>
                                              <p:attrName>ppt_x</p:attrName>
                                            </p:attrNameLst>
                                          </p:cBhvr>
                                          <p:tavLst>
                                            <p:tav tm="0">
                                              <p:val>
                                                <p:strVal val="#ppt_x"/>
                                              </p:val>
                                            </p:tav>
                                            <p:tav tm="100000">
                                              <p:val>
                                                <p:strVal val="#ppt_x"/>
                                              </p:val>
                                            </p:tav>
                                          </p:tavLst>
                                        </p:anim>
                                        <p:anim calcmode="lin" valueType="num">
                                          <p:cBhvr additive="base">
                                            <p:cTn id="20" dur="12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93622-23CD-A9CA-169C-554326EC0D52}"/>
            </a:ext>
          </a:extLst>
        </p:cNvPr>
        <p:cNvGrpSpPr/>
        <p:nvPr/>
      </p:nvGrpSpPr>
      <p:grpSpPr>
        <a:xfrm>
          <a:off x="0" y="0"/>
          <a:ext cx="0" cy="0"/>
          <a:chOff x="0" y="0"/>
          <a:chExt cx="0" cy="0"/>
        </a:xfrm>
      </p:grpSpPr>
      <p:sp>
        <p:nvSpPr>
          <p:cNvPr id="20" name="!!MM">
            <a:extLst>
              <a:ext uri="{FF2B5EF4-FFF2-40B4-BE49-F238E27FC236}">
                <a16:creationId xmlns:a16="http://schemas.microsoft.com/office/drawing/2014/main" id="{250F91CE-96D5-3A1F-E83F-86E3052501AF}"/>
              </a:ext>
            </a:extLst>
          </p:cNvPr>
          <p:cNvSpPr/>
          <p:nvPr/>
        </p:nvSpPr>
        <p:spPr>
          <a:xfrm rot="10800000">
            <a:off x="-4778857" y="-6063490"/>
            <a:ext cx="9753594" cy="9753594"/>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 name="!!S2">
            <a:extLst>
              <a:ext uri="{FF2B5EF4-FFF2-40B4-BE49-F238E27FC236}">
                <a16:creationId xmlns:a16="http://schemas.microsoft.com/office/drawing/2014/main" id="{C53B42B1-CB8F-FCF2-096B-D3314B6561CD}"/>
              </a:ext>
            </a:extLst>
          </p:cNvPr>
          <p:cNvCxnSpPr>
            <a:cxnSpLocks/>
          </p:cNvCxnSpPr>
          <p:nvPr/>
        </p:nvCxnSpPr>
        <p:spPr>
          <a:xfrm flipH="1">
            <a:off x="9439330" y="1303227"/>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3C75E46E-E80C-FDE9-7EEA-7173BBF3F634}"/>
              </a:ext>
            </a:extLst>
          </p:cNvPr>
          <p:cNvCxnSpPr>
            <a:cxnSpLocks/>
          </p:cNvCxnSpPr>
          <p:nvPr/>
        </p:nvCxnSpPr>
        <p:spPr>
          <a:xfrm>
            <a:off x="10082531" y="6117451"/>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84B53279-9BE0-9828-008D-DC8C092D2715}"/>
              </a:ext>
            </a:extLst>
          </p:cNvPr>
          <p:cNvCxnSpPr>
            <a:cxnSpLocks/>
          </p:cNvCxnSpPr>
          <p:nvPr/>
        </p:nvCxnSpPr>
        <p:spPr>
          <a:xfrm flipH="1">
            <a:off x="-684391" y="6544497"/>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50900B0F-43AF-7815-3199-8BDB52EE5A29}"/>
              </a:ext>
            </a:extLst>
          </p:cNvPr>
          <p:cNvSpPr/>
          <p:nvPr/>
        </p:nvSpPr>
        <p:spPr>
          <a:xfrm>
            <a:off x="3743729" y="6262816"/>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75CE16E5-93C0-4368-DD96-AE959CECE377}"/>
              </a:ext>
            </a:extLst>
          </p:cNvPr>
          <p:cNvSpPr/>
          <p:nvPr/>
        </p:nvSpPr>
        <p:spPr>
          <a:xfrm>
            <a:off x="9779958" y="5779601"/>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E23FD51A-AA27-3D9C-FDAD-41AD7D9328DE}"/>
              </a:ext>
            </a:extLst>
          </p:cNvPr>
          <p:cNvSpPr/>
          <p:nvPr/>
        </p:nvSpPr>
        <p:spPr>
          <a:xfrm>
            <a:off x="9184774" y="997422"/>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F7503C5C-0CB2-358C-0F61-C1B736F14EEF}"/>
              </a:ext>
            </a:extLst>
          </p:cNvPr>
          <p:cNvSpPr/>
          <p:nvPr/>
        </p:nvSpPr>
        <p:spPr>
          <a:xfrm>
            <a:off x="0" y="71300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D3696908-E25A-8A73-FE99-763122BC355D}"/>
              </a:ext>
            </a:extLst>
          </p:cNvPr>
          <p:cNvSpPr/>
          <p:nvPr/>
        </p:nvSpPr>
        <p:spPr>
          <a:xfrm>
            <a:off x="-3447821" y="2402437"/>
            <a:ext cx="9108153" cy="886436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B1CFDFF2-F552-3C7F-B96A-52D7D9D7718E}"/>
              </a:ext>
            </a:extLst>
          </p:cNvPr>
          <p:cNvCxnSpPr>
            <a:cxnSpLocks/>
          </p:cNvCxnSpPr>
          <p:nvPr/>
        </p:nvCxnSpPr>
        <p:spPr>
          <a:xfrm>
            <a:off x="297594" y="-95854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28E99C84-0FE9-6ABF-55EF-87C95369CE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9" name="TextBox 8">
            <a:extLst>
              <a:ext uri="{FF2B5EF4-FFF2-40B4-BE49-F238E27FC236}">
                <a16:creationId xmlns:a16="http://schemas.microsoft.com/office/drawing/2014/main" id="{4669563A-7F54-E5A0-1E93-8412C394F807}"/>
              </a:ext>
            </a:extLst>
          </p:cNvPr>
          <p:cNvSpPr txBox="1"/>
          <p:nvPr/>
        </p:nvSpPr>
        <p:spPr>
          <a:xfrm>
            <a:off x="380309" y="13604638"/>
            <a:ext cx="6935349" cy="769441"/>
          </a:xfrm>
          <a:prstGeom prst="rect">
            <a:avLst/>
          </a:prstGeom>
          <a:noFill/>
        </p:spPr>
        <p:txBody>
          <a:bodyPr wrap="square">
            <a:spAutoFit/>
          </a:bodyPr>
          <a:lstStyle/>
          <a:p>
            <a:pPr algn="l"/>
            <a:r>
              <a:rPr lang="en-US" sz="1100" dirty="0">
                <a:solidFill>
                  <a:srgbClr val="A3D0AF"/>
                </a:solidFill>
                <a:latin typeface="Plus Jakarta Sans" pitchFamily="2" charset="0"/>
                <a:cs typeface="Plus Jakarta Sans" pitchFamily="2" charset="0"/>
              </a:rPr>
              <a:t>References</a:t>
            </a:r>
          </a:p>
          <a:p>
            <a:pPr algn="l"/>
            <a:r>
              <a:rPr lang="en-US" sz="1100" dirty="0">
                <a:solidFill>
                  <a:srgbClr val="A3D0AF"/>
                </a:solidFill>
                <a:latin typeface="Plus Jakarta Sans" pitchFamily="2" charset="0"/>
                <a:cs typeface="Plus Jakarta Sans" pitchFamily="2" charset="0"/>
              </a:rPr>
              <a:t>https://capitaloneshopping.com/research/average-retail-return-rate,2025</a:t>
            </a:r>
          </a:p>
          <a:p>
            <a:pPr algn="l"/>
            <a:r>
              <a:rPr lang="en-US" sz="1100" dirty="0">
                <a:solidFill>
                  <a:srgbClr val="A3D0AF"/>
                </a:solidFill>
                <a:latin typeface="Plus Jakarta Sans" pitchFamily="2" charset="0"/>
                <a:cs typeface="Plus Jakarta Sans" pitchFamily="2" charset="0"/>
              </a:rPr>
              <a:t>https://capitaloneshopping.com/research/retail-statistics , 2025</a:t>
            </a:r>
          </a:p>
          <a:p>
            <a:pPr algn="l"/>
            <a:r>
              <a:rPr lang="en-US" sz="1100" dirty="0">
                <a:solidFill>
                  <a:srgbClr val="A3D0AF"/>
                </a:solidFill>
                <a:latin typeface="Plus Jakarta Sans" pitchFamily="2" charset="0"/>
                <a:cs typeface="Plus Jakarta Sans" pitchFamily="2" charset="0"/>
              </a:rPr>
              <a:t>https://www.retaildive.com/news/virtual-try-on-offers-more-sales-perfect-corp/723798/ , 2025</a:t>
            </a:r>
          </a:p>
        </p:txBody>
      </p:sp>
      <p:sp>
        <p:nvSpPr>
          <p:cNvPr id="5" name="TextBox 4">
            <a:extLst>
              <a:ext uri="{FF2B5EF4-FFF2-40B4-BE49-F238E27FC236}">
                <a16:creationId xmlns:a16="http://schemas.microsoft.com/office/drawing/2014/main" id="{AAE41903-DA3D-2ECA-349B-9223ACB67CFA}"/>
              </a:ext>
            </a:extLst>
          </p:cNvPr>
          <p:cNvSpPr txBox="1"/>
          <p:nvPr/>
        </p:nvSpPr>
        <p:spPr>
          <a:xfrm>
            <a:off x="7590550" y="1746562"/>
            <a:ext cx="2962397" cy="738664"/>
          </a:xfrm>
          <a:prstGeom prst="rect">
            <a:avLst/>
          </a:prstGeom>
          <a:noFill/>
        </p:spPr>
        <p:txBody>
          <a:bodyPr wrap="square">
            <a:spAutoFit/>
          </a:bodyPr>
          <a:lstStyle/>
          <a:p>
            <a:pPr>
              <a:buClr>
                <a:srgbClr val="A3D0AF"/>
              </a:buClr>
              <a:buSzPct val="111000"/>
            </a:pPr>
            <a:r>
              <a:rPr lang="en-US" sz="2100" dirty="0">
                <a:latin typeface="Plus Jakarta Sans"/>
              </a:rPr>
              <a:t>Multiple viewpoints (side, back).</a:t>
            </a:r>
          </a:p>
        </p:txBody>
      </p:sp>
      <p:sp>
        <p:nvSpPr>
          <p:cNvPr id="59" name="TextBox 58">
            <a:extLst>
              <a:ext uri="{FF2B5EF4-FFF2-40B4-BE49-F238E27FC236}">
                <a16:creationId xmlns:a16="http://schemas.microsoft.com/office/drawing/2014/main" id="{DE8ED5B8-95E2-FF61-DE0E-803953BB0CA5}"/>
              </a:ext>
            </a:extLst>
          </p:cNvPr>
          <p:cNvSpPr txBox="1"/>
          <p:nvPr/>
        </p:nvSpPr>
        <p:spPr>
          <a:xfrm>
            <a:off x="7203087" y="3060029"/>
            <a:ext cx="4482349" cy="738664"/>
          </a:xfrm>
          <a:prstGeom prst="rect">
            <a:avLst/>
          </a:prstGeom>
          <a:noFill/>
        </p:spPr>
        <p:txBody>
          <a:bodyPr wrap="square">
            <a:spAutoFit/>
          </a:bodyPr>
          <a:lstStyle/>
          <a:p>
            <a:pPr>
              <a:buClr>
                <a:srgbClr val="A3D0AF"/>
              </a:buClr>
              <a:buSzPct val="111000"/>
            </a:pPr>
            <a:r>
              <a:rPr lang="en-US" sz="2100" dirty="0">
                <a:latin typeface="Plus Jakarta Sans"/>
              </a:rPr>
              <a:t>Allow customers to try on clothes using their live camera or uploaded selfie.</a:t>
            </a:r>
          </a:p>
        </p:txBody>
      </p:sp>
      <p:sp>
        <p:nvSpPr>
          <p:cNvPr id="29" name="TextBox 28">
            <a:extLst>
              <a:ext uri="{FF2B5EF4-FFF2-40B4-BE49-F238E27FC236}">
                <a16:creationId xmlns:a16="http://schemas.microsoft.com/office/drawing/2014/main" id="{D5C714CE-0C8E-79F9-2B50-E0F7FD810731}"/>
              </a:ext>
            </a:extLst>
          </p:cNvPr>
          <p:cNvSpPr txBox="1"/>
          <p:nvPr/>
        </p:nvSpPr>
        <p:spPr>
          <a:xfrm>
            <a:off x="649189" y="2080811"/>
            <a:ext cx="3976626" cy="2610843"/>
          </a:xfrm>
          <a:prstGeom prst="rect">
            <a:avLst/>
          </a:prstGeom>
          <a:noFill/>
        </p:spPr>
        <p:txBody>
          <a:bodyPr wrap="square" anchor="ctr">
            <a:spAutoFit/>
          </a:bodyPr>
          <a:lstStyle/>
          <a:p>
            <a:pPr lvl="0">
              <a:lnSpc>
                <a:spcPct val="150000"/>
              </a:lnSpc>
              <a:defRPr/>
            </a:pPr>
            <a:r>
              <a:rPr lang="en-US" sz="2800" b="1" dirty="0">
                <a:solidFill>
                  <a:srgbClr val="A3D0AF"/>
                </a:solidFill>
                <a:latin typeface="Plus Jakarta Sans" pitchFamily="2" charset="77"/>
                <a:cs typeface="Plus Jakarta Sans" pitchFamily="2" charset="77"/>
              </a:rPr>
              <a:t>Viewpoint Control: </a:t>
            </a:r>
            <a:r>
              <a:rPr lang="en-US" sz="2800" b="1" dirty="0">
                <a:solidFill>
                  <a:srgbClr val="192821"/>
                </a:solidFill>
                <a:latin typeface="Plus Jakarta Sans" pitchFamily="2" charset="77"/>
                <a:cs typeface="Plus Jakarta Sans" pitchFamily="2" charset="77"/>
              </a:rPr>
              <a:t>Integrate 3D human body models or pose-guided synthesis to support:</a:t>
            </a:r>
          </a:p>
        </p:txBody>
      </p:sp>
      <p:sp>
        <p:nvSpPr>
          <p:cNvPr id="16" name="!!MK3">
            <a:extLst>
              <a:ext uri="{FF2B5EF4-FFF2-40B4-BE49-F238E27FC236}">
                <a16:creationId xmlns:a16="http://schemas.microsoft.com/office/drawing/2014/main" id="{43271734-AFA6-038E-ACD7-28CCD973126A}"/>
              </a:ext>
            </a:extLst>
          </p:cNvPr>
          <p:cNvSpPr/>
          <p:nvPr/>
        </p:nvSpPr>
        <p:spPr>
          <a:xfrm>
            <a:off x="4526403" y="3192966"/>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25" name="Group 24">
            <a:extLst>
              <a:ext uri="{FF2B5EF4-FFF2-40B4-BE49-F238E27FC236}">
                <a16:creationId xmlns:a16="http://schemas.microsoft.com/office/drawing/2014/main" id="{DB2EDC58-63C3-64B2-9B97-B453CFEE050F}"/>
              </a:ext>
            </a:extLst>
          </p:cNvPr>
          <p:cNvGrpSpPr/>
          <p:nvPr/>
        </p:nvGrpSpPr>
        <p:grpSpPr>
          <a:xfrm>
            <a:off x="4712392" y="1807253"/>
            <a:ext cx="2781165" cy="3210403"/>
            <a:chOff x="4712392" y="1807253"/>
            <a:chExt cx="2781165" cy="3210403"/>
          </a:xfrm>
        </p:grpSpPr>
        <p:cxnSp>
          <p:nvCxnSpPr>
            <p:cNvPr id="33" name="!!S3">
              <a:extLst>
                <a:ext uri="{FF2B5EF4-FFF2-40B4-BE49-F238E27FC236}">
                  <a16:creationId xmlns:a16="http://schemas.microsoft.com/office/drawing/2014/main" id="{9A9EE356-7EDB-C864-FE13-42FEEEBA54D0}"/>
                </a:ext>
              </a:extLst>
            </p:cNvPr>
            <p:cNvCxnSpPr>
              <a:cxnSpLocks/>
            </p:cNvCxnSpPr>
            <p:nvPr/>
          </p:nvCxnSpPr>
          <p:spPr>
            <a:xfrm>
              <a:off x="4807392" y="3496601"/>
              <a:ext cx="1374713" cy="1256076"/>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36" name="!!S3">
              <a:extLst>
                <a:ext uri="{FF2B5EF4-FFF2-40B4-BE49-F238E27FC236}">
                  <a16:creationId xmlns:a16="http://schemas.microsoft.com/office/drawing/2014/main" id="{323A1D91-CB4C-7C9E-583C-B492D2EE6231}"/>
                </a:ext>
              </a:extLst>
            </p:cNvPr>
            <p:cNvCxnSpPr>
              <a:cxnSpLocks/>
            </p:cNvCxnSpPr>
            <p:nvPr/>
          </p:nvCxnSpPr>
          <p:spPr>
            <a:xfrm flipV="1">
              <a:off x="4807392" y="2080811"/>
              <a:ext cx="1424553" cy="142141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43" name="!!S3">
              <a:extLst>
                <a:ext uri="{FF2B5EF4-FFF2-40B4-BE49-F238E27FC236}">
                  <a16:creationId xmlns:a16="http://schemas.microsoft.com/office/drawing/2014/main" id="{307B6EF6-75FC-0AAC-6836-1C58D4F8BDAC}"/>
                </a:ext>
              </a:extLst>
            </p:cNvPr>
            <p:cNvCxnSpPr>
              <a:cxnSpLocks/>
            </p:cNvCxnSpPr>
            <p:nvPr/>
          </p:nvCxnSpPr>
          <p:spPr>
            <a:xfrm>
              <a:off x="6131287" y="4720064"/>
              <a:ext cx="1071800"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48" name="!!S3">
              <a:extLst>
                <a:ext uri="{FF2B5EF4-FFF2-40B4-BE49-F238E27FC236}">
                  <a16:creationId xmlns:a16="http://schemas.microsoft.com/office/drawing/2014/main" id="{7A5E88E8-AAFF-04D9-D0F9-77A653958498}"/>
                </a:ext>
              </a:extLst>
            </p:cNvPr>
            <p:cNvCxnSpPr>
              <a:cxnSpLocks/>
            </p:cNvCxnSpPr>
            <p:nvPr/>
          </p:nvCxnSpPr>
          <p:spPr>
            <a:xfrm>
              <a:off x="6182105" y="2115894"/>
              <a:ext cx="1064714"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63" name="!!MK3">
              <a:extLst>
                <a:ext uri="{FF2B5EF4-FFF2-40B4-BE49-F238E27FC236}">
                  <a16:creationId xmlns:a16="http://schemas.microsoft.com/office/drawing/2014/main" id="{36E0F587-FD8A-EDBB-ED44-819DE4451A8E}"/>
                </a:ext>
              </a:extLst>
            </p:cNvPr>
            <p:cNvSpPr/>
            <p:nvPr/>
          </p:nvSpPr>
          <p:spPr>
            <a:xfrm>
              <a:off x="6882434" y="4422472"/>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4" name="!!MK3">
              <a:extLst>
                <a:ext uri="{FF2B5EF4-FFF2-40B4-BE49-F238E27FC236}">
                  <a16:creationId xmlns:a16="http://schemas.microsoft.com/office/drawing/2014/main" id="{153E6018-CADE-5321-56F0-9EE15494DE04}"/>
                </a:ext>
              </a:extLst>
            </p:cNvPr>
            <p:cNvSpPr/>
            <p:nvPr/>
          </p:nvSpPr>
          <p:spPr>
            <a:xfrm>
              <a:off x="6898373" y="1807253"/>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21" name="!!S3">
              <a:extLst>
                <a:ext uri="{FF2B5EF4-FFF2-40B4-BE49-F238E27FC236}">
                  <a16:creationId xmlns:a16="http://schemas.microsoft.com/office/drawing/2014/main" id="{38C6EA42-B51E-7706-809E-AE2B58DB360E}"/>
                </a:ext>
              </a:extLst>
            </p:cNvPr>
            <p:cNvCxnSpPr>
              <a:cxnSpLocks/>
            </p:cNvCxnSpPr>
            <p:nvPr/>
          </p:nvCxnSpPr>
          <p:spPr>
            <a:xfrm>
              <a:off x="4712392" y="3490558"/>
              <a:ext cx="2220860" cy="11663"/>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23" name="!!MK3">
              <a:extLst>
                <a:ext uri="{FF2B5EF4-FFF2-40B4-BE49-F238E27FC236}">
                  <a16:creationId xmlns:a16="http://schemas.microsoft.com/office/drawing/2014/main" id="{2CD047E8-6B9D-C01F-227D-9D06F9730B69}"/>
                </a:ext>
              </a:extLst>
            </p:cNvPr>
            <p:cNvSpPr/>
            <p:nvPr/>
          </p:nvSpPr>
          <p:spPr>
            <a:xfrm>
              <a:off x="6596554" y="318869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24" name="TextBox 23">
            <a:extLst>
              <a:ext uri="{FF2B5EF4-FFF2-40B4-BE49-F238E27FC236}">
                <a16:creationId xmlns:a16="http://schemas.microsoft.com/office/drawing/2014/main" id="{92C862BF-7674-6BBE-1313-F9A9C2539BD3}"/>
              </a:ext>
            </a:extLst>
          </p:cNvPr>
          <p:cNvSpPr txBox="1"/>
          <p:nvPr/>
        </p:nvSpPr>
        <p:spPr>
          <a:xfrm>
            <a:off x="7493557" y="4383345"/>
            <a:ext cx="3481417" cy="1061829"/>
          </a:xfrm>
          <a:prstGeom prst="rect">
            <a:avLst/>
          </a:prstGeom>
          <a:noFill/>
        </p:spPr>
        <p:txBody>
          <a:bodyPr wrap="square">
            <a:spAutoFit/>
          </a:bodyPr>
          <a:lstStyle/>
          <a:p>
            <a:pPr>
              <a:buClr>
                <a:srgbClr val="A3D0AF"/>
              </a:buClr>
              <a:buSzPct val="111000"/>
            </a:pPr>
            <a:r>
              <a:rPr lang="en-US" sz="2100" dirty="0">
                <a:latin typeface="Plus Jakarta Sans"/>
              </a:rPr>
              <a:t>Integrate pose estimation and background removal directly in-browser</a:t>
            </a:r>
          </a:p>
        </p:txBody>
      </p:sp>
      <p:sp>
        <p:nvSpPr>
          <p:cNvPr id="27" name="TextBox 26">
            <a:extLst>
              <a:ext uri="{FF2B5EF4-FFF2-40B4-BE49-F238E27FC236}">
                <a16:creationId xmlns:a16="http://schemas.microsoft.com/office/drawing/2014/main" id="{6E94B81D-0831-731B-85C4-A3578B79354A}"/>
              </a:ext>
            </a:extLst>
          </p:cNvPr>
          <p:cNvSpPr txBox="1"/>
          <p:nvPr/>
        </p:nvSpPr>
        <p:spPr>
          <a:xfrm>
            <a:off x="717359" y="9179260"/>
            <a:ext cx="3149502" cy="461665"/>
          </a:xfrm>
          <a:prstGeom prst="rect">
            <a:avLst/>
          </a:prstGeom>
          <a:noFill/>
        </p:spPr>
        <p:txBody>
          <a:bodyPr wrap="square">
            <a:spAutoFit/>
          </a:bodyPr>
          <a:lstStyle/>
          <a:p>
            <a:pPr>
              <a:buClr>
                <a:srgbClr val="A3D0AF"/>
              </a:buClr>
              <a:buSzPct val="111000"/>
            </a:pPr>
            <a:r>
              <a:rPr lang="en-US" sz="2400" b="1" dirty="0">
                <a:solidFill>
                  <a:srgbClr val="A3D0AF"/>
                </a:solidFill>
                <a:latin typeface="Plus Jakarta Sans"/>
              </a:rPr>
              <a:t>Future work:</a:t>
            </a:r>
          </a:p>
        </p:txBody>
      </p:sp>
      <p:grpSp>
        <p:nvGrpSpPr>
          <p:cNvPr id="28" name="Group 27">
            <a:extLst>
              <a:ext uri="{FF2B5EF4-FFF2-40B4-BE49-F238E27FC236}">
                <a16:creationId xmlns:a16="http://schemas.microsoft.com/office/drawing/2014/main" id="{304E5C47-45FD-3AB9-89FC-B1C693286044}"/>
              </a:ext>
            </a:extLst>
          </p:cNvPr>
          <p:cNvGrpSpPr/>
          <p:nvPr/>
        </p:nvGrpSpPr>
        <p:grpSpPr>
          <a:xfrm>
            <a:off x="4169751" y="9685189"/>
            <a:ext cx="3222647" cy="1477328"/>
            <a:chOff x="3661750" y="4385057"/>
            <a:chExt cx="3222647" cy="1477328"/>
          </a:xfrm>
        </p:grpSpPr>
        <p:sp>
          <p:nvSpPr>
            <p:cNvPr id="30" name="TextBox 29">
              <a:extLst>
                <a:ext uri="{FF2B5EF4-FFF2-40B4-BE49-F238E27FC236}">
                  <a16:creationId xmlns:a16="http://schemas.microsoft.com/office/drawing/2014/main" id="{2B31D40E-9CA6-CD2F-9B7E-370BB8593952}"/>
                </a:ext>
              </a:extLst>
            </p:cNvPr>
            <p:cNvSpPr txBox="1"/>
            <p:nvPr/>
          </p:nvSpPr>
          <p:spPr>
            <a:xfrm>
              <a:off x="4194846" y="4385057"/>
              <a:ext cx="2689551" cy="1477328"/>
            </a:xfrm>
            <a:prstGeom prst="rect">
              <a:avLst/>
            </a:prstGeom>
            <a:noFill/>
          </p:spPr>
          <p:txBody>
            <a:bodyPr wrap="square">
              <a:spAutoFit/>
            </a:bodyPr>
            <a:lstStyle/>
            <a:p>
              <a:pPr>
                <a:buClr>
                  <a:srgbClr val="A3D0AF"/>
                </a:buClr>
                <a:buSzPct val="111000"/>
              </a:pPr>
              <a:r>
                <a:rPr lang="en-US" dirty="0">
                  <a:latin typeface="Plus Jakarta Sans"/>
                </a:rPr>
                <a:t>Let the system complete a look based on the garment the user is trying on using</a:t>
              </a:r>
              <a:r>
                <a:rPr lang="ar-EG" dirty="0">
                  <a:latin typeface="Plus Jakarta Sans"/>
                </a:rPr>
                <a:t> </a:t>
              </a:r>
              <a:r>
                <a:rPr lang="en-US" dirty="0">
                  <a:latin typeface="Plus Jakarta Sans"/>
                </a:rPr>
                <a:t>compatibility model like </a:t>
              </a:r>
              <a:r>
                <a:rPr lang="en-US" dirty="0" err="1">
                  <a:latin typeface="Plus Jakarta Sans"/>
                </a:rPr>
                <a:t>FashionNet</a:t>
              </a:r>
              <a:endParaRPr lang="ar-EG" dirty="0">
                <a:latin typeface="Plus Jakarta Sans"/>
              </a:endParaRPr>
            </a:p>
          </p:txBody>
        </p:sp>
        <p:pic>
          <p:nvPicPr>
            <p:cNvPr id="31" name="Graphic 30">
              <a:extLst>
                <a:ext uri="{FF2B5EF4-FFF2-40B4-BE49-F238E27FC236}">
                  <a16:creationId xmlns:a16="http://schemas.microsoft.com/office/drawing/2014/main" id="{7CEE8107-9B48-52FC-9415-874DBBF304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61750" y="4460686"/>
              <a:ext cx="522210" cy="522210"/>
            </a:xfrm>
            <a:prstGeom prst="rect">
              <a:avLst/>
            </a:prstGeom>
          </p:spPr>
        </p:pic>
      </p:grpSp>
      <p:grpSp>
        <p:nvGrpSpPr>
          <p:cNvPr id="32" name="Group 31">
            <a:extLst>
              <a:ext uri="{FF2B5EF4-FFF2-40B4-BE49-F238E27FC236}">
                <a16:creationId xmlns:a16="http://schemas.microsoft.com/office/drawing/2014/main" id="{4CFE785A-286D-90E1-4732-3415BE8E3CF6}"/>
              </a:ext>
            </a:extLst>
          </p:cNvPr>
          <p:cNvGrpSpPr/>
          <p:nvPr/>
        </p:nvGrpSpPr>
        <p:grpSpPr>
          <a:xfrm>
            <a:off x="8095431" y="9685189"/>
            <a:ext cx="3204652" cy="923330"/>
            <a:chOff x="7587430" y="4385057"/>
            <a:chExt cx="3204652" cy="923330"/>
          </a:xfrm>
        </p:grpSpPr>
        <p:sp>
          <p:nvSpPr>
            <p:cNvPr id="34" name="TextBox 33">
              <a:extLst>
                <a:ext uri="{FF2B5EF4-FFF2-40B4-BE49-F238E27FC236}">
                  <a16:creationId xmlns:a16="http://schemas.microsoft.com/office/drawing/2014/main" id="{08CB0FBA-8A29-D3B4-3C75-BE8140CFCDCE}"/>
                </a:ext>
              </a:extLst>
            </p:cNvPr>
            <p:cNvSpPr txBox="1"/>
            <p:nvPr/>
          </p:nvSpPr>
          <p:spPr>
            <a:xfrm>
              <a:off x="8102531" y="4385057"/>
              <a:ext cx="2689551" cy="923330"/>
            </a:xfrm>
            <a:prstGeom prst="rect">
              <a:avLst/>
            </a:prstGeom>
            <a:noFill/>
          </p:spPr>
          <p:txBody>
            <a:bodyPr wrap="square">
              <a:spAutoFit/>
            </a:bodyPr>
            <a:lstStyle/>
            <a:p>
              <a:pPr>
                <a:buClr>
                  <a:srgbClr val="A3D0AF"/>
                </a:buClr>
                <a:buSzPct val="111000"/>
              </a:pPr>
              <a:r>
                <a:rPr lang="en-US" dirty="0">
                  <a:latin typeface="Plus Jakarta Sans"/>
                </a:rPr>
                <a:t>Add a "Complete This Look" button below the try-on result.</a:t>
              </a:r>
              <a:endParaRPr lang="ar-EG" dirty="0">
                <a:latin typeface="Plus Jakarta Sans"/>
              </a:endParaRPr>
            </a:p>
          </p:txBody>
        </p:sp>
        <p:pic>
          <p:nvPicPr>
            <p:cNvPr id="35" name="Graphic 34">
              <a:extLst>
                <a:ext uri="{FF2B5EF4-FFF2-40B4-BE49-F238E27FC236}">
                  <a16:creationId xmlns:a16="http://schemas.microsoft.com/office/drawing/2014/main" id="{417BD4FF-4C4B-90C3-447F-F47A08CC00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87430" y="4434281"/>
              <a:ext cx="568002" cy="568002"/>
            </a:xfrm>
            <a:prstGeom prst="rect">
              <a:avLst/>
            </a:prstGeom>
          </p:spPr>
        </p:pic>
      </p:grpSp>
      <p:grpSp>
        <p:nvGrpSpPr>
          <p:cNvPr id="37" name="Group 36">
            <a:extLst>
              <a:ext uri="{FF2B5EF4-FFF2-40B4-BE49-F238E27FC236}">
                <a16:creationId xmlns:a16="http://schemas.microsoft.com/office/drawing/2014/main" id="{5CB772F8-3E10-A91C-E848-89A586A60684}"/>
              </a:ext>
            </a:extLst>
          </p:cNvPr>
          <p:cNvGrpSpPr/>
          <p:nvPr/>
        </p:nvGrpSpPr>
        <p:grpSpPr>
          <a:xfrm>
            <a:off x="1060663" y="9734413"/>
            <a:ext cx="2565840" cy="646331"/>
            <a:chOff x="552662" y="4434281"/>
            <a:chExt cx="2565840" cy="646331"/>
          </a:xfrm>
        </p:grpSpPr>
        <p:sp>
          <p:nvSpPr>
            <p:cNvPr id="38" name="TextBox 37">
              <a:extLst>
                <a:ext uri="{FF2B5EF4-FFF2-40B4-BE49-F238E27FC236}">
                  <a16:creationId xmlns:a16="http://schemas.microsoft.com/office/drawing/2014/main" id="{7BB5ED71-4884-B61F-F971-921D795F2BB1}"/>
                </a:ext>
              </a:extLst>
            </p:cNvPr>
            <p:cNvSpPr txBox="1"/>
            <p:nvPr/>
          </p:nvSpPr>
          <p:spPr>
            <a:xfrm>
              <a:off x="1286224" y="4434281"/>
              <a:ext cx="1832278" cy="646331"/>
            </a:xfrm>
            <a:prstGeom prst="rect">
              <a:avLst/>
            </a:prstGeom>
            <a:noFill/>
          </p:spPr>
          <p:txBody>
            <a:bodyPr wrap="square">
              <a:spAutoFit/>
            </a:bodyPr>
            <a:lstStyle/>
            <a:p>
              <a:pPr>
                <a:buClr>
                  <a:srgbClr val="A3D0AF"/>
                </a:buClr>
                <a:buSzPct val="111000"/>
              </a:pPr>
              <a:r>
                <a:rPr lang="en-US" dirty="0">
                  <a:latin typeface="Plus Jakarta Sans"/>
                </a:rPr>
                <a:t>Dataset with more garments.</a:t>
              </a:r>
              <a:endParaRPr lang="ar-EG" dirty="0">
                <a:latin typeface="Plus Jakarta Sans"/>
              </a:endParaRPr>
            </a:p>
          </p:txBody>
        </p:sp>
        <p:pic>
          <p:nvPicPr>
            <p:cNvPr id="39" name="Graphic 38">
              <a:extLst>
                <a:ext uri="{FF2B5EF4-FFF2-40B4-BE49-F238E27FC236}">
                  <a16:creationId xmlns:a16="http://schemas.microsoft.com/office/drawing/2014/main" id="{4847CB78-ED8D-C769-93B6-9E02D8A3F0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2662" y="4442780"/>
              <a:ext cx="629331" cy="629331"/>
            </a:xfrm>
            <a:prstGeom prst="rect">
              <a:avLst/>
            </a:prstGeom>
          </p:spPr>
        </p:pic>
      </p:grpSp>
      <p:sp>
        <p:nvSpPr>
          <p:cNvPr id="40" name="TextBox 39">
            <a:extLst>
              <a:ext uri="{FF2B5EF4-FFF2-40B4-BE49-F238E27FC236}">
                <a16:creationId xmlns:a16="http://schemas.microsoft.com/office/drawing/2014/main" id="{9D0B54C8-2EF6-9591-232F-A67A365DD63F}"/>
              </a:ext>
            </a:extLst>
          </p:cNvPr>
          <p:cNvSpPr txBox="1"/>
          <p:nvPr/>
        </p:nvSpPr>
        <p:spPr>
          <a:xfrm>
            <a:off x="18634875" y="578685"/>
            <a:ext cx="9131671" cy="837473"/>
          </a:xfrm>
          <a:prstGeom prst="rect">
            <a:avLst/>
          </a:prstGeom>
          <a:noFill/>
        </p:spPr>
        <p:txBody>
          <a:bodyPr wrap="square" anchor="ctr">
            <a:spAutoFit/>
          </a:bodyPr>
          <a:lstStyle/>
          <a:p>
            <a:pPr lvl="0">
              <a:lnSpc>
                <a:spcPct val="150000"/>
              </a:lnSpc>
              <a:defRPr/>
            </a:pPr>
            <a:r>
              <a:rPr lang="en-US" sz="3600" b="1" spc="300" dirty="0">
                <a:solidFill>
                  <a:srgbClr val="A3D0AF"/>
                </a:solidFill>
                <a:latin typeface="Plus Jakarta Sans" pitchFamily="2" charset="77"/>
                <a:cs typeface="Plus Jakarta Sans" pitchFamily="2" charset="77"/>
              </a:rPr>
              <a:t>Future work:</a:t>
            </a:r>
            <a:endParaRPr lang="en-US" sz="4000" b="1" spc="300" dirty="0">
              <a:solidFill>
                <a:srgbClr val="192821"/>
              </a:solidFill>
              <a:latin typeface="Plus Jakarta Sans" pitchFamily="2" charset="77"/>
              <a:cs typeface="Plus Jakarta Sans" pitchFamily="2" charset="77"/>
            </a:endParaRPr>
          </a:p>
        </p:txBody>
      </p:sp>
      <p:sp>
        <p:nvSpPr>
          <p:cNvPr id="41" name="TextBox 40">
            <a:extLst>
              <a:ext uri="{FF2B5EF4-FFF2-40B4-BE49-F238E27FC236}">
                <a16:creationId xmlns:a16="http://schemas.microsoft.com/office/drawing/2014/main" id="{025A7E0B-F866-2F0E-A5F6-24FA04190F5F}"/>
              </a:ext>
            </a:extLst>
          </p:cNvPr>
          <p:cNvSpPr txBox="1"/>
          <p:nvPr/>
        </p:nvSpPr>
        <p:spPr>
          <a:xfrm>
            <a:off x="18649759" y="1556910"/>
            <a:ext cx="8365325" cy="2308324"/>
          </a:xfrm>
          <a:prstGeom prst="rect">
            <a:avLst/>
          </a:prstGeom>
          <a:noFill/>
        </p:spPr>
        <p:txBody>
          <a:bodyPr wrap="square">
            <a:spAutoFit/>
          </a:bodyPr>
          <a:lstStyle/>
          <a:p>
            <a:pPr>
              <a:buClr>
                <a:srgbClr val="A3D0AF"/>
              </a:buClr>
              <a:buSzPct val="111000"/>
            </a:pPr>
            <a:r>
              <a:rPr lang="en-US" dirty="0">
                <a:latin typeface="Plus Jakarta Sans"/>
              </a:rPr>
              <a:t>API Integration for E-Commerce Platforms: We want to enable fashion websites to easily</a:t>
            </a:r>
            <a:r>
              <a:rPr lang="ar-EG" dirty="0">
                <a:latin typeface="Plus Jakarta Sans"/>
              </a:rPr>
              <a:t> </a:t>
            </a:r>
            <a:r>
              <a:rPr lang="en-US" dirty="0">
                <a:latin typeface="Plus Jakarta Sans"/>
              </a:rPr>
              <a:t>integrate the virtual try-on system through an API or plugin.</a:t>
            </a:r>
            <a:endParaRPr lang="ar-EG" dirty="0">
              <a:latin typeface="Plus Jakarta Sans"/>
            </a:endParaRPr>
          </a:p>
          <a:p>
            <a:pPr>
              <a:buClr>
                <a:srgbClr val="A3D0AF"/>
              </a:buClr>
              <a:buSzPct val="111000"/>
            </a:pPr>
            <a:endParaRPr lang="ar-EG" dirty="0">
              <a:latin typeface="Plus Jakarta Sans"/>
            </a:endParaRPr>
          </a:p>
          <a:p>
            <a:pPr>
              <a:buClr>
                <a:srgbClr val="A3D0AF"/>
              </a:buClr>
              <a:buSzPct val="111000"/>
            </a:pPr>
            <a:r>
              <a:rPr lang="en-US" dirty="0">
                <a:latin typeface="Plus Jakarta Sans"/>
              </a:rPr>
              <a:t>Future Work: Develop a </a:t>
            </a:r>
            <a:r>
              <a:rPr lang="en-US" dirty="0" err="1">
                <a:latin typeface="Plus Jakarta Sans"/>
              </a:rPr>
              <a:t>GraphQL</a:t>
            </a:r>
            <a:r>
              <a:rPr lang="en-US" dirty="0">
                <a:latin typeface="Plus Jakarta Sans"/>
              </a:rPr>
              <a:t> endpoint for garment try-on / Add "Try It On" buttons next to</a:t>
            </a:r>
            <a:r>
              <a:rPr lang="ar-EG" dirty="0">
                <a:latin typeface="Plus Jakarta Sans"/>
              </a:rPr>
              <a:t> </a:t>
            </a:r>
            <a:r>
              <a:rPr lang="en-US" dirty="0">
                <a:latin typeface="Plus Jakarta Sans"/>
              </a:rPr>
              <a:t>product listings.</a:t>
            </a:r>
            <a:endParaRPr lang="ar-EG" dirty="0">
              <a:latin typeface="Plus Jakarta Sans"/>
            </a:endParaRPr>
          </a:p>
          <a:p>
            <a:pPr>
              <a:buClr>
                <a:srgbClr val="A3D0AF"/>
              </a:buClr>
              <a:buSzPct val="111000"/>
            </a:pPr>
            <a:endParaRPr lang="ar-EG" dirty="0">
              <a:latin typeface="Plus Jakarta Sans"/>
            </a:endParaRPr>
          </a:p>
          <a:p>
            <a:pPr>
              <a:buClr>
                <a:srgbClr val="A3D0AF"/>
              </a:buClr>
              <a:buSzPct val="111000"/>
            </a:pPr>
            <a:r>
              <a:rPr lang="en-US" b="1" dirty="0">
                <a:solidFill>
                  <a:srgbClr val="A3D0AF"/>
                </a:solidFill>
                <a:latin typeface="Plus Jakarta Sans"/>
              </a:rPr>
              <a:t>Complete Outfit Generation (Outfit Recommendation Engine): </a:t>
            </a:r>
            <a:r>
              <a:rPr lang="en-US" dirty="0">
                <a:latin typeface="Plus Jakarta Sans"/>
              </a:rPr>
              <a:t>Recommend full outfit sets -e.g., top + pants + shoes + accessories.</a:t>
            </a:r>
          </a:p>
        </p:txBody>
      </p:sp>
      <p:sp>
        <p:nvSpPr>
          <p:cNvPr id="42" name="TextBox 41">
            <a:extLst>
              <a:ext uri="{FF2B5EF4-FFF2-40B4-BE49-F238E27FC236}">
                <a16:creationId xmlns:a16="http://schemas.microsoft.com/office/drawing/2014/main" id="{41EAA799-BFD2-90CC-A3DD-CF0FE7A20DEF}"/>
              </a:ext>
            </a:extLst>
          </p:cNvPr>
          <p:cNvSpPr txBox="1"/>
          <p:nvPr/>
        </p:nvSpPr>
        <p:spPr>
          <a:xfrm>
            <a:off x="1084032" y="-2986938"/>
            <a:ext cx="7210924" cy="505075"/>
          </a:xfrm>
          <a:prstGeom prst="rect">
            <a:avLst/>
          </a:prstGeom>
          <a:noFill/>
        </p:spPr>
        <p:txBody>
          <a:bodyPr wrap="square" anchor="ctr">
            <a:spAutoFit/>
          </a:bodyPr>
          <a:lstStyle/>
          <a:p>
            <a:pPr lvl="0">
              <a:lnSpc>
                <a:spcPct val="70000"/>
              </a:lnSpc>
              <a:defRPr/>
            </a:pPr>
            <a:r>
              <a:rPr lang="en-US" sz="3600" b="1" spc="300" dirty="0">
                <a:solidFill>
                  <a:srgbClr val="A3D0AF"/>
                </a:solidFill>
                <a:latin typeface="Plus Jakarta Sans" pitchFamily="2" charset="77"/>
                <a:cs typeface="Plus Jakarta Sans" pitchFamily="2" charset="77"/>
              </a:rPr>
              <a:t>Conclusion:</a:t>
            </a:r>
          </a:p>
        </p:txBody>
      </p:sp>
    </p:spTree>
    <p:extLst>
      <p:ext uri="{BB962C8B-B14F-4D97-AF65-F5344CB8AC3E}">
        <p14:creationId xmlns:p14="http://schemas.microsoft.com/office/powerpoint/2010/main" val="845248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1500"/>
                                            <p:tgtEl>
                                              <p:spTgt spid="25"/>
                                            </p:tgtEl>
                                          </p:cBhvr>
                                        </p:animEffect>
                                      </p:childTnLst>
                                    </p:cTn>
                                  </p:par>
                                  <p:par>
                                    <p:cTn id="8" presetID="2" presetClass="entr" presetSubtype="2" fill="hold" grpId="0" nodeType="withEffect" p14:presetBounceEnd="37000">
                                      <p:stCondLst>
                                        <p:cond delay="750"/>
                                      </p:stCondLst>
                                      <p:childTnLst>
                                        <p:set>
                                          <p:cBhvr>
                                            <p:cTn id="9" dur="1" fill="hold">
                                              <p:stCondLst>
                                                <p:cond delay="0"/>
                                              </p:stCondLst>
                                            </p:cTn>
                                            <p:tgtEl>
                                              <p:spTgt spid="5"/>
                                            </p:tgtEl>
                                            <p:attrNameLst>
                                              <p:attrName>style.visibility</p:attrName>
                                            </p:attrNameLst>
                                          </p:cBhvr>
                                          <p:to>
                                            <p:strVal val="visible"/>
                                          </p:to>
                                        </p:set>
                                        <p:anim calcmode="lin" valueType="num" p14:bounceEnd="37000">
                                          <p:cBhvr additive="base">
                                            <p:cTn id="10" dur="1500" fill="hold"/>
                                            <p:tgtEl>
                                              <p:spTgt spid="5"/>
                                            </p:tgtEl>
                                            <p:attrNameLst>
                                              <p:attrName>ppt_x</p:attrName>
                                            </p:attrNameLst>
                                          </p:cBhvr>
                                          <p:tavLst>
                                            <p:tav tm="0">
                                              <p:val>
                                                <p:strVal val="1+#ppt_w/2"/>
                                              </p:val>
                                            </p:tav>
                                            <p:tav tm="100000">
                                              <p:val>
                                                <p:strVal val="#ppt_x"/>
                                              </p:val>
                                            </p:tav>
                                          </p:tavLst>
                                        </p:anim>
                                        <p:anim calcmode="lin" valueType="num" p14:bounceEnd="37000">
                                          <p:cBhvr additive="base">
                                            <p:cTn id="11" dur="150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14:presetBounceEnd="37000">
                                      <p:stCondLst>
                                        <p:cond delay="1250"/>
                                      </p:stCondLst>
                                      <p:childTnLst>
                                        <p:set>
                                          <p:cBhvr>
                                            <p:cTn id="13" dur="1" fill="hold">
                                              <p:stCondLst>
                                                <p:cond delay="0"/>
                                              </p:stCondLst>
                                            </p:cTn>
                                            <p:tgtEl>
                                              <p:spTgt spid="59"/>
                                            </p:tgtEl>
                                            <p:attrNameLst>
                                              <p:attrName>style.visibility</p:attrName>
                                            </p:attrNameLst>
                                          </p:cBhvr>
                                          <p:to>
                                            <p:strVal val="visible"/>
                                          </p:to>
                                        </p:set>
                                        <p:anim calcmode="lin" valueType="num" p14:bounceEnd="37000">
                                          <p:cBhvr additive="base">
                                            <p:cTn id="14" dur="1500" fill="hold"/>
                                            <p:tgtEl>
                                              <p:spTgt spid="59"/>
                                            </p:tgtEl>
                                            <p:attrNameLst>
                                              <p:attrName>ppt_x</p:attrName>
                                            </p:attrNameLst>
                                          </p:cBhvr>
                                          <p:tavLst>
                                            <p:tav tm="0">
                                              <p:val>
                                                <p:strVal val="1+#ppt_w/2"/>
                                              </p:val>
                                            </p:tav>
                                            <p:tav tm="100000">
                                              <p:val>
                                                <p:strVal val="#ppt_x"/>
                                              </p:val>
                                            </p:tav>
                                          </p:tavLst>
                                        </p:anim>
                                        <p:anim calcmode="lin" valueType="num" p14:bounceEnd="37000">
                                          <p:cBhvr additive="base">
                                            <p:cTn id="15" dur="1500" fill="hold"/>
                                            <p:tgtEl>
                                              <p:spTgt spid="59"/>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14:presetBounceEnd="37000">
                                      <p:stCondLst>
                                        <p:cond delay="1750"/>
                                      </p:stCondLst>
                                      <p:childTnLst>
                                        <p:set>
                                          <p:cBhvr>
                                            <p:cTn id="17" dur="1" fill="hold">
                                              <p:stCondLst>
                                                <p:cond delay="0"/>
                                              </p:stCondLst>
                                            </p:cTn>
                                            <p:tgtEl>
                                              <p:spTgt spid="24"/>
                                            </p:tgtEl>
                                            <p:attrNameLst>
                                              <p:attrName>style.visibility</p:attrName>
                                            </p:attrNameLst>
                                          </p:cBhvr>
                                          <p:to>
                                            <p:strVal val="visible"/>
                                          </p:to>
                                        </p:set>
                                        <p:anim calcmode="lin" valueType="num" p14:bounceEnd="37000">
                                          <p:cBhvr additive="base">
                                            <p:cTn id="18" dur="1500" fill="hold"/>
                                            <p:tgtEl>
                                              <p:spTgt spid="24"/>
                                            </p:tgtEl>
                                            <p:attrNameLst>
                                              <p:attrName>ppt_x</p:attrName>
                                            </p:attrNameLst>
                                          </p:cBhvr>
                                          <p:tavLst>
                                            <p:tav tm="0">
                                              <p:val>
                                                <p:strVal val="1+#ppt_w/2"/>
                                              </p:val>
                                            </p:tav>
                                            <p:tav tm="100000">
                                              <p:val>
                                                <p:strVal val="#ppt_x"/>
                                              </p:val>
                                            </p:tav>
                                          </p:tavLst>
                                        </p:anim>
                                        <p:anim calcmode="lin" valueType="num" p14:bounceEnd="37000">
                                          <p:cBhvr additive="base">
                                            <p:cTn id="19" dur="1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9" grpId="0"/>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1500"/>
                                            <p:tgtEl>
                                              <p:spTgt spid="25"/>
                                            </p:tgtEl>
                                          </p:cBhvr>
                                        </p:animEffect>
                                      </p:childTnLst>
                                    </p:cTn>
                                  </p:par>
                                  <p:par>
                                    <p:cTn id="8" presetID="2" presetClass="entr" presetSubtype="2" fill="hold" grpId="0" nodeType="withEffect">
                                      <p:stCondLst>
                                        <p:cond delay="75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500" fill="hold"/>
                                            <p:tgtEl>
                                              <p:spTgt spid="5"/>
                                            </p:tgtEl>
                                            <p:attrNameLst>
                                              <p:attrName>ppt_x</p:attrName>
                                            </p:attrNameLst>
                                          </p:cBhvr>
                                          <p:tavLst>
                                            <p:tav tm="0">
                                              <p:val>
                                                <p:strVal val="1+#ppt_w/2"/>
                                              </p:val>
                                            </p:tav>
                                            <p:tav tm="100000">
                                              <p:val>
                                                <p:strVal val="#ppt_x"/>
                                              </p:val>
                                            </p:tav>
                                          </p:tavLst>
                                        </p:anim>
                                        <p:anim calcmode="lin" valueType="num">
                                          <p:cBhvr additive="base">
                                            <p:cTn id="11" dur="1500" fill="hold"/>
                                            <p:tgtEl>
                                              <p:spTgt spid="5"/>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1250"/>
                                      </p:stCondLst>
                                      <p:childTnLst>
                                        <p:set>
                                          <p:cBhvr>
                                            <p:cTn id="13" dur="1" fill="hold">
                                              <p:stCondLst>
                                                <p:cond delay="0"/>
                                              </p:stCondLst>
                                            </p:cTn>
                                            <p:tgtEl>
                                              <p:spTgt spid="59"/>
                                            </p:tgtEl>
                                            <p:attrNameLst>
                                              <p:attrName>style.visibility</p:attrName>
                                            </p:attrNameLst>
                                          </p:cBhvr>
                                          <p:to>
                                            <p:strVal val="visible"/>
                                          </p:to>
                                        </p:set>
                                        <p:anim calcmode="lin" valueType="num">
                                          <p:cBhvr additive="base">
                                            <p:cTn id="14" dur="1500" fill="hold"/>
                                            <p:tgtEl>
                                              <p:spTgt spid="59"/>
                                            </p:tgtEl>
                                            <p:attrNameLst>
                                              <p:attrName>ppt_x</p:attrName>
                                            </p:attrNameLst>
                                          </p:cBhvr>
                                          <p:tavLst>
                                            <p:tav tm="0">
                                              <p:val>
                                                <p:strVal val="1+#ppt_w/2"/>
                                              </p:val>
                                            </p:tav>
                                            <p:tav tm="100000">
                                              <p:val>
                                                <p:strVal val="#ppt_x"/>
                                              </p:val>
                                            </p:tav>
                                          </p:tavLst>
                                        </p:anim>
                                        <p:anim calcmode="lin" valueType="num">
                                          <p:cBhvr additive="base">
                                            <p:cTn id="15" dur="1500" fill="hold"/>
                                            <p:tgtEl>
                                              <p:spTgt spid="59"/>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175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1500" fill="hold"/>
                                            <p:tgtEl>
                                              <p:spTgt spid="24"/>
                                            </p:tgtEl>
                                            <p:attrNameLst>
                                              <p:attrName>ppt_x</p:attrName>
                                            </p:attrNameLst>
                                          </p:cBhvr>
                                          <p:tavLst>
                                            <p:tav tm="0">
                                              <p:val>
                                                <p:strVal val="1+#ppt_w/2"/>
                                              </p:val>
                                            </p:tav>
                                            <p:tav tm="100000">
                                              <p:val>
                                                <p:strVal val="#ppt_x"/>
                                              </p:val>
                                            </p:tav>
                                          </p:tavLst>
                                        </p:anim>
                                        <p:anim calcmode="lin" valueType="num">
                                          <p:cBhvr additive="base">
                                            <p:cTn id="19" dur="1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9" grpId="0"/>
          <p:bldP spid="24" grpId="0"/>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51269-0A5B-D0A0-17EC-2F1A25423B8D}"/>
            </a:ext>
          </a:extLst>
        </p:cNvPr>
        <p:cNvGrpSpPr/>
        <p:nvPr/>
      </p:nvGrpSpPr>
      <p:grpSpPr>
        <a:xfrm>
          <a:off x="0" y="0"/>
          <a:ext cx="0" cy="0"/>
          <a:chOff x="0" y="0"/>
          <a:chExt cx="0" cy="0"/>
        </a:xfrm>
      </p:grpSpPr>
      <p:cxnSp>
        <p:nvCxnSpPr>
          <p:cNvPr id="10" name="!!S2">
            <a:extLst>
              <a:ext uri="{FF2B5EF4-FFF2-40B4-BE49-F238E27FC236}">
                <a16:creationId xmlns:a16="http://schemas.microsoft.com/office/drawing/2014/main" id="{7B804417-203E-48BE-F710-A276B7968AE6}"/>
              </a:ext>
            </a:extLst>
          </p:cNvPr>
          <p:cNvCxnSpPr>
            <a:cxnSpLocks/>
          </p:cNvCxnSpPr>
          <p:nvPr/>
        </p:nvCxnSpPr>
        <p:spPr>
          <a:xfrm flipH="1">
            <a:off x="9028290"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15EB6EA6-68AB-3B2D-82C0-318E80755178}"/>
              </a:ext>
            </a:extLst>
          </p:cNvPr>
          <p:cNvCxnSpPr>
            <a:cxnSpLocks/>
          </p:cNvCxnSpPr>
          <p:nvPr/>
        </p:nvCxnSpPr>
        <p:spPr>
          <a:xfrm flipH="1">
            <a:off x="-2376565"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B3D9829D-7AF4-103F-B047-5AD93CE309C3}"/>
              </a:ext>
            </a:extLst>
          </p:cNvPr>
          <p:cNvSpPr/>
          <p:nvPr/>
        </p:nvSpPr>
        <p:spPr>
          <a:xfrm>
            <a:off x="2051555" y="6012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1642501F-9126-03A1-BD87-5F7428B3BE9B}"/>
              </a:ext>
            </a:extLst>
          </p:cNvPr>
          <p:cNvSpPr/>
          <p:nvPr/>
        </p:nvSpPr>
        <p:spPr>
          <a:xfrm>
            <a:off x="9729942" y="7493301"/>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BB930AF4-EF29-1456-0C79-9B61E24EBE6F}"/>
              </a:ext>
            </a:extLst>
          </p:cNvPr>
          <p:cNvSpPr/>
          <p:nvPr/>
        </p:nvSpPr>
        <p:spPr>
          <a:xfrm>
            <a:off x="8773734"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63639329-86B8-6FCA-392F-28C7F5AAD53E}"/>
              </a:ext>
            </a:extLst>
          </p:cNvPr>
          <p:cNvSpPr/>
          <p:nvPr/>
        </p:nvSpPr>
        <p:spPr>
          <a:xfrm>
            <a:off x="257753" y="67384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6142B4EA-A659-0EB3-B2CD-0C57C3D0889D}"/>
              </a:ext>
            </a:extLst>
          </p:cNvPr>
          <p:cNvSpPr/>
          <p:nvPr/>
        </p:nvSpPr>
        <p:spPr>
          <a:xfrm rot="10406589">
            <a:off x="4004657" y="-1771236"/>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272A1F4B-C9BF-691C-A1F6-5C6D90CE06DE}"/>
              </a:ext>
            </a:extLst>
          </p:cNvPr>
          <p:cNvCxnSpPr>
            <a:cxnSpLocks/>
          </p:cNvCxnSpPr>
          <p:nvPr/>
        </p:nvCxnSpPr>
        <p:spPr>
          <a:xfrm>
            <a:off x="555347" y="-99770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44C4FC2E-DF80-8FD9-875E-40ECE0EBF3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2" name="TextBox 1">
            <a:extLst>
              <a:ext uri="{FF2B5EF4-FFF2-40B4-BE49-F238E27FC236}">
                <a16:creationId xmlns:a16="http://schemas.microsoft.com/office/drawing/2014/main" id="{CD1E09BC-CCB7-FE62-7A6A-01DAC5392F00}"/>
              </a:ext>
            </a:extLst>
          </p:cNvPr>
          <p:cNvSpPr txBox="1"/>
          <p:nvPr/>
        </p:nvSpPr>
        <p:spPr>
          <a:xfrm>
            <a:off x="1084032" y="1229462"/>
            <a:ext cx="7210924" cy="505075"/>
          </a:xfrm>
          <a:prstGeom prst="rect">
            <a:avLst/>
          </a:prstGeom>
          <a:noFill/>
        </p:spPr>
        <p:txBody>
          <a:bodyPr wrap="square" anchor="ctr">
            <a:spAutoFit/>
          </a:bodyPr>
          <a:lstStyle/>
          <a:p>
            <a:pPr lvl="0">
              <a:lnSpc>
                <a:spcPct val="70000"/>
              </a:lnSpc>
              <a:defRPr/>
            </a:pPr>
            <a:r>
              <a:rPr lang="en-US" sz="3600" b="1" spc="300" dirty="0">
                <a:solidFill>
                  <a:srgbClr val="A3D0AF"/>
                </a:solidFill>
                <a:latin typeface="Plus Jakarta Sans" pitchFamily="2" charset="77"/>
                <a:cs typeface="Plus Jakarta Sans" pitchFamily="2" charset="77"/>
              </a:rPr>
              <a:t>Conclusion:</a:t>
            </a:r>
          </a:p>
        </p:txBody>
      </p:sp>
      <p:sp>
        <p:nvSpPr>
          <p:cNvPr id="9" name="Rectangle 8">
            <a:extLst>
              <a:ext uri="{FF2B5EF4-FFF2-40B4-BE49-F238E27FC236}">
                <a16:creationId xmlns:a16="http://schemas.microsoft.com/office/drawing/2014/main" id="{0A4109A0-5345-7C7B-7993-C010295C152E}"/>
              </a:ext>
            </a:extLst>
          </p:cNvPr>
          <p:cNvSpPr/>
          <p:nvPr/>
        </p:nvSpPr>
        <p:spPr>
          <a:xfrm>
            <a:off x="-9365508" y="971436"/>
            <a:ext cx="7663260" cy="46679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95D314-7D34-B3D6-D650-521AB0F5B58D}"/>
              </a:ext>
            </a:extLst>
          </p:cNvPr>
          <p:cNvSpPr/>
          <p:nvPr/>
        </p:nvSpPr>
        <p:spPr>
          <a:xfrm>
            <a:off x="997552" y="2007815"/>
            <a:ext cx="12886367" cy="37591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M">
            <a:extLst>
              <a:ext uri="{FF2B5EF4-FFF2-40B4-BE49-F238E27FC236}">
                <a16:creationId xmlns:a16="http://schemas.microsoft.com/office/drawing/2014/main" id="{42CA7B99-4374-D1E6-C61C-712E475B46C1}"/>
              </a:ext>
            </a:extLst>
          </p:cNvPr>
          <p:cNvSpPr/>
          <p:nvPr/>
        </p:nvSpPr>
        <p:spPr>
          <a:xfrm rot="10800000">
            <a:off x="8743788" y="3874019"/>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F321CF27-2E3A-1F01-1E6F-7CB3681FF701}"/>
              </a:ext>
            </a:extLst>
          </p:cNvPr>
          <p:cNvSpPr txBox="1"/>
          <p:nvPr/>
        </p:nvSpPr>
        <p:spPr>
          <a:xfrm>
            <a:off x="865881" y="2154624"/>
            <a:ext cx="10109093" cy="3416320"/>
          </a:xfrm>
          <a:prstGeom prst="rect">
            <a:avLst/>
          </a:prstGeom>
          <a:noFill/>
        </p:spPr>
        <p:txBody>
          <a:bodyPr wrap="square">
            <a:spAutoFit/>
          </a:bodyPr>
          <a:lstStyle/>
          <a:p>
            <a:pPr marL="342900" indent="-342900">
              <a:buClr>
                <a:srgbClr val="A3D0AF"/>
              </a:buClr>
              <a:buSzPct val="111000"/>
              <a:buFont typeface="Arial" panose="020B0604020202020204" pitchFamily="34" charset="0"/>
              <a:buChar char="•"/>
            </a:pPr>
            <a:r>
              <a:rPr lang="en-US" dirty="0">
                <a:latin typeface="Plus Jakarta Sans"/>
              </a:rPr>
              <a:t>Our project successfully demonstrates the viability of integrating virtual try-on into retail</a:t>
            </a:r>
            <a:r>
              <a:rPr lang="ar-EG" dirty="0">
                <a:latin typeface="Plus Jakarta Sans"/>
              </a:rPr>
              <a:t> </a:t>
            </a:r>
            <a:r>
              <a:rPr lang="en-US" dirty="0">
                <a:latin typeface="Plus Jakarta Sans"/>
              </a:rPr>
              <a:t>environments. It has the potential to reduce product return rates, improve customer</a:t>
            </a:r>
            <a:r>
              <a:rPr lang="ar-EG" dirty="0">
                <a:latin typeface="Plus Jakarta Sans"/>
              </a:rPr>
              <a:t> </a:t>
            </a:r>
            <a:r>
              <a:rPr lang="en-US" dirty="0">
                <a:latin typeface="Plus Jakarta Sans"/>
              </a:rPr>
              <a:t>satisfaction, and enhance the overall online shopping experience by helping users make more</a:t>
            </a:r>
            <a:r>
              <a:rPr lang="ar-EG" dirty="0">
                <a:latin typeface="Plus Jakarta Sans"/>
              </a:rPr>
              <a:t> </a:t>
            </a:r>
            <a:r>
              <a:rPr lang="en-US" dirty="0">
                <a:latin typeface="Plus Jakarta Sans"/>
              </a:rPr>
              <a:t>confident, informed purchasing decisions.</a:t>
            </a:r>
            <a:endParaRPr lang="ar-EG" dirty="0">
              <a:latin typeface="Plus Jakarta Sans"/>
            </a:endParaRPr>
          </a:p>
          <a:p>
            <a:pPr marL="342900" indent="-342900">
              <a:buClr>
                <a:srgbClr val="A3D0AF"/>
              </a:buClr>
              <a:buSzPct val="111000"/>
              <a:buFont typeface="Arial" panose="020B0604020202020204" pitchFamily="34" charset="0"/>
              <a:buChar char="•"/>
            </a:pPr>
            <a:endParaRPr lang="ar-EG" dirty="0">
              <a:latin typeface="Plus Jakarta Sans"/>
            </a:endParaRPr>
          </a:p>
          <a:p>
            <a:pPr marL="342900" indent="-342900">
              <a:buClr>
                <a:srgbClr val="A3D0AF"/>
              </a:buClr>
              <a:buSzPct val="111000"/>
              <a:buFont typeface="Arial" panose="020B0604020202020204" pitchFamily="34" charset="0"/>
              <a:buChar char="•"/>
            </a:pPr>
            <a:r>
              <a:rPr lang="en-US" dirty="0">
                <a:latin typeface="Plus Jakarta Sans"/>
              </a:rPr>
              <a:t>Our work highlights how deep learning and computer vision can be practically applied to solve</a:t>
            </a:r>
            <a:r>
              <a:rPr lang="ar-EG" dirty="0">
                <a:latin typeface="Plus Jakarta Sans"/>
              </a:rPr>
              <a:t> </a:t>
            </a:r>
            <a:r>
              <a:rPr lang="en-US" dirty="0">
                <a:latin typeface="Plus Jakarta Sans"/>
              </a:rPr>
              <a:t>real-world problems in the fashion industry, providing both a technological solution and a</a:t>
            </a:r>
            <a:r>
              <a:rPr lang="ar-EG" dirty="0">
                <a:latin typeface="Plus Jakarta Sans"/>
              </a:rPr>
              <a:t> </a:t>
            </a:r>
            <a:r>
              <a:rPr lang="en-US" dirty="0">
                <a:latin typeface="Plus Jakarta Sans"/>
              </a:rPr>
              <a:t>strong foundation for future innovation in digital retail.</a:t>
            </a:r>
          </a:p>
          <a:p>
            <a:pPr marL="342900" indent="-342900">
              <a:buClr>
                <a:srgbClr val="A3D0AF"/>
              </a:buClr>
              <a:buSzPct val="111000"/>
              <a:buFont typeface="Arial" panose="020B0604020202020204" pitchFamily="34" charset="0"/>
              <a:buChar char="•"/>
            </a:pPr>
            <a:endParaRPr lang="ar-EG" dirty="0">
              <a:latin typeface="Plus Jakarta Sans"/>
            </a:endParaRPr>
          </a:p>
          <a:p>
            <a:pPr marL="342900" indent="-342900">
              <a:buClr>
                <a:srgbClr val="A3D0AF"/>
              </a:buClr>
              <a:buSzPct val="111000"/>
              <a:buFont typeface="Arial" panose="020B0604020202020204" pitchFamily="34" charset="0"/>
              <a:buChar char="•"/>
            </a:pPr>
            <a:r>
              <a:rPr lang="en-US" dirty="0">
                <a:latin typeface="Plus Jakarta Sans"/>
              </a:rPr>
              <a:t>While the system performs effectively in controlled scenarios, there remains significant scope</a:t>
            </a:r>
            <a:r>
              <a:rPr lang="ar-EG" dirty="0">
                <a:latin typeface="Plus Jakarta Sans"/>
              </a:rPr>
              <a:t> </a:t>
            </a:r>
            <a:r>
              <a:rPr lang="en-US" dirty="0">
                <a:latin typeface="Plus Jakarta Sans"/>
              </a:rPr>
              <a:t>for improvement and expansion .. These enhancements will help turn the project into a</a:t>
            </a:r>
            <a:r>
              <a:rPr lang="ar-EG" dirty="0">
                <a:latin typeface="Plus Jakarta Sans"/>
              </a:rPr>
              <a:t> </a:t>
            </a:r>
            <a:r>
              <a:rPr lang="en-US" dirty="0">
                <a:latin typeface="Plus Jakarta Sans"/>
              </a:rPr>
              <a:t>production-ready tool used across e-commerce platforms.</a:t>
            </a:r>
          </a:p>
        </p:txBody>
      </p:sp>
      <p:sp>
        <p:nvSpPr>
          <p:cNvPr id="3" name="TextBox 2">
            <a:extLst>
              <a:ext uri="{FF2B5EF4-FFF2-40B4-BE49-F238E27FC236}">
                <a16:creationId xmlns:a16="http://schemas.microsoft.com/office/drawing/2014/main" id="{EEA0DDED-E626-7DDA-3314-0346A1945008}"/>
              </a:ext>
            </a:extLst>
          </p:cNvPr>
          <p:cNvSpPr txBox="1"/>
          <p:nvPr/>
        </p:nvSpPr>
        <p:spPr>
          <a:xfrm>
            <a:off x="-6107211" y="2080811"/>
            <a:ext cx="3976626" cy="2610843"/>
          </a:xfrm>
          <a:prstGeom prst="rect">
            <a:avLst/>
          </a:prstGeom>
          <a:noFill/>
        </p:spPr>
        <p:txBody>
          <a:bodyPr wrap="square" anchor="ctr">
            <a:spAutoFit/>
          </a:bodyPr>
          <a:lstStyle/>
          <a:p>
            <a:pPr lvl="0">
              <a:lnSpc>
                <a:spcPct val="150000"/>
              </a:lnSpc>
              <a:defRPr/>
            </a:pPr>
            <a:r>
              <a:rPr lang="en-US" sz="2800" b="1" dirty="0">
                <a:solidFill>
                  <a:srgbClr val="A3D0AF"/>
                </a:solidFill>
                <a:latin typeface="Plus Jakarta Sans" pitchFamily="2" charset="77"/>
                <a:cs typeface="Plus Jakarta Sans" pitchFamily="2" charset="77"/>
              </a:rPr>
              <a:t>Viewpoint Control: </a:t>
            </a:r>
            <a:r>
              <a:rPr lang="en-US" sz="2800" b="1" dirty="0">
                <a:solidFill>
                  <a:srgbClr val="192821"/>
                </a:solidFill>
                <a:latin typeface="Plus Jakarta Sans" pitchFamily="2" charset="77"/>
                <a:cs typeface="Plus Jakarta Sans" pitchFamily="2" charset="77"/>
              </a:rPr>
              <a:t>Integrate 3D human body models or pose-guided synthesis to support:</a:t>
            </a:r>
          </a:p>
        </p:txBody>
      </p:sp>
      <p:sp>
        <p:nvSpPr>
          <p:cNvPr id="4" name="TextBox 3">
            <a:extLst>
              <a:ext uri="{FF2B5EF4-FFF2-40B4-BE49-F238E27FC236}">
                <a16:creationId xmlns:a16="http://schemas.microsoft.com/office/drawing/2014/main" id="{09FB0918-3EAA-6F76-C74A-71F1A7C04FED}"/>
              </a:ext>
            </a:extLst>
          </p:cNvPr>
          <p:cNvSpPr txBox="1"/>
          <p:nvPr/>
        </p:nvSpPr>
        <p:spPr>
          <a:xfrm>
            <a:off x="19680950" y="1746562"/>
            <a:ext cx="2962397" cy="738664"/>
          </a:xfrm>
          <a:prstGeom prst="rect">
            <a:avLst/>
          </a:prstGeom>
          <a:noFill/>
        </p:spPr>
        <p:txBody>
          <a:bodyPr wrap="square">
            <a:spAutoFit/>
          </a:bodyPr>
          <a:lstStyle/>
          <a:p>
            <a:pPr>
              <a:buClr>
                <a:srgbClr val="A3D0AF"/>
              </a:buClr>
              <a:buSzPct val="111000"/>
            </a:pPr>
            <a:r>
              <a:rPr lang="en-US" sz="2100" dirty="0">
                <a:latin typeface="Plus Jakarta Sans"/>
              </a:rPr>
              <a:t>Multiple viewpoints (side, back).</a:t>
            </a:r>
          </a:p>
        </p:txBody>
      </p:sp>
      <p:sp>
        <p:nvSpPr>
          <p:cNvPr id="5" name="TextBox 4">
            <a:extLst>
              <a:ext uri="{FF2B5EF4-FFF2-40B4-BE49-F238E27FC236}">
                <a16:creationId xmlns:a16="http://schemas.microsoft.com/office/drawing/2014/main" id="{5AA82581-98E6-5748-56DC-D105EE8BA1EA}"/>
              </a:ext>
            </a:extLst>
          </p:cNvPr>
          <p:cNvSpPr txBox="1"/>
          <p:nvPr/>
        </p:nvSpPr>
        <p:spPr>
          <a:xfrm>
            <a:off x="19293487" y="3060029"/>
            <a:ext cx="4482349" cy="738664"/>
          </a:xfrm>
          <a:prstGeom prst="rect">
            <a:avLst/>
          </a:prstGeom>
          <a:noFill/>
        </p:spPr>
        <p:txBody>
          <a:bodyPr wrap="square">
            <a:spAutoFit/>
          </a:bodyPr>
          <a:lstStyle/>
          <a:p>
            <a:pPr>
              <a:buClr>
                <a:srgbClr val="A3D0AF"/>
              </a:buClr>
              <a:buSzPct val="111000"/>
            </a:pPr>
            <a:r>
              <a:rPr lang="en-US" sz="2100" dirty="0">
                <a:latin typeface="Plus Jakarta Sans"/>
              </a:rPr>
              <a:t>Allow customers to try on clothes using their live camera or uploaded selfie.</a:t>
            </a:r>
          </a:p>
        </p:txBody>
      </p:sp>
      <p:sp>
        <p:nvSpPr>
          <p:cNvPr id="6" name="!!MK3">
            <a:extLst>
              <a:ext uri="{FF2B5EF4-FFF2-40B4-BE49-F238E27FC236}">
                <a16:creationId xmlns:a16="http://schemas.microsoft.com/office/drawing/2014/main" id="{5F6AEBEC-38BB-5ABA-2181-344EF5B0DEAF}"/>
              </a:ext>
            </a:extLst>
          </p:cNvPr>
          <p:cNvSpPr/>
          <p:nvPr/>
        </p:nvSpPr>
        <p:spPr>
          <a:xfrm>
            <a:off x="16616803" y="3192966"/>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6" name="Group 15">
            <a:extLst>
              <a:ext uri="{FF2B5EF4-FFF2-40B4-BE49-F238E27FC236}">
                <a16:creationId xmlns:a16="http://schemas.microsoft.com/office/drawing/2014/main" id="{47764DA4-5F32-BFD5-51FB-561D482B8BA4}"/>
              </a:ext>
            </a:extLst>
          </p:cNvPr>
          <p:cNvGrpSpPr/>
          <p:nvPr/>
        </p:nvGrpSpPr>
        <p:grpSpPr>
          <a:xfrm>
            <a:off x="16802792" y="1807253"/>
            <a:ext cx="2781165" cy="3210403"/>
            <a:chOff x="4712392" y="1807253"/>
            <a:chExt cx="2781165" cy="3210403"/>
          </a:xfrm>
        </p:grpSpPr>
        <p:cxnSp>
          <p:nvCxnSpPr>
            <p:cNvPr id="22" name="!!S3">
              <a:extLst>
                <a:ext uri="{FF2B5EF4-FFF2-40B4-BE49-F238E27FC236}">
                  <a16:creationId xmlns:a16="http://schemas.microsoft.com/office/drawing/2014/main" id="{AEF4DB9B-15C7-0F13-A97C-1B55C09F3D72}"/>
                </a:ext>
              </a:extLst>
            </p:cNvPr>
            <p:cNvCxnSpPr>
              <a:cxnSpLocks/>
            </p:cNvCxnSpPr>
            <p:nvPr/>
          </p:nvCxnSpPr>
          <p:spPr>
            <a:xfrm>
              <a:off x="4807392" y="3496601"/>
              <a:ext cx="1374713" cy="1256076"/>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23" name="!!S3">
              <a:extLst>
                <a:ext uri="{FF2B5EF4-FFF2-40B4-BE49-F238E27FC236}">
                  <a16:creationId xmlns:a16="http://schemas.microsoft.com/office/drawing/2014/main" id="{AE2AB976-CBFF-F9BD-CDB4-EAAF2D2D74FD}"/>
                </a:ext>
              </a:extLst>
            </p:cNvPr>
            <p:cNvCxnSpPr>
              <a:cxnSpLocks/>
            </p:cNvCxnSpPr>
            <p:nvPr/>
          </p:nvCxnSpPr>
          <p:spPr>
            <a:xfrm flipV="1">
              <a:off x="4807392" y="2080811"/>
              <a:ext cx="1424553" cy="142141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36" name="!!S3">
              <a:extLst>
                <a:ext uri="{FF2B5EF4-FFF2-40B4-BE49-F238E27FC236}">
                  <a16:creationId xmlns:a16="http://schemas.microsoft.com/office/drawing/2014/main" id="{12422260-A084-095F-F32B-A65BC0F50608}"/>
                </a:ext>
              </a:extLst>
            </p:cNvPr>
            <p:cNvCxnSpPr>
              <a:cxnSpLocks/>
            </p:cNvCxnSpPr>
            <p:nvPr/>
          </p:nvCxnSpPr>
          <p:spPr>
            <a:xfrm>
              <a:off x="6131287" y="4720064"/>
              <a:ext cx="1071800"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37" name="!!S3">
              <a:extLst>
                <a:ext uri="{FF2B5EF4-FFF2-40B4-BE49-F238E27FC236}">
                  <a16:creationId xmlns:a16="http://schemas.microsoft.com/office/drawing/2014/main" id="{0EA020A0-279E-394D-5430-E6521059D9A1}"/>
                </a:ext>
              </a:extLst>
            </p:cNvPr>
            <p:cNvCxnSpPr>
              <a:cxnSpLocks/>
            </p:cNvCxnSpPr>
            <p:nvPr/>
          </p:nvCxnSpPr>
          <p:spPr>
            <a:xfrm>
              <a:off x="6182105" y="2115894"/>
              <a:ext cx="1064714"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38" name="!!MK3">
              <a:extLst>
                <a:ext uri="{FF2B5EF4-FFF2-40B4-BE49-F238E27FC236}">
                  <a16:creationId xmlns:a16="http://schemas.microsoft.com/office/drawing/2014/main" id="{F2C3D04D-D2FA-2ADF-69EC-C6B6454C911D}"/>
                </a:ext>
              </a:extLst>
            </p:cNvPr>
            <p:cNvSpPr/>
            <p:nvPr/>
          </p:nvSpPr>
          <p:spPr>
            <a:xfrm>
              <a:off x="6882434" y="4422472"/>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9" name="!!MK3">
              <a:extLst>
                <a:ext uri="{FF2B5EF4-FFF2-40B4-BE49-F238E27FC236}">
                  <a16:creationId xmlns:a16="http://schemas.microsoft.com/office/drawing/2014/main" id="{4899CD35-3BC9-1E88-9BCF-F663EBE961FB}"/>
                </a:ext>
              </a:extLst>
            </p:cNvPr>
            <p:cNvSpPr/>
            <p:nvPr/>
          </p:nvSpPr>
          <p:spPr>
            <a:xfrm>
              <a:off x="6898373" y="1807253"/>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40" name="!!S3">
              <a:extLst>
                <a:ext uri="{FF2B5EF4-FFF2-40B4-BE49-F238E27FC236}">
                  <a16:creationId xmlns:a16="http://schemas.microsoft.com/office/drawing/2014/main" id="{5DB597F6-C139-D9D6-4A71-A8D04B057D70}"/>
                </a:ext>
              </a:extLst>
            </p:cNvPr>
            <p:cNvCxnSpPr>
              <a:cxnSpLocks/>
            </p:cNvCxnSpPr>
            <p:nvPr/>
          </p:nvCxnSpPr>
          <p:spPr>
            <a:xfrm>
              <a:off x="4712392" y="3490558"/>
              <a:ext cx="2220860" cy="11663"/>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41" name="!!MK3">
              <a:extLst>
                <a:ext uri="{FF2B5EF4-FFF2-40B4-BE49-F238E27FC236}">
                  <a16:creationId xmlns:a16="http://schemas.microsoft.com/office/drawing/2014/main" id="{52167EE9-B889-C12F-62C9-799EBD7862AE}"/>
                </a:ext>
              </a:extLst>
            </p:cNvPr>
            <p:cNvSpPr/>
            <p:nvPr/>
          </p:nvSpPr>
          <p:spPr>
            <a:xfrm>
              <a:off x="6596554" y="318869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42" name="TextBox 41">
            <a:extLst>
              <a:ext uri="{FF2B5EF4-FFF2-40B4-BE49-F238E27FC236}">
                <a16:creationId xmlns:a16="http://schemas.microsoft.com/office/drawing/2014/main" id="{6CE883BC-EFEF-92AE-D531-CFF10E18B80C}"/>
              </a:ext>
            </a:extLst>
          </p:cNvPr>
          <p:cNvSpPr txBox="1"/>
          <p:nvPr/>
        </p:nvSpPr>
        <p:spPr>
          <a:xfrm>
            <a:off x="19583957" y="4383345"/>
            <a:ext cx="3481417" cy="1061829"/>
          </a:xfrm>
          <a:prstGeom prst="rect">
            <a:avLst/>
          </a:prstGeom>
          <a:noFill/>
        </p:spPr>
        <p:txBody>
          <a:bodyPr wrap="square">
            <a:spAutoFit/>
          </a:bodyPr>
          <a:lstStyle/>
          <a:p>
            <a:pPr>
              <a:buClr>
                <a:srgbClr val="A3D0AF"/>
              </a:buClr>
              <a:buSzPct val="111000"/>
            </a:pPr>
            <a:r>
              <a:rPr lang="en-US" sz="2100" dirty="0">
                <a:latin typeface="Plus Jakarta Sans"/>
              </a:rPr>
              <a:t>Integrate pose estimation and background removal directly in-browser</a:t>
            </a:r>
          </a:p>
        </p:txBody>
      </p:sp>
      <p:sp>
        <p:nvSpPr>
          <p:cNvPr id="43" name="TextBox 42">
            <a:extLst>
              <a:ext uri="{FF2B5EF4-FFF2-40B4-BE49-F238E27FC236}">
                <a16:creationId xmlns:a16="http://schemas.microsoft.com/office/drawing/2014/main" id="{1D582773-2A54-94E5-EE57-242FD99EE416}"/>
              </a:ext>
            </a:extLst>
          </p:cNvPr>
          <p:cNvSpPr txBox="1"/>
          <p:nvPr/>
        </p:nvSpPr>
        <p:spPr>
          <a:xfrm>
            <a:off x="3462725" y="-2550080"/>
            <a:ext cx="3630424" cy="707886"/>
          </a:xfrm>
          <a:prstGeom prst="rect">
            <a:avLst/>
          </a:prstGeom>
          <a:noFill/>
        </p:spPr>
        <p:txBody>
          <a:bodyPr wrap="square" anchor="ctr">
            <a:spAutoFit/>
          </a:bodyPr>
          <a:lstStyle/>
          <a:p>
            <a:pPr lvl="0">
              <a:defRPr/>
            </a:pPr>
            <a:r>
              <a:rPr lang="en-US" sz="4000" b="1" spc="300" dirty="0">
                <a:solidFill>
                  <a:srgbClr val="A3D0AF"/>
                </a:solidFill>
                <a:latin typeface="Plus Jakarta Sans" pitchFamily="2" charset="77"/>
                <a:cs typeface="Plus Jakarta Sans" pitchFamily="2" charset="77"/>
              </a:rPr>
              <a:t>Questions:</a:t>
            </a:r>
          </a:p>
        </p:txBody>
      </p:sp>
      <p:sp>
        <p:nvSpPr>
          <p:cNvPr id="44" name="TextBox 43">
            <a:extLst>
              <a:ext uri="{FF2B5EF4-FFF2-40B4-BE49-F238E27FC236}">
                <a16:creationId xmlns:a16="http://schemas.microsoft.com/office/drawing/2014/main" id="{CB9C5032-767C-5022-A47B-AF2F3186CCF9}"/>
              </a:ext>
            </a:extLst>
          </p:cNvPr>
          <p:cNvSpPr txBox="1"/>
          <p:nvPr/>
        </p:nvSpPr>
        <p:spPr>
          <a:xfrm>
            <a:off x="-2907912" y="9754108"/>
            <a:ext cx="3832413" cy="1429622"/>
          </a:xfrm>
          <a:prstGeom prst="rect">
            <a:avLst/>
          </a:prstGeom>
          <a:noFill/>
        </p:spPr>
        <p:txBody>
          <a:bodyPr wrap="square">
            <a:spAutoFit/>
          </a:bodyPr>
          <a:lstStyle/>
          <a:p>
            <a:pPr marL="342900" indent="-342900">
              <a:lnSpc>
                <a:spcPct val="150000"/>
              </a:lnSpc>
              <a:buClr>
                <a:srgbClr val="A3D0AF"/>
              </a:buClr>
              <a:buFont typeface="Arial" panose="020B0604020202020204" pitchFamily="34" charset="0"/>
              <a:buChar char="•"/>
            </a:pPr>
            <a:r>
              <a:rPr lang="en-US" sz="2000" b="1" dirty="0">
                <a:latin typeface="Plus Jakarta Sans" pitchFamily="2" charset="0"/>
                <a:cs typeface="Plus Jakarta Sans" pitchFamily="2" charset="0"/>
              </a:rPr>
              <a:t>How would you compare your project's realism and usability with other methods to try on?</a:t>
            </a:r>
          </a:p>
        </p:txBody>
      </p:sp>
      <p:sp>
        <p:nvSpPr>
          <p:cNvPr id="45" name="TextBox 44">
            <a:extLst>
              <a:ext uri="{FF2B5EF4-FFF2-40B4-BE49-F238E27FC236}">
                <a16:creationId xmlns:a16="http://schemas.microsoft.com/office/drawing/2014/main" id="{07D4FA3A-8907-DF6D-6BE3-4AC7F9ED8DF2}"/>
              </a:ext>
            </a:extLst>
          </p:cNvPr>
          <p:cNvSpPr txBox="1"/>
          <p:nvPr/>
        </p:nvSpPr>
        <p:spPr>
          <a:xfrm>
            <a:off x="14258072" y="10388617"/>
            <a:ext cx="3655150" cy="1429622"/>
          </a:xfrm>
          <a:prstGeom prst="rect">
            <a:avLst/>
          </a:prstGeom>
          <a:noFill/>
        </p:spPr>
        <p:txBody>
          <a:bodyPr wrap="square">
            <a:spAutoFit/>
          </a:bodyPr>
          <a:lstStyle/>
          <a:p>
            <a:pPr marL="342900" indent="-342900">
              <a:lnSpc>
                <a:spcPct val="150000"/>
              </a:lnSpc>
              <a:buClr>
                <a:srgbClr val="A3D0AF"/>
              </a:buClr>
              <a:buFont typeface="Arial" panose="020B0604020202020204" pitchFamily="34" charset="0"/>
              <a:buChar char="•"/>
            </a:pPr>
            <a:r>
              <a:rPr lang="en-US" sz="2000" b="1" dirty="0">
                <a:latin typeface="Plus Jakarta Sans" pitchFamily="2" charset="0"/>
                <a:cs typeface="Plus Jakarta Sans" pitchFamily="2" charset="0"/>
              </a:rPr>
              <a:t>Did you consider training or fine-tuning the model on new data? Why or why not?</a:t>
            </a:r>
          </a:p>
        </p:txBody>
      </p:sp>
      <p:pic>
        <p:nvPicPr>
          <p:cNvPr id="46" name="Graphic 45">
            <a:extLst>
              <a:ext uri="{FF2B5EF4-FFF2-40B4-BE49-F238E27FC236}">
                <a16:creationId xmlns:a16="http://schemas.microsoft.com/office/drawing/2014/main" id="{7010BD57-AC36-BD7A-3E2F-6513EF0623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1706" y="-2646029"/>
            <a:ext cx="899784" cy="899784"/>
          </a:xfrm>
          <a:prstGeom prst="rect">
            <a:avLst/>
          </a:prstGeom>
        </p:spPr>
      </p:pic>
      <p:sp>
        <p:nvSpPr>
          <p:cNvPr id="7" name="TextBox 6">
            <a:extLst>
              <a:ext uri="{FF2B5EF4-FFF2-40B4-BE49-F238E27FC236}">
                <a16:creationId xmlns:a16="http://schemas.microsoft.com/office/drawing/2014/main" id="{2CC17082-0EE0-32CA-AA32-7DCE826F5B33}"/>
              </a:ext>
            </a:extLst>
          </p:cNvPr>
          <p:cNvSpPr txBox="1"/>
          <p:nvPr/>
        </p:nvSpPr>
        <p:spPr>
          <a:xfrm>
            <a:off x="13543103" y="1875781"/>
            <a:ext cx="4124491" cy="1429622"/>
          </a:xfrm>
          <a:prstGeom prst="rect">
            <a:avLst/>
          </a:prstGeom>
          <a:noFill/>
        </p:spPr>
        <p:txBody>
          <a:bodyPr wrap="square">
            <a:spAutoFit/>
          </a:bodyPr>
          <a:lstStyle/>
          <a:p>
            <a:pPr marL="342900" indent="-342900">
              <a:lnSpc>
                <a:spcPct val="150000"/>
              </a:lnSpc>
              <a:buClr>
                <a:srgbClr val="A3D0AF"/>
              </a:buClr>
              <a:buFont typeface="Arial" panose="020B0604020202020204" pitchFamily="34" charset="0"/>
              <a:buChar char="•"/>
            </a:pPr>
            <a:r>
              <a:rPr lang="en-US" sz="2000" b="1" dirty="0">
                <a:latin typeface="Plus Jakarta Sans" pitchFamily="2" charset="0"/>
                <a:cs typeface="Plus Jakarta Sans" pitchFamily="2" charset="0"/>
              </a:rPr>
              <a:t>Why did you resize all images to 256x192? Would using higher resolution improve the results?</a:t>
            </a:r>
          </a:p>
        </p:txBody>
      </p:sp>
    </p:spTree>
    <p:extLst>
      <p:ext uri="{BB962C8B-B14F-4D97-AF65-F5344CB8AC3E}">
        <p14:creationId xmlns:p14="http://schemas.microsoft.com/office/powerpoint/2010/main" val="3598194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2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B0105-A5DB-69B8-1189-623A18500AF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826A2F0-921A-1740-5C3B-0908FDD01513}"/>
              </a:ext>
            </a:extLst>
          </p:cNvPr>
          <p:cNvSpPr/>
          <p:nvPr/>
        </p:nvSpPr>
        <p:spPr>
          <a:xfrm>
            <a:off x="2685281" y="1149902"/>
            <a:ext cx="9506719" cy="508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2">
            <a:extLst>
              <a:ext uri="{FF2B5EF4-FFF2-40B4-BE49-F238E27FC236}">
                <a16:creationId xmlns:a16="http://schemas.microsoft.com/office/drawing/2014/main" id="{D3DED9C4-CC9E-FE74-F7A2-7ACDD1249E56}"/>
              </a:ext>
            </a:extLst>
          </p:cNvPr>
          <p:cNvCxnSpPr>
            <a:cxnSpLocks/>
          </p:cNvCxnSpPr>
          <p:nvPr/>
        </p:nvCxnSpPr>
        <p:spPr>
          <a:xfrm flipH="1">
            <a:off x="10445610"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455255A7-6908-5C31-8BD5-DD65CEDDBC55}"/>
              </a:ext>
            </a:extLst>
          </p:cNvPr>
          <p:cNvCxnSpPr>
            <a:cxnSpLocks/>
          </p:cNvCxnSpPr>
          <p:nvPr/>
        </p:nvCxnSpPr>
        <p:spPr>
          <a:xfrm>
            <a:off x="10032515" y="6345251"/>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5" name="!!MK3">
            <a:extLst>
              <a:ext uri="{FF2B5EF4-FFF2-40B4-BE49-F238E27FC236}">
                <a16:creationId xmlns:a16="http://schemas.microsoft.com/office/drawing/2014/main" id="{52E7E015-7787-49FD-D5FD-FA7A51592A9C}"/>
              </a:ext>
            </a:extLst>
          </p:cNvPr>
          <p:cNvSpPr/>
          <p:nvPr/>
        </p:nvSpPr>
        <p:spPr>
          <a:xfrm>
            <a:off x="9729942" y="6007401"/>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3B9D60DF-3950-E0AA-645E-CA53E0843618}"/>
              </a:ext>
            </a:extLst>
          </p:cNvPr>
          <p:cNvSpPr/>
          <p:nvPr/>
        </p:nvSpPr>
        <p:spPr>
          <a:xfrm>
            <a:off x="10191054"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AF31DA06-0342-9254-3092-9B7D4AF74042}"/>
              </a:ext>
            </a:extLst>
          </p:cNvPr>
          <p:cNvSpPr/>
          <p:nvPr/>
        </p:nvSpPr>
        <p:spPr>
          <a:xfrm>
            <a:off x="257753" y="67384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B9CFC068-FCC9-10B3-99FE-8FFE099CE6D5}"/>
              </a:ext>
            </a:extLst>
          </p:cNvPr>
          <p:cNvSpPr/>
          <p:nvPr/>
        </p:nvSpPr>
        <p:spPr>
          <a:xfrm rot="10406589">
            <a:off x="4004657" y="-1771236"/>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64E708FC-8BED-ABAB-8B9E-525AD2A4DA85}"/>
              </a:ext>
            </a:extLst>
          </p:cNvPr>
          <p:cNvCxnSpPr>
            <a:cxnSpLocks/>
          </p:cNvCxnSpPr>
          <p:nvPr/>
        </p:nvCxnSpPr>
        <p:spPr>
          <a:xfrm>
            <a:off x="555347" y="-99770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CC84473F-353B-6579-87BE-8A7408AFEB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23" name="TextBox 22">
            <a:extLst>
              <a:ext uri="{FF2B5EF4-FFF2-40B4-BE49-F238E27FC236}">
                <a16:creationId xmlns:a16="http://schemas.microsoft.com/office/drawing/2014/main" id="{294ABD56-9CAD-1ED8-8314-C48C785AE27F}"/>
              </a:ext>
            </a:extLst>
          </p:cNvPr>
          <p:cNvSpPr txBox="1"/>
          <p:nvPr/>
        </p:nvSpPr>
        <p:spPr>
          <a:xfrm>
            <a:off x="117547" y="3224130"/>
            <a:ext cx="3832413" cy="1429622"/>
          </a:xfrm>
          <a:prstGeom prst="rect">
            <a:avLst/>
          </a:prstGeom>
          <a:noFill/>
        </p:spPr>
        <p:txBody>
          <a:bodyPr wrap="square">
            <a:spAutoFit/>
          </a:bodyPr>
          <a:lstStyle/>
          <a:p>
            <a:pPr marL="342900" indent="-342900">
              <a:lnSpc>
                <a:spcPct val="150000"/>
              </a:lnSpc>
              <a:buClr>
                <a:srgbClr val="A3D0AF"/>
              </a:buClr>
              <a:buFont typeface="Arial" panose="020B0604020202020204" pitchFamily="34" charset="0"/>
              <a:buChar char="•"/>
            </a:pPr>
            <a:r>
              <a:rPr lang="en-US" sz="2000" b="1" dirty="0">
                <a:latin typeface="Plus Jakarta Sans" pitchFamily="2" charset="0"/>
                <a:cs typeface="Plus Jakarta Sans" pitchFamily="2" charset="0"/>
              </a:rPr>
              <a:t>How would you compare your project's realism and usability with other methods to try on?</a:t>
            </a:r>
          </a:p>
        </p:txBody>
      </p:sp>
      <p:sp>
        <p:nvSpPr>
          <p:cNvPr id="8" name="Rectangle 7">
            <a:extLst>
              <a:ext uri="{FF2B5EF4-FFF2-40B4-BE49-F238E27FC236}">
                <a16:creationId xmlns:a16="http://schemas.microsoft.com/office/drawing/2014/main" id="{6805A6FC-7553-793C-56E0-4EA5B2C93350}"/>
              </a:ext>
            </a:extLst>
          </p:cNvPr>
          <p:cNvSpPr/>
          <p:nvPr/>
        </p:nvSpPr>
        <p:spPr>
          <a:xfrm>
            <a:off x="10122442" y="-239838"/>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M">
            <a:extLst>
              <a:ext uri="{FF2B5EF4-FFF2-40B4-BE49-F238E27FC236}">
                <a16:creationId xmlns:a16="http://schemas.microsoft.com/office/drawing/2014/main" id="{60C0DF0D-9D39-A4FC-E62E-B83AAD089D7A}"/>
              </a:ext>
            </a:extLst>
          </p:cNvPr>
          <p:cNvSpPr/>
          <p:nvPr/>
        </p:nvSpPr>
        <p:spPr>
          <a:xfrm rot="10800000">
            <a:off x="-1961589" y="1317652"/>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739BCC9E-AD4F-02EB-0B82-5BC986114371}"/>
              </a:ext>
            </a:extLst>
          </p:cNvPr>
          <p:cNvSpPr txBox="1"/>
          <p:nvPr/>
        </p:nvSpPr>
        <p:spPr>
          <a:xfrm>
            <a:off x="2685281" y="1983794"/>
            <a:ext cx="3630424" cy="707886"/>
          </a:xfrm>
          <a:prstGeom prst="rect">
            <a:avLst/>
          </a:prstGeom>
          <a:noFill/>
        </p:spPr>
        <p:txBody>
          <a:bodyPr wrap="square" anchor="ctr">
            <a:spAutoFit/>
          </a:bodyPr>
          <a:lstStyle/>
          <a:p>
            <a:pPr lvl="0">
              <a:defRPr/>
            </a:pPr>
            <a:r>
              <a:rPr lang="en-US" sz="4000" b="1" spc="300" dirty="0">
                <a:solidFill>
                  <a:srgbClr val="A3D0AF"/>
                </a:solidFill>
                <a:latin typeface="Plus Jakarta Sans" pitchFamily="2" charset="77"/>
                <a:cs typeface="Plus Jakarta Sans" pitchFamily="2" charset="77"/>
              </a:rPr>
              <a:t>Questions:</a:t>
            </a:r>
          </a:p>
        </p:txBody>
      </p:sp>
      <p:cxnSp>
        <p:nvCxnSpPr>
          <p:cNvPr id="12" name="!!S3">
            <a:extLst>
              <a:ext uri="{FF2B5EF4-FFF2-40B4-BE49-F238E27FC236}">
                <a16:creationId xmlns:a16="http://schemas.microsoft.com/office/drawing/2014/main" id="{9B1BFF8C-29FC-6F28-DF03-6AFE11474CE0}"/>
              </a:ext>
            </a:extLst>
          </p:cNvPr>
          <p:cNvCxnSpPr>
            <a:cxnSpLocks/>
          </p:cNvCxnSpPr>
          <p:nvPr/>
        </p:nvCxnSpPr>
        <p:spPr>
          <a:xfrm flipH="1">
            <a:off x="-4025752"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AECAFB10-F130-3EA7-C420-4789ABA872A2}"/>
              </a:ext>
            </a:extLst>
          </p:cNvPr>
          <p:cNvSpPr/>
          <p:nvPr/>
        </p:nvSpPr>
        <p:spPr>
          <a:xfrm>
            <a:off x="402368" y="6012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61F6DC8B-7671-1CBF-87D9-F12840DDC563}"/>
              </a:ext>
            </a:extLst>
          </p:cNvPr>
          <p:cNvSpPr txBox="1"/>
          <p:nvPr/>
        </p:nvSpPr>
        <p:spPr>
          <a:xfrm>
            <a:off x="4202975" y="3224130"/>
            <a:ext cx="3655150" cy="1429622"/>
          </a:xfrm>
          <a:prstGeom prst="rect">
            <a:avLst/>
          </a:prstGeom>
          <a:noFill/>
        </p:spPr>
        <p:txBody>
          <a:bodyPr wrap="square">
            <a:spAutoFit/>
          </a:bodyPr>
          <a:lstStyle/>
          <a:p>
            <a:pPr marL="342900" indent="-342900">
              <a:lnSpc>
                <a:spcPct val="150000"/>
              </a:lnSpc>
              <a:buClr>
                <a:srgbClr val="A3D0AF"/>
              </a:buClr>
              <a:buFont typeface="Arial" panose="020B0604020202020204" pitchFamily="34" charset="0"/>
              <a:buChar char="•"/>
            </a:pPr>
            <a:r>
              <a:rPr lang="en-US" sz="2000" b="1" dirty="0">
                <a:latin typeface="Plus Jakarta Sans" pitchFamily="2" charset="0"/>
                <a:cs typeface="Plus Jakarta Sans" pitchFamily="2" charset="0"/>
              </a:rPr>
              <a:t>Did you consider training or fine-tuning the model on new data? Why or why not?</a:t>
            </a:r>
          </a:p>
        </p:txBody>
      </p:sp>
      <p:pic>
        <p:nvPicPr>
          <p:cNvPr id="9" name="Graphic 8">
            <a:extLst>
              <a:ext uri="{FF2B5EF4-FFF2-40B4-BE49-F238E27FC236}">
                <a16:creationId xmlns:a16="http://schemas.microsoft.com/office/drawing/2014/main" id="{DABEDFFB-4485-75D3-D77A-36EBE0111F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93672" y="1965400"/>
            <a:ext cx="899784" cy="899784"/>
          </a:xfrm>
          <a:prstGeom prst="rect">
            <a:avLst/>
          </a:prstGeom>
        </p:spPr>
      </p:pic>
      <p:sp>
        <p:nvSpPr>
          <p:cNvPr id="16" name="TextBox 15">
            <a:extLst>
              <a:ext uri="{FF2B5EF4-FFF2-40B4-BE49-F238E27FC236}">
                <a16:creationId xmlns:a16="http://schemas.microsoft.com/office/drawing/2014/main" id="{6E1AD839-9348-12B2-42D2-AB45D1055576}"/>
              </a:ext>
            </a:extLst>
          </p:cNvPr>
          <p:cNvSpPr txBox="1"/>
          <p:nvPr/>
        </p:nvSpPr>
        <p:spPr>
          <a:xfrm>
            <a:off x="-13038368" y="1229462"/>
            <a:ext cx="7210924" cy="505075"/>
          </a:xfrm>
          <a:prstGeom prst="rect">
            <a:avLst/>
          </a:prstGeom>
          <a:noFill/>
        </p:spPr>
        <p:txBody>
          <a:bodyPr wrap="square" anchor="ctr">
            <a:spAutoFit/>
          </a:bodyPr>
          <a:lstStyle/>
          <a:p>
            <a:pPr lvl="0">
              <a:lnSpc>
                <a:spcPct val="70000"/>
              </a:lnSpc>
              <a:defRPr/>
            </a:pPr>
            <a:r>
              <a:rPr lang="en-US" sz="3600" b="1" spc="300" dirty="0">
                <a:solidFill>
                  <a:srgbClr val="A3D0AF"/>
                </a:solidFill>
                <a:latin typeface="Plus Jakarta Sans" pitchFamily="2" charset="77"/>
                <a:cs typeface="Plus Jakarta Sans" pitchFamily="2" charset="77"/>
              </a:rPr>
              <a:t>Conclusion:</a:t>
            </a:r>
          </a:p>
        </p:txBody>
      </p:sp>
      <p:sp>
        <p:nvSpPr>
          <p:cNvPr id="21" name="TextBox 20">
            <a:extLst>
              <a:ext uri="{FF2B5EF4-FFF2-40B4-BE49-F238E27FC236}">
                <a16:creationId xmlns:a16="http://schemas.microsoft.com/office/drawing/2014/main" id="{F854542B-90D1-F399-B808-8E7EAC44915D}"/>
              </a:ext>
            </a:extLst>
          </p:cNvPr>
          <p:cNvSpPr txBox="1"/>
          <p:nvPr/>
        </p:nvSpPr>
        <p:spPr>
          <a:xfrm>
            <a:off x="-13256519" y="2154624"/>
            <a:ext cx="10109093" cy="3416320"/>
          </a:xfrm>
          <a:prstGeom prst="rect">
            <a:avLst/>
          </a:prstGeom>
          <a:noFill/>
        </p:spPr>
        <p:txBody>
          <a:bodyPr wrap="square">
            <a:spAutoFit/>
          </a:bodyPr>
          <a:lstStyle/>
          <a:p>
            <a:pPr marL="342900" indent="-342900">
              <a:buClr>
                <a:srgbClr val="A3D0AF"/>
              </a:buClr>
              <a:buSzPct val="111000"/>
              <a:buFont typeface="Arial" panose="020B0604020202020204" pitchFamily="34" charset="0"/>
              <a:buChar char="•"/>
            </a:pPr>
            <a:r>
              <a:rPr lang="en-US" dirty="0">
                <a:latin typeface="Plus Jakarta Sans"/>
              </a:rPr>
              <a:t>Our project successfully demonstrates the viability of integrating virtual try-on into retail</a:t>
            </a:r>
            <a:r>
              <a:rPr lang="ar-EG" dirty="0">
                <a:latin typeface="Plus Jakarta Sans"/>
              </a:rPr>
              <a:t> </a:t>
            </a:r>
            <a:r>
              <a:rPr lang="en-US" dirty="0">
                <a:latin typeface="Plus Jakarta Sans"/>
              </a:rPr>
              <a:t>environments. It has the potential to reduce product return rates, improve customer</a:t>
            </a:r>
            <a:r>
              <a:rPr lang="ar-EG" dirty="0">
                <a:latin typeface="Plus Jakarta Sans"/>
              </a:rPr>
              <a:t> </a:t>
            </a:r>
            <a:r>
              <a:rPr lang="en-US" dirty="0">
                <a:latin typeface="Plus Jakarta Sans"/>
              </a:rPr>
              <a:t>satisfaction, and enhance the overall online shopping experience by helping users make more</a:t>
            </a:r>
            <a:r>
              <a:rPr lang="ar-EG" dirty="0">
                <a:latin typeface="Plus Jakarta Sans"/>
              </a:rPr>
              <a:t> </a:t>
            </a:r>
            <a:r>
              <a:rPr lang="en-US" dirty="0">
                <a:latin typeface="Plus Jakarta Sans"/>
              </a:rPr>
              <a:t>confident, informed purchasing decisions.</a:t>
            </a:r>
            <a:endParaRPr lang="ar-EG" dirty="0">
              <a:latin typeface="Plus Jakarta Sans"/>
            </a:endParaRPr>
          </a:p>
          <a:p>
            <a:pPr marL="342900" indent="-342900">
              <a:buClr>
                <a:srgbClr val="A3D0AF"/>
              </a:buClr>
              <a:buSzPct val="111000"/>
              <a:buFont typeface="Arial" panose="020B0604020202020204" pitchFamily="34" charset="0"/>
              <a:buChar char="•"/>
            </a:pPr>
            <a:endParaRPr lang="ar-EG" dirty="0">
              <a:latin typeface="Plus Jakarta Sans"/>
            </a:endParaRPr>
          </a:p>
          <a:p>
            <a:pPr marL="342900" indent="-342900">
              <a:buClr>
                <a:srgbClr val="A3D0AF"/>
              </a:buClr>
              <a:buSzPct val="111000"/>
              <a:buFont typeface="Arial" panose="020B0604020202020204" pitchFamily="34" charset="0"/>
              <a:buChar char="•"/>
            </a:pPr>
            <a:r>
              <a:rPr lang="en-US" dirty="0">
                <a:latin typeface="Plus Jakarta Sans"/>
              </a:rPr>
              <a:t>Our work highlights how deep learning and computer vision can be practically applied to solve</a:t>
            </a:r>
            <a:r>
              <a:rPr lang="ar-EG" dirty="0">
                <a:latin typeface="Plus Jakarta Sans"/>
              </a:rPr>
              <a:t> </a:t>
            </a:r>
            <a:r>
              <a:rPr lang="en-US" dirty="0">
                <a:latin typeface="Plus Jakarta Sans"/>
              </a:rPr>
              <a:t>real-world problems in the fashion industry, providing both a technological solution and a</a:t>
            </a:r>
            <a:r>
              <a:rPr lang="ar-EG" dirty="0">
                <a:latin typeface="Plus Jakarta Sans"/>
              </a:rPr>
              <a:t> </a:t>
            </a:r>
            <a:r>
              <a:rPr lang="en-US" dirty="0">
                <a:latin typeface="Plus Jakarta Sans"/>
              </a:rPr>
              <a:t>strong foundation for future innovation in digital retail.</a:t>
            </a:r>
          </a:p>
          <a:p>
            <a:pPr marL="342900" indent="-342900">
              <a:buClr>
                <a:srgbClr val="A3D0AF"/>
              </a:buClr>
              <a:buSzPct val="111000"/>
              <a:buFont typeface="Arial" panose="020B0604020202020204" pitchFamily="34" charset="0"/>
              <a:buChar char="•"/>
            </a:pPr>
            <a:endParaRPr lang="ar-EG" dirty="0">
              <a:latin typeface="Plus Jakarta Sans"/>
            </a:endParaRPr>
          </a:p>
          <a:p>
            <a:pPr marL="342900" indent="-342900">
              <a:buClr>
                <a:srgbClr val="A3D0AF"/>
              </a:buClr>
              <a:buSzPct val="111000"/>
              <a:buFont typeface="Arial" panose="020B0604020202020204" pitchFamily="34" charset="0"/>
              <a:buChar char="•"/>
            </a:pPr>
            <a:r>
              <a:rPr lang="en-US" dirty="0">
                <a:latin typeface="Plus Jakarta Sans"/>
              </a:rPr>
              <a:t>While the system performs effectively in controlled scenarios, there remains significant scope</a:t>
            </a:r>
            <a:r>
              <a:rPr lang="ar-EG" dirty="0">
                <a:latin typeface="Plus Jakarta Sans"/>
              </a:rPr>
              <a:t> </a:t>
            </a:r>
            <a:r>
              <a:rPr lang="en-US" dirty="0">
                <a:latin typeface="Plus Jakarta Sans"/>
              </a:rPr>
              <a:t>for improvement and expansion .. These enhancements will help turn the project into a</a:t>
            </a:r>
            <a:r>
              <a:rPr lang="ar-EG" dirty="0">
                <a:latin typeface="Plus Jakarta Sans"/>
              </a:rPr>
              <a:t> </a:t>
            </a:r>
            <a:r>
              <a:rPr lang="en-US" dirty="0">
                <a:latin typeface="Plus Jakarta Sans"/>
              </a:rPr>
              <a:t>production-ready tool used across e-commerce platforms.</a:t>
            </a:r>
          </a:p>
        </p:txBody>
      </p:sp>
      <p:sp>
        <p:nvSpPr>
          <p:cNvPr id="2" name="TextBox 1">
            <a:extLst>
              <a:ext uri="{FF2B5EF4-FFF2-40B4-BE49-F238E27FC236}">
                <a16:creationId xmlns:a16="http://schemas.microsoft.com/office/drawing/2014/main" id="{434757BB-77B6-0F3C-4638-983490835C00}"/>
              </a:ext>
            </a:extLst>
          </p:cNvPr>
          <p:cNvSpPr txBox="1"/>
          <p:nvPr/>
        </p:nvSpPr>
        <p:spPr>
          <a:xfrm>
            <a:off x="7969568" y="3224130"/>
            <a:ext cx="4124491" cy="1429622"/>
          </a:xfrm>
          <a:prstGeom prst="rect">
            <a:avLst/>
          </a:prstGeom>
          <a:noFill/>
        </p:spPr>
        <p:txBody>
          <a:bodyPr wrap="square">
            <a:spAutoFit/>
          </a:bodyPr>
          <a:lstStyle/>
          <a:p>
            <a:pPr marL="342900" indent="-342900">
              <a:lnSpc>
                <a:spcPct val="150000"/>
              </a:lnSpc>
              <a:buClr>
                <a:srgbClr val="A3D0AF"/>
              </a:buClr>
              <a:buFont typeface="Arial" panose="020B0604020202020204" pitchFamily="34" charset="0"/>
              <a:buChar char="•"/>
            </a:pPr>
            <a:r>
              <a:rPr lang="en-US" sz="2000" b="1" dirty="0">
                <a:latin typeface="Plus Jakarta Sans" pitchFamily="2" charset="0"/>
                <a:cs typeface="Plus Jakarta Sans" pitchFamily="2" charset="0"/>
              </a:rPr>
              <a:t>Why did you resize all images to 256x192? Would using higher resolution improve the results?</a:t>
            </a:r>
          </a:p>
        </p:txBody>
      </p:sp>
      <p:sp>
        <p:nvSpPr>
          <p:cNvPr id="4" name="TextBox 3">
            <a:extLst>
              <a:ext uri="{FF2B5EF4-FFF2-40B4-BE49-F238E27FC236}">
                <a16:creationId xmlns:a16="http://schemas.microsoft.com/office/drawing/2014/main" id="{835AE6AA-7322-F4A0-6FC1-C49FF66490A7}"/>
              </a:ext>
            </a:extLst>
          </p:cNvPr>
          <p:cNvSpPr txBox="1"/>
          <p:nvPr/>
        </p:nvSpPr>
        <p:spPr>
          <a:xfrm>
            <a:off x="1042396" y="-1399979"/>
            <a:ext cx="3630424" cy="707886"/>
          </a:xfrm>
          <a:prstGeom prst="rect">
            <a:avLst/>
          </a:prstGeom>
          <a:noFill/>
        </p:spPr>
        <p:txBody>
          <a:bodyPr wrap="square" anchor="ctr">
            <a:spAutoFit/>
          </a:bodyPr>
          <a:lstStyle/>
          <a:p>
            <a:pPr lvl="0">
              <a:defRPr/>
            </a:pPr>
            <a:r>
              <a:rPr lang="en-US" sz="4000" b="1" spc="300" dirty="0">
                <a:solidFill>
                  <a:srgbClr val="A3D0AF"/>
                </a:solidFill>
                <a:latin typeface="Plus Jakarta Sans" pitchFamily="2" charset="77"/>
                <a:cs typeface="Plus Jakarta Sans" pitchFamily="2" charset="77"/>
              </a:rPr>
              <a:t>References</a:t>
            </a:r>
          </a:p>
        </p:txBody>
      </p:sp>
    </p:spTree>
    <p:extLst>
      <p:ext uri="{BB962C8B-B14F-4D97-AF65-F5344CB8AC3E}">
        <p14:creationId xmlns:p14="http://schemas.microsoft.com/office/powerpoint/2010/main" val="2172835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81836-F5CE-FE73-B895-AFE7CE47ECB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71FEA7C-61DF-3DFC-4342-4726D7627488}"/>
              </a:ext>
            </a:extLst>
          </p:cNvPr>
          <p:cNvSpPr/>
          <p:nvPr/>
        </p:nvSpPr>
        <p:spPr>
          <a:xfrm>
            <a:off x="-2882064" y="-2496908"/>
            <a:ext cx="9506719" cy="508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2">
            <a:extLst>
              <a:ext uri="{FF2B5EF4-FFF2-40B4-BE49-F238E27FC236}">
                <a16:creationId xmlns:a16="http://schemas.microsoft.com/office/drawing/2014/main" id="{0E5ECE5E-5964-2507-27E5-ECF8BB584C62}"/>
              </a:ext>
            </a:extLst>
          </p:cNvPr>
          <p:cNvCxnSpPr>
            <a:cxnSpLocks/>
          </p:cNvCxnSpPr>
          <p:nvPr/>
        </p:nvCxnSpPr>
        <p:spPr>
          <a:xfrm flipH="1">
            <a:off x="10445610"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9BB750E2-7C18-D176-E82C-D270A2779478}"/>
              </a:ext>
            </a:extLst>
          </p:cNvPr>
          <p:cNvCxnSpPr>
            <a:cxnSpLocks/>
          </p:cNvCxnSpPr>
          <p:nvPr/>
        </p:nvCxnSpPr>
        <p:spPr>
          <a:xfrm>
            <a:off x="10068880" y="7909226"/>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5" name="!!MK3">
            <a:extLst>
              <a:ext uri="{FF2B5EF4-FFF2-40B4-BE49-F238E27FC236}">
                <a16:creationId xmlns:a16="http://schemas.microsoft.com/office/drawing/2014/main" id="{3BA1BC67-A3AF-1F6D-663D-D4B7118773FA}"/>
              </a:ext>
            </a:extLst>
          </p:cNvPr>
          <p:cNvSpPr/>
          <p:nvPr/>
        </p:nvSpPr>
        <p:spPr>
          <a:xfrm>
            <a:off x="9771288" y="6007401"/>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94AADC82-45A2-C908-9FEE-2F5EB8529505}"/>
              </a:ext>
            </a:extLst>
          </p:cNvPr>
          <p:cNvSpPr/>
          <p:nvPr/>
        </p:nvSpPr>
        <p:spPr>
          <a:xfrm>
            <a:off x="10191054"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2D3C8ED5-5ABA-AFB1-A7A2-39FC8C484A6B}"/>
              </a:ext>
            </a:extLst>
          </p:cNvPr>
          <p:cNvSpPr/>
          <p:nvPr/>
        </p:nvSpPr>
        <p:spPr>
          <a:xfrm>
            <a:off x="254565" y="2026536"/>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8503A19B-689E-8E6E-B01E-1C00002E4D3F}"/>
              </a:ext>
            </a:extLst>
          </p:cNvPr>
          <p:cNvSpPr/>
          <p:nvPr/>
        </p:nvSpPr>
        <p:spPr>
          <a:xfrm rot="10406589">
            <a:off x="4004657" y="-1771236"/>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532347B2-DE3D-F9B2-8B7F-D62CE5A01E6B}"/>
              </a:ext>
            </a:extLst>
          </p:cNvPr>
          <p:cNvCxnSpPr>
            <a:cxnSpLocks/>
          </p:cNvCxnSpPr>
          <p:nvPr/>
        </p:nvCxnSpPr>
        <p:spPr>
          <a:xfrm>
            <a:off x="552159" y="354983"/>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1D60DAB4-3905-BE4F-9F8A-D36956FF69D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23" name="TextBox 22">
            <a:extLst>
              <a:ext uri="{FF2B5EF4-FFF2-40B4-BE49-F238E27FC236}">
                <a16:creationId xmlns:a16="http://schemas.microsoft.com/office/drawing/2014/main" id="{83A102E6-F56C-ACE3-E9C1-841CAC8C1FF3}"/>
              </a:ext>
            </a:extLst>
          </p:cNvPr>
          <p:cNvSpPr txBox="1"/>
          <p:nvPr/>
        </p:nvSpPr>
        <p:spPr>
          <a:xfrm>
            <a:off x="-7858166" y="5428378"/>
            <a:ext cx="3832413" cy="1429622"/>
          </a:xfrm>
          <a:prstGeom prst="rect">
            <a:avLst/>
          </a:prstGeom>
          <a:noFill/>
        </p:spPr>
        <p:txBody>
          <a:bodyPr wrap="square">
            <a:spAutoFit/>
          </a:bodyPr>
          <a:lstStyle/>
          <a:p>
            <a:pPr marL="342900" indent="-342900">
              <a:lnSpc>
                <a:spcPct val="150000"/>
              </a:lnSpc>
              <a:buClr>
                <a:srgbClr val="A3D0AF"/>
              </a:buClr>
              <a:buFont typeface="Arial" panose="020B0604020202020204" pitchFamily="34" charset="0"/>
              <a:buChar char="•"/>
            </a:pPr>
            <a:r>
              <a:rPr lang="en-US" sz="2000" b="1" dirty="0">
                <a:latin typeface="Plus Jakarta Sans" pitchFamily="2" charset="0"/>
                <a:cs typeface="Plus Jakarta Sans" pitchFamily="2" charset="0"/>
              </a:rPr>
              <a:t>How would you compare your project's realism and usability with other methods to try on?</a:t>
            </a:r>
          </a:p>
        </p:txBody>
      </p:sp>
      <p:sp>
        <p:nvSpPr>
          <p:cNvPr id="8" name="Rectangle 7">
            <a:extLst>
              <a:ext uri="{FF2B5EF4-FFF2-40B4-BE49-F238E27FC236}">
                <a16:creationId xmlns:a16="http://schemas.microsoft.com/office/drawing/2014/main" id="{A07A2730-0B95-9498-4063-ED061EE3B25D}"/>
              </a:ext>
            </a:extLst>
          </p:cNvPr>
          <p:cNvSpPr/>
          <p:nvPr/>
        </p:nvSpPr>
        <p:spPr>
          <a:xfrm>
            <a:off x="22389589" y="-595438"/>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M">
            <a:extLst>
              <a:ext uri="{FF2B5EF4-FFF2-40B4-BE49-F238E27FC236}">
                <a16:creationId xmlns:a16="http://schemas.microsoft.com/office/drawing/2014/main" id="{CA2E9B3A-2B06-5C23-1FB0-A248251FF373}"/>
              </a:ext>
            </a:extLst>
          </p:cNvPr>
          <p:cNvSpPr/>
          <p:nvPr/>
        </p:nvSpPr>
        <p:spPr>
          <a:xfrm rot="10800000">
            <a:off x="12000730" y="1149902"/>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73BF1CEC-2505-3421-7ACB-1B1490E32F84}"/>
              </a:ext>
            </a:extLst>
          </p:cNvPr>
          <p:cNvSpPr txBox="1"/>
          <p:nvPr/>
        </p:nvSpPr>
        <p:spPr>
          <a:xfrm>
            <a:off x="-5164241" y="1946016"/>
            <a:ext cx="3630424" cy="707886"/>
          </a:xfrm>
          <a:prstGeom prst="rect">
            <a:avLst/>
          </a:prstGeom>
          <a:noFill/>
        </p:spPr>
        <p:txBody>
          <a:bodyPr wrap="square" anchor="ctr">
            <a:spAutoFit/>
          </a:bodyPr>
          <a:lstStyle/>
          <a:p>
            <a:pPr lvl="0">
              <a:defRPr/>
            </a:pPr>
            <a:r>
              <a:rPr lang="en-US" sz="4000" b="1" spc="300" dirty="0">
                <a:solidFill>
                  <a:srgbClr val="A3D0AF"/>
                </a:solidFill>
                <a:latin typeface="Plus Jakarta Sans" pitchFamily="2" charset="77"/>
                <a:cs typeface="Plus Jakarta Sans" pitchFamily="2" charset="77"/>
              </a:rPr>
              <a:t>Questions:</a:t>
            </a:r>
          </a:p>
        </p:txBody>
      </p:sp>
      <p:cxnSp>
        <p:nvCxnSpPr>
          <p:cNvPr id="12" name="!!S3">
            <a:extLst>
              <a:ext uri="{FF2B5EF4-FFF2-40B4-BE49-F238E27FC236}">
                <a16:creationId xmlns:a16="http://schemas.microsoft.com/office/drawing/2014/main" id="{0CB67882-D33F-0036-A060-26828599B199}"/>
              </a:ext>
            </a:extLst>
          </p:cNvPr>
          <p:cNvCxnSpPr>
            <a:cxnSpLocks/>
          </p:cNvCxnSpPr>
          <p:nvPr/>
        </p:nvCxnSpPr>
        <p:spPr>
          <a:xfrm flipH="1">
            <a:off x="10140154" y="630499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6970B51D-E0A4-06E1-91B0-639E0640C480}"/>
              </a:ext>
            </a:extLst>
          </p:cNvPr>
          <p:cNvSpPr/>
          <p:nvPr/>
        </p:nvSpPr>
        <p:spPr>
          <a:xfrm>
            <a:off x="-1595857" y="5927590"/>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7F810A17-B342-1F7F-E555-EFE8B8FE880D}"/>
              </a:ext>
            </a:extLst>
          </p:cNvPr>
          <p:cNvSpPr txBox="1"/>
          <p:nvPr/>
        </p:nvSpPr>
        <p:spPr>
          <a:xfrm>
            <a:off x="1871295" y="9206687"/>
            <a:ext cx="3655150" cy="1429622"/>
          </a:xfrm>
          <a:prstGeom prst="rect">
            <a:avLst/>
          </a:prstGeom>
          <a:noFill/>
        </p:spPr>
        <p:txBody>
          <a:bodyPr wrap="square">
            <a:spAutoFit/>
          </a:bodyPr>
          <a:lstStyle/>
          <a:p>
            <a:pPr marL="342900" indent="-342900">
              <a:lnSpc>
                <a:spcPct val="150000"/>
              </a:lnSpc>
              <a:buClr>
                <a:srgbClr val="A3D0AF"/>
              </a:buClr>
              <a:buFont typeface="Arial" panose="020B0604020202020204" pitchFamily="34" charset="0"/>
              <a:buChar char="•"/>
            </a:pPr>
            <a:r>
              <a:rPr lang="en-US" sz="2000" b="1" dirty="0">
                <a:latin typeface="Plus Jakarta Sans" pitchFamily="2" charset="0"/>
                <a:cs typeface="Plus Jakarta Sans" pitchFamily="2" charset="0"/>
              </a:rPr>
              <a:t>Did you consider training or fine-tuning the model on new data? Why or why not?</a:t>
            </a:r>
          </a:p>
        </p:txBody>
      </p:sp>
      <p:pic>
        <p:nvPicPr>
          <p:cNvPr id="9" name="Graphic 8">
            <a:extLst>
              <a:ext uri="{FF2B5EF4-FFF2-40B4-BE49-F238E27FC236}">
                <a16:creationId xmlns:a16="http://schemas.microsoft.com/office/drawing/2014/main" id="{FDBC6613-9264-207E-99D0-833D0925DE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55850" y="1927622"/>
            <a:ext cx="899784" cy="899784"/>
          </a:xfrm>
          <a:prstGeom prst="rect">
            <a:avLst/>
          </a:prstGeom>
        </p:spPr>
      </p:pic>
      <p:sp>
        <p:nvSpPr>
          <p:cNvPr id="2" name="TextBox 1">
            <a:extLst>
              <a:ext uri="{FF2B5EF4-FFF2-40B4-BE49-F238E27FC236}">
                <a16:creationId xmlns:a16="http://schemas.microsoft.com/office/drawing/2014/main" id="{1DC294D5-4C52-A7E7-DCA2-EBC0FB2134D2}"/>
              </a:ext>
            </a:extLst>
          </p:cNvPr>
          <p:cNvSpPr txBox="1"/>
          <p:nvPr/>
        </p:nvSpPr>
        <p:spPr>
          <a:xfrm>
            <a:off x="17722821" y="3808330"/>
            <a:ext cx="4124491" cy="1429622"/>
          </a:xfrm>
          <a:prstGeom prst="rect">
            <a:avLst/>
          </a:prstGeom>
          <a:noFill/>
        </p:spPr>
        <p:txBody>
          <a:bodyPr wrap="square">
            <a:spAutoFit/>
          </a:bodyPr>
          <a:lstStyle/>
          <a:p>
            <a:pPr marL="342900" indent="-342900">
              <a:lnSpc>
                <a:spcPct val="150000"/>
              </a:lnSpc>
              <a:buClr>
                <a:srgbClr val="A3D0AF"/>
              </a:buClr>
              <a:buFont typeface="Arial" panose="020B0604020202020204" pitchFamily="34" charset="0"/>
              <a:buChar char="•"/>
            </a:pPr>
            <a:r>
              <a:rPr lang="en-US" sz="2000" b="1" dirty="0">
                <a:latin typeface="Plus Jakarta Sans" pitchFamily="2" charset="0"/>
                <a:cs typeface="Plus Jakarta Sans" pitchFamily="2" charset="0"/>
              </a:rPr>
              <a:t>Why did you resize all images to 256x192? Would using higher resolution improve the results?</a:t>
            </a:r>
          </a:p>
        </p:txBody>
      </p:sp>
      <p:sp>
        <p:nvSpPr>
          <p:cNvPr id="4" name="TextBox 3">
            <a:extLst>
              <a:ext uri="{FF2B5EF4-FFF2-40B4-BE49-F238E27FC236}">
                <a16:creationId xmlns:a16="http://schemas.microsoft.com/office/drawing/2014/main" id="{DC6FF98F-301D-97B3-500A-00E1E7D0E24B}"/>
              </a:ext>
            </a:extLst>
          </p:cNvPr>
          <p:cNvSpPr txBox="1"/>
          <p:nvPr/>
        </p:nvSpPr>
        <p:spPr>
          <a:xfrm>
            <a:off x="1042396" y="978495"/>
            <a:ext cx="3630424" cy="707886"/>
          </a:xfrm>
          <a:prstGeom prst="rect">
            <a:avLst/>
          </a:prstGeom>
          <a:noFill/>
        </p:spPr>
        <p:txBody>
          <a:bodyPr wrap="square" anchor="ctr">
            <a:spAutoFit/>
          </a:bodyPr>
          <a:lstStyle/>
          <a:p>
            <a:pPr lvl="0">
              <a:defRPr/>
            </a:pPr>
            <a:r>
              <a:rPr lang="en-US" sz="4000" b="1" spc="300" dirty="0">
                <a:solidFill>
                  <a:srgbClr val="A3D0AF"/>
                </a:solidFill>
                <a:latin typeface="Plus Jakarta Sans" pitchFamily="2" charset="77"/>
                <a:cs typeface="Plus Jakarta Sans" pitchFamily="2" charset="77"/>
              </a:rPr>
              <a:t>References</a:t>
            </a:r>
          </a:p>
        </p:txBody>
      </p:sp>
      <p:sp>
        <p:nvSpPr>
          <p:cNvPr id="5" name="TextBox 4">
            <a:extLst>
              <a:ext uri="{FF2B5EF4-FFF2-40B4-BE49-F238E27FC236}">
                <a16:creationId xmlns:a16="http://schemas.microsoft.com/office/drawing/2014/main" id="{D543530B-88B2-48BC-2387-61C2A2927916}"/>
              </a:ext>
            </a:extLst>
          </p:cNvPr>
          <p:cNvSpPr txBox="1"/>
          <p:nvPr/>
        </p:nvSpPr>
        <p:spPr>
          <a:xfrm>
            <a:off x="1054043" y="1885131"/>
            <a:ext cx="10448498" cy="4128759"/>
          </a:xfrm>
          <a:prstGeom prst="rect">
            <a:avLst/>
          </a:prstGeom>
          <a:noFill/>
        </p:spPr>
        <p:txBody>
          <a:bodyPr wrap="square">
            <a:spAutoFit/>
          </a:bodyPr>
          <a:lstStyle/>
          <a:p>
            <a:pPr>
              <a:lnSpc>
                <a:spcPct val="150000"/>
              </a:lnSpc>
              <a:buClr>
                <a:srgbClr val="A3D0AF"/>
              </a:buClr>
            </a:pPr>
            <a:r>
              <a:rPr lang="en-US" sz="1100" dirty="0">
                <a:solidFill>
                  <a:srgbClr val="3D7B45"/>
                </a:solidFill>
                <a:latin typeface="Plus Jakarta Sans" pitchFamily="2" charset="0"/>
                <a:cs typeface="Plus Jakarta Sans" pitchFamily="2" charset="0"/>
              </a:rPr>
              <a:t>[1] </a:t>
            </a:r>
            <a:r>
              <a:rPr lang="en-US" sz="1100" dirty="0">
                <a:latin typeface="Plus Jakarta Sans" pitchFamily="2" charset="0"/>
                <a:cs typeface="Plus Jakarta Sans" pitchFamily="2" charset="0"/>
              </a:rPr>
              <a:t>Xintong Han, </a:t>
            </a:r>
            <a:r>
              <a:rPr lang="en-US" sz="1100" dirty="0" err="1">
                <a:latin typeface="Plus Jakarta Sans" pitchFamily="2" charset="0"/>
                <a:cs typeface="Plus Jakarta Sans" pitchFamily="2" charset="0"/>
              </a:rPr>
              <a:t>Zuxuan</a:t>
            </a:r>
            <a:r>
              <a:rPr lang="en-US" sz="1100" dirty="0">
                <a:latin typeface="Plus Jakarta Sans" pitchFamily="2" charset="0"/>
                <a:cs typeface="Plus Jakarta Sans" pitchFamily="2" charset="0"/>
              </a:rPr>
              <a:t> Wu, Zhe Wu, </a:t>
            </a:r>
            <a:r>
              <a:rPr lang="en-US" sz="1100" dirty="0" err="1">
                <a:latin typeface="Plus Jakarta Sans" pitchFamily="2" charset="0"/>
                <a:cs typeface="Plus Jakarta Sans" pitchFamily="2" charset="0"/>
              </a:rPr>
              <a:t>Ruichi</a:t>
            </a:r>
            <a:r>
              <a:rPr lang="en-US" sz="1100" dirty="0">
                <a:latin typeface="Plus Jakarta Sans" pitchFamily="2" charset="0"/>
                <a:cs typeface="Plus Jakarta Sans" pitchFamily="2" charset="0"/>
              </a:rPr>
              <a:t> Yu, and Larry S. Davis. VITON: An Image-based Virtual Try-on Network. In Proceedings of the IEEE/CVF Conference on Computer Vision and Pattern Recognition (CVPR) Workshops, 2018.</a:t>
            </a:r>
          </a:p>
          <a:p>
            <a:pPr>
              <a:lnSpc>
                <a:spcPct val="150000"/>
              </a:lnSpc>
              <a:buClr>
                <a:srgbClr val="A3D0AF"/>
              </a:buClr>
            </a:pPr>
            <a:r>
              <a:rPr lang="en-US" sz="1100" dirty="0">
                <a:solidFill>
                  <a:srgbClr val="3D7B45"/>
                </a:solidFill>
                <a:latin typeface="Plus Jakarta Sans" pitchFamily="2" charset="0"/>
                <a:cs typeface="Plus Jakarta Sans" pitchFamily="2" charset="0"/>
              </a:rPr>
              <a:t>[2] </a:t>
            </a:r>
            <a:r>
              <a:rPr lang="en-US" sz="1100" dirty="0">
                <a:latin typeface="Plus Jakarta Sans" pitchFamily="2" charset="0"/>
                <a:cs typeface="Plus Jakarta Sans" pitchFamily="2" charset="0"/>
              </a:rPr>
              <a:t>Bochao Wang, </a:t>
            </a:r>
            <a:r>
              <a:rPr lang="en-US" sz="1100" dirty="0" err="1">
                <a:latin typeface="Plus Jakarta Sans" pitchFamily="2" charset="0"/>
                <a:cs typeface="Plus Jakarta Sans" pitchFamily="2" charset="0"/>
              </a:rPr>
              <a:t>Huabin</a:t>
            </a:r>
            <a:r>
              <a:rPr lang="en-US" sz="1100" dirty="0">
                <a:latin typeface="Plus Jakarta Sans" pitchFamily="2" charset="0"/>
                <a:cs typeface="Plus Jakarta Sans" pitchFamily="2" charset="0"/>
              </a:rPr>
              <a:t> Zheng, Xiaodan Liang, Yimin Chen, Liang Lin, and Meng Yang. Toward Characteristic-Preserving Image-based Virtual Try-On Network. In Proceedings of the European Conference on Computer Vision (ECCV), 2018.</a:t>
            </a:r>
          </a:p>
          <a:p>
            <a:pPr>
              <a:lnSpc>
                <a:spcPct val="150000"/>
              </a:lnSpc>
              <a:buClr>
                <a:srgbClr val="A3D0AF"/>
              </a:buClr>
            </a:pPr>
            <a:r>
              <a:rPr lang="en-US" sz="1100" dirty="0">
                <a:solidFill>
                  <a:srgbClr val="3D7B45"/>
                </a:solidFill>
                <a:latin typeface="Plus Jakarta Sans" pitchFamily="2" charset="0"/>
                <a:cs typeface="Plus Jakarta Sans" pitchFamily="2" charset="0"/>
              </a:rPr>
              <a:t>[3] </a:t>
            </a:r>
            <a:r>
              <a:rPr lang="en-US" sz="1100" dirty="0">
                <a:latin typeface="Plus Jakarta Sans" pitchFamily="2" charset="0"/>
                <a:cs typeface="Plus Jakarta Sans" pitchFamily="2" charset="0"/>
              </a:rPr>
              <a:t>Zhen Zhu, </a:t>
            </a:r>
            <a:r>
              <a:rPr lang="en-US" sz="1100" dirty="0" err="1">
                <a:latin typeface="Plus Jakarta Sans" pitchFamily="2" charset="0"/>
                <a:cs typeface="Plus Jakarta Sans" pitchFamily="2" charset="0"/>
              </a:rPr>
              <a:t>Sizhe</a:t>
            </a:r>
            <a:r>
              <a:rPr lang="en-US" sz="1100" dirty="0">
                <a:latin typeface="Plus Jakarta Sans" pitchFamily="2" charset="0"/>
                <a:cs typeface="Plus Jakarta Sans" pitchFamily="2" charset="0"/>
              </a:rPr>
              <a:t> An, </a:t>
            </a:r>
            <a:r>
              <a:rPr lang="en-US" sz="1100" dirty="0" err="1">
                <a:latin typeface="Plus Jakarta Sans" pitchFamily="2" charset="0"/>
                <a:cs typeface="Plus Jakarta Sans" pitchFamily="2" charset="0"/>
              </a:rPr>
              <a:t>Jianwen</a:t>
            </a:r>
            <a:r>
              <a:rPr lang="en-US" sz="1100" dirty="0">
                <a:latin typeface="Plus Jakarta Sans" pitchFamily="2" charset="0"/>
                <a:cs typeface="Plus Jakarta Sans" pitchFamily="2" charset="0"/>
              </a:rPr>
              <a:t> Jiang, and Bing Li. </a:t>
            </a:r>
            <a:r>
              <a:rPr lang="en-US" sz="1100" dirty="0" err="1">
                <a:latin typeface="Plus Jakarta Sans" pitchFamily="2" charset="0"/>
                <a:cs typeface="Plus Jakarta Sans" pitchFamily="2" charset="0"/>
              </a:rPr>
              <a:t>ClothFlow</a:t>
            </a:r>
            <a:r>
              <a:rPr lang="en-US" sz="1100" dirty="0">
                <a:latin typeface="Plus Jakarta Sans" pitchFamily="2" charset="0"/>
                <a:cs typeface="Plus Jakarta Sans" pitchFamily="2" charset="0"/>
              </a:rPr>
              <a:t>: A Flow-based Model for Clothed Person Generation. In Proceedings of the IEEE/CVF International Conference on Computer Vision (ICCV), 2019.</a:t>
            </a:r>
          </a:p>
          <a:p>
            <a:pPr>
              <a:lnSpc>
                <a:spcPct val="150000"/>
              </a:lnSpc>
              <a:buClr>
                <a:srgbClr val="A3D0AF"/>
              </a:buClr>
            </a:pPr>
            <a:r>
              <a:rPr lang="en-US" sz="1100" dirty="0">
                <a:solidFill>
                  <a:srgbClr val="3D7B45"/>
                </a:solidFill>
                <a:latin typeface="Plus Jakarta Sans" pitchFamily="2" charset="0"/>
                <a:cs typeface="Plus Jakarta Sans" pitchFamily="2" charset="0"/>
              </a:rPr>
              <a:t>[4] </a:t>
            </a:r>
            <a:r>
              <a:rPr lang="en-US" sz="1100" dirty="0">
                <a:latin typeface="Plus Jakarta Sans" pitchFamily="2" charset="0"/>
                <a:cs typeface="Plus Jakarta Sans" pitchFamily="2" charset="0"/>
              </a:rPr>
              <a:t>Thibaut </a:t>
            </a:r>
            <a:r>
              <a:rPr lang="en-US" sz="1100" dirty="0" err="1">
                <a:latin typeface="Plus Jakarta Sans" pitchFamily="2" charset="0"/>
                <a:cs typeface="Plus Jakarta Sans" pitchFamily="2" charset="0"/>
              </a:rPr>
              <a:t>Issenhuth</a:t>
            </a:r>
            <a:r>
              <a:rPr lang="en-US" sz="1100" dirty="0">
                <a:latin typeface="Plus Jakarta Sans" pitchFamily="2" charset="0"/>
                <a:cs typeface="Plus Jakarta Sans" pitchFamily="2" charset="0"/>
              </a:rPr>
              <a:t>, J. Mary, and </a:t>
            </a:r>
            <a:r>
              <a:rPr lang="en-US" sz="1100" dirty="0" err="1">
                <a:latin typeface="Plus Jakarta Sans" pitchFamily="2" charset="0"/>
                <a:cs typeface="Plus Jakarta Sans" pitchFamily="2" charset="0"/>
              </a:rPr>
              <a:t>Cl´ement</a:t>
            </a:r>
            <a:r>
              <a:rPr lang="en-US" sz="1100" dirty="0">
                <a:latin typeface="Plus Jakarta Sans" pitchFamily="2" charset="0"/>
                <a:cs typeface="Plus Jakarta Sans" pitchFamily="2" charset="0"/>
              </a:rPr>
              <a:t> </a:t>
            </a:r>
            <a:r>
              <a:rPr lang="en-US" sz="1100" dirty="0" err="1">
                <a:latin typeface="Plus Jakarta Sans" pitchFamily="2" charset="0"/>
                <a:cs typeface="Plus Jakarta Sans" pitchFamily="2" charset="0"/>
              </a:rPr>
              <a:t>Calauz</a:t>
            </a:r>
            <a:r>
              <a:rPr lang="en-US" sz="1100" dirty="0">
                <a:latin typeface="Plus Jakarta Sans" pitchFamily="2" charset="0"/>
                <a:cs typeface="Plus Jakarta Sans" pitchFamily="2" charset="0"/>
              </a:rPr>
              <a:t>` </a:t>
            </a:r>
            <a:r>
              <a:rPr lang="en-US" sz="1100" dirty="0" err="1">
                <a:latin typeface="Plus Jakarta Sans" pitchFamily="2" charset="0"/>
                <a:cs typeface="Plus Jakarta Sans" pitchFamily="2" charset="0"/>
              </a:rPr>
              <a:t>enes</a:t>
            </a:r>
            <a:r>
              <a:rPr lang="en-US" sz="1100" dirty="0">
                <a:latin typeface="Plus Jakarta Sans" pitchFamily="2" charset="0"/>
                <a:cs typeface="Plus Jakarta Sans" pitchFamily="2" charset="0"/>
              </a:rPr>
              <a:t>. Do not mask what you do not need to mask: a parser-free virtual try-on. In ECCV, 2020.</a:t>
            </a:r>
          </a:p>
          <a:p>
            <a:pPr>
              <a:lnSpc>
                <a:spcPct val="150000"/>
              </a:lnSpc>
              <a:buClr>
                <a:srgbClr val="A3D0AF"/>
              </a:buClr>
            </a:pPr>
            <a:r>
              <a:rPr lang="en-US" sz="1100" dirty="0">
                <a:solidFill>
                  <a:srgbClr val="3D7B45"/>
                </a:solidFill>
                <a:latin typeface="Plus Jakarta Sans" pitchFamily="2" charset="0"/>
                <a:cs typeface="Plus Jakarta Sans" pitchFamily="2" charset="0"/>
              </a:rPr>
              <a:t>[5] </a:t>
            </a:r>
            <a:r>
              <a:rPr lang="en-US" sz="1100" dirty="0">
                <a:latin typeface="Plus Jakarta Sans" pitchFamily="2" charset="0"/>
                <a:cs typeface="Plus Jakarta Sans" pitchFamily="2" charset="0"/>
              </a:rPr>
              <a:t>Han Yang, </a:t>
            </a:r>
            <a:r>
              <a:rPr lang="en-US" sz="1100" dirty="0" err="1">
                <a:latin typeface="Plus Jakarta Sans" pitchFamily="2" charset="0"/>
                <a:cs typeface="Plus Jakarta Sans" pitchFamily="2" charset="0"/>
              </a:rPr>
              <a:t>Ruimao</a:t>
            </a:r>
            <a:r>
              <a:rPr lang="en-US" sz="1100" dirty="0">
                <a:latin typeface="Plus Jakarta Sans" pitchFamily="2" charset="0"/>
                <a:cs typeface="Plus Jakarta Sans" pitchFamily="2" charset="0"/>
              </a:rPr>
              <a:t> Zhang, </a:t>
            </a:r>
            <a:r>
              <a:rPr lang="en-US" sz="1100" dirty="0" err="1">
                <a:latin typeface="Plus Jakarta Sans" pitchFamily="2" charset="0"/>
                <a:cs typeface="Plus Jakarta Sans" pitchFamily="2" charset="0"/>
              </a:rPr>
              <a:t>Xiaobao</a:t>
            </a:r>
            <a:r>
              <a:rPr lang="en-US" sz="1100" dirty="0">
                <a:latin typeface="Plus Jakarta Sans" pitchFamily="2" charset="0"/>
                <a:cs typeface="Plus Jakarta Sans" pitchFamily="2" charset="0"/>
              </a:rPr>
              <a:t> Guo, Wei Liu, Wang meng Zuo, and Ping Luo. Towards photo-realistic virtual try-on by adaptively generating-preserving image content. In CVPR, 2020.</a:t>
            </a:r>
          </a:p>
          <a:p>
            <a:pPr>
              <a:lnSpc>
                <a:spcPct val="150000"/>
              </a:lnSpc>
              <a:buClr>
                <a:srgbClr val="A3D0AF"/>
              </a:buClr>
            </a:pPr>
            <a:r>
              <a:rPr lang="en-US" sz="1100" dirty="0">
                <a:solidFill>
                  <a:srgbClr val="3D7B45"/>
                </a:solidFill>
                <a:latin typeface="Plus Jakarta Sans" pitchFamily="2" charset="0"/>
                <a:cs typeface="Plus Jakarta Sans" pitchFamily="2" charset="0"/>
              </a:rPr>
              <a:t>[6] </a:t>
            </a:r>
            <a:r>
              <a:rPr lang="en-US" sz="1100" dirty="0" err="1">
                <a:latin typeface="Plus Jakarta Sans" pitchFamily="2" charset="0"/>
                <a:cs typeface="Plus Jakarta Sans" pitchFamily="2" charset="0"/>
              </a:rPr>
              <a:t>Matiur</a:t>
            </a:r>
            <a:r>
              <a:rPr lang="en-US" sz="1100" dirty="0">
                <a:latin typeface="Plus Jakarta Sans" pitchFamily="2" charset="0"/>
                <a:cs typeface="Plus Jakarta Sans" pitchFamily="2" charset="0"/>
              </a:rPr>
              <a:t> </a:t>
            </a:r>
            <a:r>
              <a:rPr lang="en-US" sz="1100" dirty="0" err="1">
                <a:latin typeface="Plus Jakarta Sans" pitchFamily="2" charset="0"/>
                <a:cs typeface="Plus Jakarta Sans" pitchFamily="2" charset="0"/>
              </a:rPr>
              <a:t>RahmanMinar</a:t>
            </a:r>
            <a:r>
              <a:rPr lang="en-US" sz="1100" dirty="0">
                <a:latin typeface="Plus Jakarta Sans" pitchFamily="2" charset="0"/>
                <a:cs typeface="Plus Jakarta Sans" pitchFamily="2" charset="0"/>
              </a:rPr>
              <a:t>, Thai Thanh Tuan, </a:t>
            </a:r>
            <a:r>
              <a:rPr lang="en-US" sz="1100" dirty="0" err="1">
                <a:latin typeface="Plus Jakarta Sans" pitchFamily="2" charset="0"/>
                <a:cs typeface="Plus Jakarta Sans" pitchFamily="2" charset="0"/>
              </a:rPr>
              <a:t>Heejune</a:t>
            </a:r>
            <a:r>
              <a:rPr lang="en-US" sz="1100" dirty="0">
                <a:latin typeface="Plus Jakarta Sans" pitchFamily="2" charset="0"/>
                <a:cs typeface="Plus Jakarta Sans" pitchFamily="2" charset="0"/>
              </a:rPr>
              <a:t> Ahn, Paul Rosin, and Yu-Kun Lai. Cp-</a:t>
            </a:r>
            <a:r>
              <a:rPr lang="en-US" sz="1100" dirty="0" err="1">
                <a:latin typeface="Plus Jakarta Sans" pitchFamily="2" charset="0"/>
                <a:cs typeface="Plus Jakarta Sans" pitchFamily="2" charset="0"/>
              </a:rPr>
              <a:t>vton</a:t>
            </a:r>
            <a:r>
              <a:rPr lang="en-US" sz="1100" dirty="0">
                <a:latin typeface="Plus Jakarta Sans" pitchFamily="2" charset="0"/>
                <a:cs typeface="Plus Jakarta Sans" pitchFamily="2" charset="0"/>
              </a:rPr>
              <a:t>+: Clothing shape and texture preserving image-based virtual try-on. In CVPRW, 2020.</a:t>
            </a:r>
          </a:p>
          <a:p>
            <a:pPr>
              <a:lnSpc>
                <a:spcPct val="150000"/>
              </a:lnSpc>
              <a:buClr>
                <a:srgbClr val="A3D0AF"/>
              </a:buClr>
            </a:pPr>
            <a:r>
              <a:rPr lang="en-US" sz="1100" dirty="0">
                <a:solidFill>
                  <a:srgbClr val="3D7B45"/>
                </a:solidFill>
                <a:latin typeface="Plus Jakarta Sans" pitchFamily="2" charset="0"/>
                <a:cs typeface="Plus Jakarta Sans" pitchFamily="2" charset="0"/>
              </a:rPr>
              <a:t>[7] </a:t>
            </a:r>
            <a:r>
              <a:rPr lang="en-US" sz="1100" dirty="0">
                <a:latin typeface="Plus Jakarta Sans" pitchFamily="2" charset="0"/>
                <a:cs typeface="Plus Jakarta Sans" pitchFamily="2" charset="0"/>
              </a:rPr>
              <a:t>Sen He, Yi-Zhe Song, and Tao Xiang. Style-based global appearance flow for virtual try-on. In Proceedings of the IEEE/CVF Conference on Computer Vision and Pattern Recognition (CVPR), 2022.</a:t>
            </a:r>
          </a:p>
          <a:p>
            <a:pPr>
              <a:lnSpc>
                <a:spcPct val="150000"/>
              </a:lnSpc>
              <a:buClr>
                <a:srgbClr val="A3D0AF"/>
              </a:buClr>
            </a:pPr>
            <a:r>
              <a:rPr lang="en-US" sz="1100" dirty="0">
                <a:solidFill>
                  <a:srgbClr val="3D7B45"/>
                </a:solidFill>
                <a:latin typeface="Plus Jakarta Sans" pitchFamily="2" charset="0"/>
                <a:cs typeface="Plus Jakarta Sans" pitchFamily="2" charset="0"/>
              </a:rPr>
              <a:t>[8] </a:t>
            </a:r>
            <a:r>
              <a:rPr lang="en-US" sz="1100" dirty="0">
                <a:latin typeface="Plus Jakarta Sans" pitchFamily="2" charset="0"/>
                <a:cs typeface="Plus Jakarta Sans" pitchFamily="2" charset="0"/>
              </a:rPr>
              <a:t>Yuying Ge, Yibing Song, </a:t>
            </a:r>
            <a:r>
              <a:rPr lang="en-US" sz="1100" dirty="0" err="1">
                <a:latin typeface="Plus Jakarta Sans" pitchFamily="2" charset="0"/>
                <a:cs typeface="Plus Jakarta Sans" pitchFamily="2" charset="0"/>
              </a:rPr>
              <a:t>Ruimao</a:t>
            </a:r>
            <a:r>
              <a:rPr lang="en-US" sz="1100" dirty="0">
                <a:latin typeface="Plus Jakarta Sans" pitchFamily="2" charset="0"/>
                <a:cs typeface="Plus Jakarta Sans" pitchFamily="2" charset="0"/>
              </a:rPr>
              <a:t> Zhang, </a:t>
            </a:r>
            <a:r>
              <a:rPr lang="en-US" sz="1100" dirty="0" err="1">
                <a:latin typeface="Plus Jakarta Sans" pitchFamily="2" charset="0"/>
                <a:cs typeface="Plus Jakarta Sans" pitchFamily="2" charset="0"/>
              </a:rPr>
              <a:t>Chongjian</a:t>
            </a:r>
            <a:r>
              <a:rPr lang="en-US" sz="1100" dirty="0">
                <a:latin typeface="Plus Jakarta Sans" pitchFamily="2" charset="0"/>
                <a:cs typeface="Plus Jakarta Sans" pitchFamily="2" charset="0"/>
              </a:rPr>
              <a:t> Ge, Wei Liu, and Ping Luo. Parser-free virtual try-on via distilling appearance flows. In Proceedings of the IEEE/CVF Conference on Computer Vision and Pattern Recognition (CVPR), 2021.</a:t>
            </a:r>
          </a:p>
          <a:p>
            <a:pPr>
              <a:lnSpc>
                <a:spcPct val="150000"/>
              </a:lnSpc>
              <a:buClr>
                <a:srgbClr val="A3D0AF"/>
              </a:buClr>
            </a:pPr>
            <a:r>
              <a:rPr lang="en-US" sz="1100" dirty="0">
                <a:solidFill>
                  <a:srgbClr val="3D7B45"/>
                </a:solidFill>
                <a:latin typeface="Plus Jakarta Sans" pitchFamily="2" charset="0"/>
                <a:cs typeface="Plus Jakarta Sans" pitchFamily="2" charset="0"/>
              </a:rPr>
              <a:t>[9] </a:t>
            </a:r>
            <a:r>
              <a:rPr lang="en-US" sz="1100" dirty="0" err="1">
                <a:latin typeface="Plus Jakarta Sans" pitchFamily="2" charset="0"/>
                <a:cs typeface="Plus Jakarta Sans" pitchFamily="2" charset="0"/>
              </a:rPr>
              <a:t>Aiyu</a:t>
            </a:r>
            <a:r>
              <a:rPr lang="en-US" sz="1100" dirty="0">
                <a:latin typeface="Plus Jakarta Sans" pitchFamily="2" charset="0"/>
                <a:cs typeface="Plus Jakarta Sans" pitchFamily="2" charset="0"/>
              </a:rPr>
              <a:t> Cui, </a:t>
            </a:r>
            <a:r>
              <a:rPr lang="en-US" sz="1100" dirty="0" err="1">
                <a:latin typeface="Plus Jakarta Sans" pitchFamily="2" charset="0"/>
                <a:cs typeface="Plus Jakarta Sans" pitchFamily="2" charset="0"/>
              </a:rPr>
              <a:t>Xianfang</a:t>
            </a:r>
            <a:r>
              <a:rPr lang="en-US" sz="1100" dirty="0">
                <a:latin typeface="Plus Jakarta Sans" pitchFamily="2" charset="0"/>
                <a:cs typeface="Plus Jakarta Sans" pitchFamily="2" charset="0"/>
              </a:rPr>
              <a:t> Zeng, and Xiaoming Deng. </a:t>
            </a:r>
            <a:r>
              <a:rPr lang="en-US" sz="1100" dirty="0" err="1">
                <a:latin typeface="Plus Jakarta Sans" pitchFamily="2" charset="0"/>
                <a:cs typeface="Plus Jakarta Sans" pitchFamily="2" charset="0"/>
              </a:rPr>
              <a:t>StreetTryOn</a:t>
            </a:r>
            <a:r>
              <a:rPr lang="en-US" sz="1100" dirty="0">
                <a:latin typeface="Plus Jakarta Sans" pitchFamily="2" charset="0"/>
                <a:cs typeface="Plus Jakarta Sans" pitchFamily="2" charset="0"/>
              </a:rPr>
              <a:t>: Learning in-the-wild virtual try-on from unpaired person images. In Proceedings of the IEEE/CVF Conference on Computer Vision and Pattern Recognition Workshops (CVPRW), 2024.</a:t>
            </a:r>
          </a:p>
        </p:txBody>
      </p:sp>
    </p:spTree>
    <p:extLst>
      <p:ext uri="{BB962C8B-B14F-4D97-AF65-F5344CB8AC3E}">
        <p14:creationId xmlns:p14="http://schemas.microsoft.com/office/powerpoint/2010/main" val="3427185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414F0-2605-2605-40F4-B96DF8F1EE7C}"/>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A845D53-8447-4039-BED6-2D8E8D7803E2}"/>
              </a:ext>
            </a:extLst>
          </p:cNvPr>
          <p:cNvSpPr/>
          <p:nvPr/>
        </p:nvSpPr>
        <p:spPr>
          <a:xfrm>
            <a:off x="-7995019" y="-4653370"/>
            <a:ext cx="9506719" cy="50864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2">
            <a:extLst>
              <a:ext uri="{FF2B5EF4-FFF2-40B4-BE49-F238E27FC236}">
                <a16:creationId xmlns:a16="http://schemas.microsoft.com/office/drawing/2014/main" id="{3D24FE39-1916-8BFE-A17C-B46FB4697EA7}"/>
              </a:ext>
            </a:extLst>
          </p:cNvPr>
          <p:cNvCxnSpPr>
            <a:cxnSpLocks/>
          </p:cNvCxnSpPr>
          <p:nvPr/>
        </p:nvCxnSpPr>
        <p:spPr>
          <a:xfrm flipH="1">
            <a:off x="10445610"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C184EB85-24A5-7E28-4AE5-BF3AC4EB02BD}"/>
              </a:ext>
            </a:extLst>
          </p:cNvPr>
          <p:cNvCxnSpPr>
            <a:cxnSpLocks/>
          </p:cNvCxnSpPr>
          <p:nvPr/>
        </p:nvCxnSpPr>
        <p:spPr>
          <a:xfrm>
            <a:off x="10068880" y="7909226"/>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5" name="!!MK3">
            <a:extLst>
              <a:ext uri="{FF2B5EF4-FFF2-40B4-BE49-F238E27FC236}">
                <a16:creationId xmlns:a16="http://schemas.microsoft.com/office/drawing/2014/main" id="{44ABB754-5B21-B1AD-026D-52113F7996B0}"/>
              </a:ext>
            </a:extLst>
          </p:cNvPr>
          <p:cNvSpPr/>
          <p:nvPr/>
        </p:nvSpPr>
        <p:spPr>
          <a:xfrm>
            <a:off x="7097422" y="618009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5043CC46-DD7B-8619-E168-EDC191285EAC}"/>
              </a:ext>
            </a:extLst>
          </p:cNvPr>
          <p:cNvSpPr/>
          <p:nvPr/>
        </p:nvSpPr>
        <p:spPr>
          <a:xfrm>
            <a:off x="10191054"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BD34E1F8-B12E-48FD-D5CC-59B449519F2F}"/>
              </a:ext>
            </a:extLst>
          </p:cNvPr>
          <p:cNvSpPr/>
          <p:nvPr/>
        </p:nvSpPr>
        <p:spPr>
          <a:xfrm>
            <a:off x="261975"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F0F391FF-AD9F-D2FC-207E-69A8F09BF9B6}"/>
              </a:ext>
            </a:extLst>
          </p:cNvPr>
          <p:cNvSpPr/>
          <p:nvPr/>
        </p:nvSpPr>
        <p:spPr>
          <a:xfrm rot="10406589">
            <a:off x="4315593" y="1710705"/>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132AEE8B-D2DA-2E2C-3F6C-4D2006C740F5}"/>
              </a:ext>
            </a:extLst>
          </p:cNvPr>
          <p:cNvCxnSpPr>
            <a:cxnSpLocks/>
          </p:cNvCxnSpPr>
          <p:nvPr/>
        </p:nvCxnSpPr>
        <p:spPr>
          <a:xfrm>
            <a:off x="559567" y="1638243"/>
            <a:ext cx="0" cy="5219757"/>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65097EE9-5EC7-1618-515E-9E95EFA9A25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8" name="Rectangle 7">
            <a:extLst>
              <a:ext uri="{FF2B5EF4-FFF2-40B4-BE49-F238E27FC236}">
                <a16:creationId xmlns:a16="http://schemas.microsoft.com/office/drawing/2014/main" id="{52515C6D-643C-2DE8-966A-82602C100666}"/>
              </a:ext>
            </a:extLst>
          </p:cNvPr>
          <p:cNvSpPr/>
          <p:nvPr/>
        </p:nvSpPr>
        <p:spPr>
          <a:xfrm>
            <a:off x="22389589" y="-595438"/>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M">
            <a:extLst>
              <a:ext uri="{FF2B5EF4-FFF2-40B4-BE49-F238E27FC236}">
                <a16:creationId xmlns:a16="http://schemas.microsoft.com/office/drawing/2014/main" id="{F8ECC54A-2BD4-7CA2-59A0-26C0DF973190}"/>
              </a:ext>
            </a:extLst>
          </p:cNvPr>
          <p:cNvSpPr/>
          <p:nvPr/>
        </p:nvSpPr>
        <p:spPr>
          <a:xfrm rot="10800000">
            <a:off x="3569243" y="1207748"/>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2" name="!!S3">
            <a:extLst>
              <a:ext uri="{FF2B5EF4-FFF2-40B4-BE49-F238E27FC236}">
                <a16:creationId xmlns:a16="http://schemas.microsoft.com/office/drawing/2014/main" id="{6BF0BF2C-0A71-7F22-F51A-063834184866}"/>
              </a:ext>
            </a:extLst>
          </p:cNvPr>
          <p:cNvCxnSpPr>
            <a:cxnSpLocks/>
          </p:cNvCxnSpPr>
          <p:nvPr/>
        </p:nvCxnSpPr>
        <p:spPr>
          <a:xfrm flipH="1">
            <a:off x="7466288" y="6477690"/>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019CA34D-34A9-2974-B24F-DBEDA75E2D80}"/>
              </a:ext>
            </a:extLst>
          </p:cNvPr>
          <p:cNvSpPr/>
          <p:nvPr/>
        </p:nvSpPr>
        <p:spPr>
          <a:xfrm>
            <a:off x="-1595857" y="5927590"/>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TextBox 3">
            <a:extLst>
              <a:ext uri="{FF2B5EF4-FFF2-40B4-BE49-F238E27FC236}">
                <a16:creationId xmlns:a16="http://schemas.microsoft.com/office/drawing/2014/main" id="{81EB3589-520A-B6F1-9BA4-6A76122D5C41}"/>
              </a:ext>
            </a:extLst>
          </p:cNvPr>
          <p:cNvSpPr txBox="1"/>
          <p:nvPr/>
        </p:nvSpPr>
        <p:spPr>
          <a:xfrm>
            <a:off x="1429961" y="-2110147"/>
            <a:ext cx="3630424" cy="707886"/>
          </a:xfrm>
          <a:prstGeom prst="rect">
            <a:avLst/>
          </a:prstGeom>
          <a:noFill/>
        </p:spPr>
        <p:txBody>
          <a:bodyPr wrap="square" anchor="ctr">
            <a:spAutoFit/>
          </a:bodyPr>
          <a:lstStyle/>
          <a:p>
            <a:pPr lvl="0">
              <a:defRPr/>
            </a:pPr>
            <a:r>
              <a:rPr lang="en-US" sz="4000" b="1" spc="300" dirty="0">
                <a:solidFill>
                  <a:srgbClr val="A3D0AF"/>
                </a:solidFill>
                <a:latin typeface="Plus Jakarta Sans" pitchFamily="2" charset="77"/>
                <a:cs typeface="Plus Jakarta Sans" pitchFamily="2" charset="77"/>
              </a:rPr>
              <a:t>References</a:t>
            </a:r>
          </a:p>
        </p:txBody>
      </p:sp>
      <p:sp>
        <p:nvSpPr>
          <p:cNvPr id="5" name="TextBox 4">
            <a:extLst>
              <a:ext uri="{FF2B5EF4-FFF2-40B4-BE49-F238E27FC236}">
                <a16:creationId xmlns:a16="http://schemas.microsoft.com/office/drawing/2014/main" id="{0E03B7C0-8880-1CD6-71E1-8A790FC2D4BD}"/>
              </a:ext>
            </a:extLst>
          </p:cNvPr>
          <p:cNvSpPr txBox="1"/>
          <p:nvPr/>
        </p:nvSpPr>
        <p:spPr>
          <a:xfrm>
            <a:off x="552157" y="7444429"/>
            <a:ext cx="10448498" cy="4128759"/>
          </a:xfrm>
          <a:prstGeom prst="rect">
            <a:avLst/>
          </a:prstGeom>
          <a:noFill/>
        </p:spPr>
        <p:txBody>
          <a:bodyPr wrap="square">
            <a:spAutoFit/>
          </a:bodyPr>
          <a:lstStyle/>
          <a:p>
            <a:pPr>
              <a:lnSpc>
                <a:spcPct val="150000"/>
              </a:lnSpc>
              <a:buClr>
                <a:srgbClr val="A3D0AF"/>
              </a:buClr>
            </a:pPr>
            <a:r>
              <a:rPr lang="en-US" sz="1100" dirty="0">
                <a:solidFill>
                  <a:srgbClr val="3D7B45"/>
                </a:solidFill>
                <a:latin typeface="Plus Jakarta Sans" pitchFamily="2" charset="0"/>
                <a:cs typeface="Plus Jakarta Sans" pitchFamily="2" charset="0"/>
              </a:rPr>
              <a:t>[1] </a:t>
            </a:r>
            <a:r>
              <a:rPr lang="en-US" sz="1100" dirty="0">
                <a:latin typeface="Plus Jakarta Sans" pitchFamily="2" charset="0"/>
                <a:cs typeface="Plus Jakarta Sans" pitchFamily="2" charset="0"/>
              </a:rPr>
              <a:t>Xintong Han, </a:t>
            </a:r>
            <a:r>
              <a:rPr lang="en-US" sz="1100" dirty="0" err="1">
                <a:latin typeface="Plus Jakarta Sans" pitchFamily="2" charset="0"/>
                <a:cs typeface="Plus Jakarta Sans" pitchFamily="2" charset="0"/>
              </a:rPr>
              <a:t>Zuxuan</a:t>
            </a:r>
            <a:r>
              <a:rPr lang="en-US" sz="1100" dirty="0">
                <a:latin typeface="Plus Jakarta Sans" pitchFamily="2" charset="0"/>
                <a:cs typeface="Plus Jakarta Sans" pitchFamily="2" charset="0"/>
              </a:rPr>
              <a:t> Wu, Zhe Wu, </a:t>
            </a:r>
            <a:r>
              <a:rPr lang="en-US" sz="1100" dirty="0" err="1">
                <a:latin typeface="Plus Jakarta Sans" pitchFamily="2" charset="0"/>
                <a:cs typeface="Plus Jakarta Sans" pitchFamily="2" charset="0"/>
              </a:rPr>
              <a:t>Ruichi</a:t>
            </a:r>
            <a:r>
              <a:rPr lang="en-US" sz="1100" dirty="0">
                <a:latin typeface="Plus Jakarta Sans" pitchFamily="2" charset="0"/>
                <a:cs typeface="Plus Jakarta Sans" pitchFamily="2" charset="0"/>
              </a:rPr>
              <a:t> Yu, and Larry S. Davis. VITON: An Image-based Virtual Try-on Network. In Proceedings of the IEEE/CVF Conference on Computer Vision and Pattern Recognition (CVPR) Workshops, 2018.</a:t>
            </a:r>
          </a:p>
          <a:p>
            <a:pPr>
              <a:lnSpc>
                <a:spcPct val="150000"/>
              </a:lnSpc>
              <a:buClr>
                <a:srgbClr val="A3D0AF"/>
              </a:buClr>
            </a:pPr>
            <a:r>
              <a:rPr lang="en-US" sz="1100" dirty="0">
                <a:solidFill>
                  <a:srgbClr val="3D7B45"/>
                </a:solidFill>
                <a:latin typeface="Plus Jakarta Sans" pitchFamily="2" charset="0"/>
                <a:cs typeface="Plus Jakarta Sans" pitchFamily="2" charset="0"/>
              </a:rPr>
              <a:t>[2] </a:t>
            </a:r>
            <a:r>
              <a:rPr lang="en-US" sz="1100" dirty="0">
                <a:latin typeface="Plus Jakarta Sans" pitchFamily="2" charset="0"/>
                <a:cs typeface="Plus Jakarta Sans" pitchFamily="2" charset="0"/>
              </a:rPr>
              <a:t>Bochao Wang, </a:t>
            </a:r>
            <a:r>
              <a:rPr lang="en-US" sz="1100" dirty="0" err="1">
                <a:latin typeface="Plus Jakarta Sans" pitchFamily="2" charset="0"/>
                <a:cs typeface="Plus Jakarta Sans" pitchFamily="2" charset="0"/>
              </a:rPr>
              <a:t>Huabin</a:t>
            </a:r>
            <a:r>
              <a:rPr lang="en-US" sz="1100" dirty="0">
                <a:latin typeface="Plus Jakarta Sans" pitchFamily="2" charset="0"/>
                <a:cs typeface="Plus Jakarta Sans" pitchFamily="2" charset="0"/>
              </a:rPr>
              <a:t> Zheng, Xiaodan Liang, Yimin Chen, Liang Lin, and Meng Yang. Toward Characteristic-Preserving Image-based Virtual Try-On Network. In Proceedings of the European Conference on Computer Vision (ECCV), 2018.</a:t>
            </a:r>
          </a:p>
          <a:p>
            <a:pPr>
              <a:lnSpc>
                <a:spcPct val="150000"/>
              </a:lnSpc>
              <a:buClr>
                <a:srgbClr val="A3D0AF"/>
              </a:buClr>
            </a:pPr>
            <a:r>
              <a:rPr lang="en-US" sz="1100" dirty="0">
                <a:solidFill>
                  <a:srgbClr val="3D7B45"/>
                </a:solidFill>
                <a:latin typeface="Plus Jakarta Sans" pitchFamily="2" charset="0"/>
                <a:cs typeface="Plus Jakarta Sans" pitchFamily="2" charset="0"/>
              </a:rPr>
              <a:t>[3] </a:t>
            </a:r>
            <a:r>
              <a:rPr lang="en-US" sz="1100" dirty="0">
                <a:latin typeface="Plus Jakarta Sans" pitchFamily="2" charset="0"/>
                <a:cs typeface="Plus Jakarta Sans" pitchFamily="2" charset="0"/>
              </a:rPr>
              <a:t>Zhen Zhu, </a:t>
            </a:r>
            <a:r>
              <a:rPr lang="en-US" sz="1100" dirty="0" err="1">
                <a:latin typeface="Plus Jakarta Sans" pitchFamily="2" charset="0"/>
                <a:cs typeface="Plus Jakarta Sans" pitchFamily="2" charset="0"/>
              </a:rPr>
              <a:t>Sizhe</a:t>
            </a:r>
            <a:r>
              <a:rPr lang="en-US" sz="1100" dirty="0">
                <a:latin typeface="Plus Jakarta Sans" pitchFamily="2" charset="0"/>
                <a:cs typeface="Plus Jakarta Sans" pitchFamily="2" charset="0"/>
              </a:rPr>
              <a:t> An, </a:t>
            </a:r>
            <a:r>
              <a:rPr lang="en-US" sz="1100" dirty="0" err="1">
                <a:latin typeface="Plus Jakarta Sans" pitchFamily="2" charset="0"/>
                <a:cs typeface="Plus Jakarta Sans" pitchFamily="2" charset="0"/>
              </a:rPr>
              <a:t>Jianwen</a:t>
            </a:r>
            <a:r>
              <a:rPr lang="en-US" sz="1100" dirty="0">
                <a:latin typeface="Plus Jakarta Sans" pitchFamily="2" charset="0"/>
                <a:cs typeface="Plus Jakarta Sans" pitchFamily="2" charset="0"/>
              </a:rPr>
              <a:t> Jiang, and Bing Li. </a:t>
            </a:r>
            <a:r>
              <a:rPr lang="en-US" sz="1100" dirty="0" err="1">
                <a:latin typeface="Plus Jakarta Sans" pitchFamily="2" charset="0"/>
                <a:cs typeface="Plus Jakarta Sans" pitchFamily="2" charset="0"/>
              </a:rPr>
              <a:t>ClothFlow</a:t>
            </a:r>
            <a:r>
              <a:rPr lang="en-US" sz="1100" dirty="0">
                <a:latin typeface="Plus Jakarta Sans" pitchFamily="2" charset="0"/>
                <a:cs typeface="Plus Jakarta Sans" pitchFamily="2" charset="0"/>
              </a:rPr>
              <a:t>: A Flow-based Model for Clothed Person Generation. In Proceedings of the IEEE/CVF International Conference on Computer Vision (ICCV), 2019.</a:t>
            </a:r>
          </a:p>
          <a:p>
            <a:pPr>
              <a:lnSpc>
                <a:spcPct val="150000"/>
              </a:lnSpc>
              <a:buClr>
                <a:srgbClr val="A3D0AF"/>
              </a:buClr>
            </a:pPr>
            <a:r>
              <a:rPr lang="en-US" sz="1100" dirty="0">
                <a:solidFill>
                  <a:srgbClr val="3D7B45"/>
                </a:solidFill>
                <a:latin typeface="Plus Jakarta Sans" pitchFamily="2" charset="0"/>
                <a:cs typeface="Plus Jakarta Sans" pitchFamily="2" charset="0"/>
              </a:rPr>
              <a:t>[4] </a:t>
            </a:r>
            <a:r>
              <a:rPr lang="en-US" sz="1100" dirty="0">
                <a:latin typeface="Plus Jakarta Sans" pitchFamily="2" charset="0"/>
                <a:cs typeface="Plus Jakarta Sans" pitchFamily="2" charset="0"/>
              </a:rPr>
              <a:t>Thibaut </a:t>
            </a:r>
            <a:r>
              <a:rPr lang="en-US" sz="1100" dirty="0" err="1">
                <a:latin typeface="Plus Jakarta Sans" pitchFamily="2" charset="0"/>
                <a:cs typeface="Plus Jakarta Sans" pitchFamily="2" charset="0"/>
              </a:rPr>
              <a:t>Issenhuth</a:t>
            </a:r>
            <a:r>
              <a:rPr lang="en-US" sz="1100" dirty="0">
                <a:latin typeface="Plus Jakarta Sans" pitchFamily="2" charset="0"/>
                <a:cs typeface="Plus Jakarta Sans" pitchFamily="2" charset="0"/>
              </a:rPr>
              <a:t>, J. Mary, and </a:t>
            </a:r>
            <a:r>
              <a:rPr lang="en-US" sz="1100" dirty="0" err="1">
                <a:latin typeface="Plus Jakarta Sans" pitchFamily="2" charset="0"/>
                <a:cs typeface="Plus Jakarta Sans" pitchFamily="2" charset="0"/>
              </a:rPr>
              <a:t>Cl´ement</a:t>
            </a:r>
            <a:r>
              <a:rPr lang="en-US" sz="1100" dirty="0">
                <a:latin typeface="Plus Jakarta Sans" pitchFamily="2" charset="0"/>
                <a:cs typeface="Plus Jakarta Sans" pitchFamily="2" charset="0"/>
              </a:rPr>
              <a:t> </a:t>
            </a:r>
            <a:r>
              <a:rPr lang="en-US" sz="1100" dirty="0" err="1">
                <a:latin typeface="Plus Jakarta Sans" pitchFamily="2" charset="0"/>
                <a:cs typeface="Plus Jakarta Sans" pitchFamily="2" charset="0"/>
              </a:rPr>
              <a:t>Calauz</a:t>
            </a:r>
            <a:r>
              <a:rPr lang="en-US" sz="1100" dirty="0">
                <a:latin typeface="Plus Jakarta Sans" pitchFamily="2" charset="0"/>
                <a:cs typeface="Plus Jakarta Sans" pitchFamily="2" charset="0"/>
              </a:rPr>
              <a:t>` </a:t>
            </a:r>
            <a:r>
              <a:rPr lang="en-US" sz="1100" dirty="0" err="1">
                <a:latin typeface="Plus Jakarta Sans" pitchFamily="2" charset="0"/>
                <a:cs typeface="Plus Jakarta Sans" pitchFamily="2" charset="0"/>
              </a:rPr>
              <a:t>enes</a:t>
            </a:r>
            <a:r>
              <a:rPr lang="en-US" sz="1100" dirty="0">
                <a:latin typeface="Plus Jakarta Sans" pitchFamily="2" charset="0"/>
                <a:cs typeface="Plus Jakarta Sans" pitchFamily="2" charset="0"/>
              </a:rPr>
              <a:t>. Do not mask what you do not need to mask: a parser-free virtual try-on. In ECCV, 2020.</a:t>
            </a:r>
          </a:p>
          <a:p>
            <a:pPr>
              <a:lnSpc>
                <a:spcPct val="150000"/>
              </a:lnSpc>
              <a:buClr>
                <a:srgbClr val="A3D0AF"/>
              </a:buClr>
            </a:pPr>
            <a:r>
              <a:rPr lang="en-US" sz="1100" dirty="0">
                <a:solidFill>
                  <a:srgbClr val="3D7B45"/>
                </a:solidFill>
                <a:latin typeface="Plus Jakarta Sans" pitchFamily="2" charset="0"/>
                <a:cs typeface="Plus Jakarta Sans" pitchFamily="2" charset="0"/>
              </a:rPr>
              <a:t>[5] </a:t>
            </a:r>
            <a:r>
              <a:rPr lang="en-US" sz="1100" dirty="0">
                <a:latin typeface="Plus Jakarta Sans" pitchFamily="2" charset="0"/>
                <a:cs typeface="Plus Jakarta Sans" pitchFamily="2" charset="0"/>
              </a:rPr>
              <a:t>Han Yang, </a:t>
            </a:r>
            <a:r>
              <a:rPr lang="en-US" sz="1100" dirty="0" err="1">
                <a:latin typeface="Plus Jakarta Sans" pitchFamily="2" charset="0"/>
                <a:cs typeface="Plus Jakarta Sans" pitchFamily="2" charset="0"/>
              </a:rPr>
              <a:t>Ruimao</a:t>
            </a:r>
            <a:r>
              <a:rPr lang="en-US" sz="1100" dirty="0">
                <a:latin typeface="Plus Jakarta Sans" pitchFamily="2" charset="0"/>
                <a:cs typeface="Plus Jakarta Sans" pitchFamily="2" charset="0"/>
              </a:rPr>
              <a:t> Zhang, </a:t>
            </a:r>
            <a:r>
              <a:rPr lang="en-US" sz="1100" dirty="0" err="1">
                <a:latin typeface="Plus Jakarta Sans" pitchFamily="2" charset="0"/>
                <a:cs typeface="Plus Jakarta Sans" pitchFamily="2" charset="0"/>
              </a:rPr>
              <a:t>Xiaobao</a:t>
            </a:r>
            <a:r>
              <a:rPr lang="en-US" sz="1100" dirty="0">
                <a:latin typeface="Plus Jakarta Sans" pitchFamily="2" charset="0"/>
                <a:cs typeface="Plus Jakarta Sans" pitchFamily="2" charset="0"/>
              </a:rPr>
              <a:t> Guo, Wei Liu, Wang meng Zuo, and Ping Luo. Towards photo-realistic virtual try-on by adaptively generating-preserving image content. In CVPR, 2020.</a:t>
            </a:r>
          </a:p>
          <a:p>
            <a:pPr>
              <a:lnSpc>
                <a:spcPct val="150000"/>
              </a:lnSpc>
              <a:buClr>
                <a:srgbClr val="A3D0AF"/>
              </a:buClr>
            </a:pPr>
            <a:r>
              <a:rPr lang="en-US" sz="1100" dirty="0">
                <a:solidFill>
                  <a:srgbClr val="3D7B45"/>
                </a:solidFill>
                <a:latin typeface="Plus Jakarta Sans" pitchFamily="2" charset="0"/>
                <a:cs typeface="Plus Jakarta Sans" pitchFamily="2" charset="0"/>
              </a:rPr>
              <a:t>[6] </a:t>
            </a:r>
            <a:r>
              <a:rPr lang="en-US" sz="1100" dirty="0" err="1">
                <a:latin typeface="Plus Jakarta Sans" pitchFamily="2" charset="0"/>
                <a:cs typeface="Plus Jakarta Sans" pitchFamily="2" charset="0"/>
              </a:rPr>
              <a:t>Matiur</a:t>
            </a:r>
            <a:r>
              <a:rPr lang="en-US" sz="1100" dirty="0">
                <a:latin typeface="Plus Jakarta Sans" pitchFamily="2" charset="0"/>
                <a:cs typeface="Plus Jakarta Sans" pitchFamily="2" charset="0"/>
              </a:rPr>
              <a:t> </a:t>
            </a:r>
            <a:r>
              <a:rPr lang="en-US" sz="1100" dirty="0" err="1">
                <a:latin typeface="Plus Jakarta Sans" pitchFamily="2" charset="0"/>
                <a:cs typeface="Plus Jakarta Sans" pitchFamily="2" charset="0"/>
              </a:rPr>
              <a:t>RahmanMinar</a:t>
            </a:r>
            <a:r>
              <a:rPr lang="en-US" sz="1100" dirty="0">
                <a:latin typeface="Plus Jakarta Sans" pitchFamily="2" charset="0"/>
                <a:cs typeface="Plus Jakarta Sans" pitchFamily="2" charset="0"/>
              </a:rPr>
              <a:t>, Thai Thanh Tuan, </a:t>
            </a:r>
            <a:r>
              <a:rPr lang="en-US" sz="1100" dirty="0" err="1">
                <a:latin typeface="Plus Jakarta Sans" pitchFamily="2" charset="0"/>
                <a:cs typeface="Plus Jakarta Sans" pitchFamily="2" charset="0"/>
              </a:rPr>
              <a:t>Heejune</a:t>
            </a:r>
            <a:r>
              <a:rPr lang="en-US" sz="1100" dirty="0">
                <a:latin typeface="Plus Jakarta Sans" pitchFamily="2" charset="0"/>
                <a:cs typeface="Plus Jakarta Sans" pitchFamily="2" charset="0"/>
              </a:rPr>
              <a:t> Ahn, Paul Rosin, and Yu-Kun Lai. Cp-</a:t>
            </a:r>
            <a:r>
              <a:rPr lang="en-US" sz="1100" dirty="0" err="1">
                <a:latin typeface="Plus Jakarta Sans" pitchFamily="2" charset="0"/>
                <a:cs typeface="Plus Jakarta Sans" pitchFamily="2" charset="0"/>
              </a:rPr>
              <a:t>vton</a:t>
            </a:r>
            <a:r>
              <a:rPr lang="en-US" sz="1100" dirty="0">
                <a:latin typeface="Plus Jakarta Sans" pitchFamily="2" charset="0"/>
                <a:cs typeface="Plus Jakarta Sans" pitchFamily="2" charset="0"/>
              </a:rPr>
              <a:t>+: Clothing shape and texture preserving image-based virtual try-on. In CVPRW, 2020.</a:t>
            </a:r>
          </a:p>
          <a:p>
            <a:pPr>
              <a:lnSpc>
                <a:spcPct val="150000"/>
              </a:lnSpc>
              <a:buClr>
                <a:srgbClr val="A3D0AF"/>
              </a:buClr>
            </a:pPr>
            <a:r>
              <a:rPr lang="en-US" sz="1100" dirty="0">
                <a:solidFill>
                  <a:srgbClr val="3D7B45"/>
                </a:solidFill>
                <a:latin typeface="Plus Jakarta Sans" pitchFamily="2" charset="0"/>
                <a:cs typeface="Plus Jakarta Sans" pitchFamily="2" charset="0"/>
              </a:rPr>
              <a:t>[7] </a:t>
            </a:r>
            <a:r>
              <a:rPr lang="en-US" sz="1100" dirty="0">
                <a:latin typeface="Plus Jakarta Sans" pitchFamily="2" charset="0"/>
                <a:cs typeface="Plus Jakarta Sans" pitchFamily="2" charset="0"/>
              </a:rPr>
              <a:t>Sen He, Yi-Zhe Song, and Tao Xiang. Style-based global appearance flow for virtual try-on. In Proceedings of the IEEE/CVF Conference on Computer Vision and Pattern Recognition (CVPR), 2022.</a:t>
            </a:r>
          </a:p>
          <a:p>
            <a:pPr>
              <a:lnSpc>
                <a:spcPct val="150000"/>
              </a:lnSpc>
              <a:buClr>
                <a:srgbClr val="A3D0AF"/>
              </a:buClr>
            </a:pPr>
            <a:r>
              <a:rPr lang="en-US" sz="1100" dirty="0">
                <a:solidFill>
                  <a:srgbClr val="3D7B45"/>
                </a:solidFill>
                <a:latin typeface="Plus Jakarta Sans" pitchFamily="2" charset="0"/>
                <a:cs typeface="Plus Jakarta Sans" pitchFamily="2" charset="0"/>
              </a:rPr>
              <a:t>[8] </a:t>
            </a:r>
            <a:r>
              <a:rPr lang="en-US" sz="1100" dirty="0">
                <a:latin typeface="Plus Jakarta Sans" pitchFamily="2" charset="0"/>
                <a:cs typeface="Plus Jakarta Sans" pitchFamily="2" charset="0"/>
              </a:rPr>
              <a:t>Yuying Ge, Yibing Song, </a:t>
            </a:r>
            <a:r>
              <a:rPr lang="en-US" sz="1100" dirty="0" err="1">
                <a:latin typeface="Plus Jakarta Sans" pitchFamily="2" charset="0"/>
                <a:cs typeface="Plus Jakarta Sans" pitchFamily="2" charset="0"/>
              </a:rPr>
              <a:t>Ruimao</a:t>
            </a:r>
            <a:r>
              <a:rPr lang="en-US" sz="1100" dirty="0">
                <a:latin typeface="Plus Jakarta Sans" pitchFamily="2" charset="0"/>
                <a:cs typeface="Plus Jakarta Sans" pitchFamily="2" charset="0"/>
              </a:rPr>
              <a:t> Zhang, </a:t>
            </a:r>
            <a:r>
              <a:rPr lang="en-US" sz="1100" dirty="0" err="1">
                <a:latin typeface="Plus Jakarta Sans" pitchFamily="2" charset="0"/>
                <a:cs typeface="Plus Jakarta Sans" pitchFamily="2" charset="0"/>
              </a:rPr>
              <a:t>Chongjian</a:t>
            </a:r>
            <a:r>
              <a:rPr lang="en-US" sz="1100" dirty="0">
                <a:latin typeface="Plus Jakarta Sans" pitchFamily="2" charset="0"/>
                <a:cs typeface="Plus Jakarta Sans" pitchFamily="2" charset="0"/>
              </a:rPr>
              <a:t> Ge, Wei Liu, and Ping Luo. Parser-free virtual try-on via distilling appearance flows. In Proceedings of the IEEE/CVF Conference on Computer Vision and Pattern Recognition (CVPR), 2021.</a:t>
            </a:r>
          </a:p>
          <a:p>
            <a:pPr>
              <a:lnSpc>
                <a:spcPct val="150000"/>
              </a:lnSpc>
              <a:buClr>
                <a:srgbClr val="A3D0AF"/>
              </a:buClr>
            </a:pPr>
            <a:r>
              <a:rPr lang="en-US" sz="1100" dirty="0">
                <a:solidFill>
                  <a:srgbClr val="3D7B45"/>
                </a:solidFill>
                <a:latin typeface="Plus Jakarta Sans" pitchFamily="2" charset="0"/>
                <a:cs typeface="Plus Jakarta Sans" pitchFamily="2" charset="0"/>
              </a:rPr>
              <a:t>[9] </a:t>
            </a:r>
            <a:r>
              <a:rPr lang="en-US" sz="1100" dirty="0" err="1">
                <a:latin typeface="Plus Jakarta Sans" pitchFamily="2" charset="0"/>
                <a:cs typeface="Plus Jakarta Sans" pitchFamily="2" charset="0"/>
              </a:rPr>
              <a:t>Aiyu</a:t>
            </a:r>
            <a:r>
              <a:rPr lang="en-US" sz="1100" dirty="0">
                <a:latin typeface="Plus Jakarta Sans" pitchFamily="2" charset="0"/>
                <a:cs typeface="Plus Jakarta Sans" pitchFamily="2" charset="0"/>
              </a:rPr>
              <a:t> Cui, </a:t>
            </a:r>
            <a:r>
              <a:rPr lang="en-US" sz="1100" dirty="0" err="1">
                <a:latin typeface="Plus Jakarta Sans" pitchFamily="2" charset="0"/>
                <a:cs typeface="Plus Jakarta Sans" pitchFamily="2" charset="0"/>
              </a:rPr>
              <a:t>Xianfang</a:t>
            </a:r>
            <a:r>
              <a:rPr lang="en-US" sz="1100" dirty="0">
                <a:latin typeface="Plus Jakarta Sans" pitchFamily="2" charset="0"/>
                <a:cs typeface="Plus Jakarta Sans" pitchFamily="2" charset="0"/>
              </a:rPr>
              <a:t> Zeng, and Xiaoming Deng. </a:t>
            </a:r>
            <a:r>
              <a:rPr lang="en-US" sz="1100" dirty="0" err="1">
                <a:latin typeface="Plus Jakarta Sans" pitchFamily="2" charset="0"/>
                <a:cs typeface="Plus Jakarta Sans" pitchFamily="2" charset="0"/>
              </a:rPr>
              <a:t>StreetTryOn</a:t>
            </a:r>
            <a:r>
              <a:rPr lang="en-US" sz="1100" dirty="0">
                <a:latin typeface="Plus Jakarta Sans" pitchFamily="2" charset="0"/>
                <a:cs typeface="Plus Jakarta Sans" pitchFamily="2" charset="0"/>
              </a:rPr>
              <a:t>: Learning in-the-wild virtual try-on from unpaired person images. In Proceedings of the IEEE/CVF Conference on Computer Vision and Pattern Recognition Workshops (CVPRW), 2024.</a:t>
            </a:r>
          </a:p>
        </p:txBody>
      </p:sp>
      <p:sp>
        <p:nvSpPr>
          <p:cNvPr id="21" name="TextBox 20">
            <a:extLst>
              <a:ext uri="{FF2B5EF4-FFF2-40B4-BE49-F238E27FC236}">
                <a16:creationId xmlns:a16="http://schemas.microsoft.com/office/drawing/2014/main" id="{AE5686FF-BBB0-35DE-8F02-4571D78CF961}"/>
              </a:ext>
            </a:extLst>
          </p:cNvPr>
          <p:cNvSpPr txBox="1"/>
          <p:nvPr/>
        </p:nvSpPr>
        <p:spPr>
          <a:xfrm>
            <a:off x="2748512" y="2652356"/>
            <a:ext cx="6694976" cy="1569660"/>
          </a:xfrm>
          <a:prstGeom prst="rect">
            <a:avLst/>
          </a:prstGeom>
          <a:noFill/>
        </p:spPr>
        <p:txBody>
          <a:bodyPr wrap="square" anchor="ctr">
            <a:spAutoFit/>
          </a:bodyPr>
          <a:lstStyle/>
          <a:p>
            <a:pPr lvl="0" algn="ctr">
              <a:defRPr/>
            </a:pPr>
            <a:r>
              <a:rPr lang="en-US" sz="4800" b="1" spc="300" dirty="0">
                <a:solidFill>
                  <a:srgbClr val="A3D0AF"/>
                </a:solidFill>
                <a:latin typeface="Plus Jakarta Sans" pitchFamily="2" charset="77"/>
                <a:cs typeface="Plus Jakarta Sans" pitchFamily="2" charset="77"/>
              </a:rPr>
              <a:t>Thank You for listening</a:t>
            </a:r>
          </a:p>
        </p:txBody>
      </p:sp>
    </p:spTree>
    <p:extLst>
      <p:ext uri="{BB962C8B-B14F-4D97-AF65-F5344CB8AC3E}">
        <p14:creationId xmlns:p14="http://schemas.microsoft.com/office/powerpoint/2010/main" val="277493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80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80000">
                                          <p:cBhvr additive="base">
                                            <p:cTn id="7" dur="2000" fill="hold"/>
                                            <p:tgtEl>
                                              <p:spTgt spid="21"/>
                                            </p:tgtEl>
                                            <p:attrNameLst>
                                              <p:attrName>ppt_x</p:attrName>
                                            </p:attrNameLst>
                                          </p:cBhvr>
                                          <p:tavLst>
                                            <p:tav tm="0">
                                              <p:val>
                                                <p:strVal val="#ppt_x"/>
                                              </p:val>
                                            </p:tav>
                                            <p:tav tm="100000">
                                              <p:val>
                                                <p:strVal val="#ppt_x"/>
                                              </p:val>
                                            </p:tav>
                                          </p:tavLst>
                                        </p:anim>
                                        <p:anim calcmode="lin" valueType="num" p14:bounceEnd="80000">
                                          <p:cBhvr additive="base">
                                            <p:cTn id="8" dur="2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2000" fill="hold"/>
                                            <p:tgtEl>
                                              <p:spTgt spid="21"/>
                                            </p:tgtEl>
                                            <p:attrNameLst>
                                              <p:attrName>ppt_x</p:attrName>
                                            </p:attrNameLst>
                                          </p:cBhvr>
                                          <p:tavLst>
                                            <p:tav tm="0">
                                              <p:val>
                                                <p:strVal val="#ppt_x"/>
                                              </p:val>
                                            </p:tav>
                                            <p:tav tm="100000">
                                              <p:val>
                                                <p:strVal val="#ppt_x"/>
                                              </p:val>
                                            </p:tav>
                                          </p:tavLst>
                                        </p:anim>
                                        <p:anim calcmode="lin" valueType="num">
                                          <p:cBhvr additive="base">
                                            <p:cTn id="8" dur="2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A5B37CB-C2C6-46D8-80DE-AED1933644B7}"/>
            </a:ext>
          </a:extLst>
        </p:cNvPr>
        <p:cNvGrpSpPr/>
        <p:nvPr/>
      </p:nvGrpSpPr>
      <p:grpSpPr>
        <a:xfrm>
          <a:off x="0" y="0"/>
          <a:ext cx="0" cy="0"/>
          <a:chOff x="0" y="0"/>
          <a:chExt cx="0" cy="0"/>
        </a:xfrm>
      </p:grpSpPr>
      <p:sp>
        <p:nvSpPr>
          <p:cNvPr id="20" name="!!MM">
            <a:extLst>
              <a:ext uri="{FF2B5EF4-FFF2-40B4-BE49-F238E27FC236}">
                <a16:creationId xmlns:a16="http://schemas.microsoft.com/office/drawing/2014/main" id="{81EA09EF-C4DC-5E11-B53C-05E5F4A675FE}"/>
              </a:ext>
            </a:extLst>
          </p:cNvPr>
          <p:cNvSpPr/>
          <p:nvPr/>
        </p:nvSpPr>
        <p:spPr>
          <a:xfrm rot="10800000">
            <a:off x="-4778857" y="-6063490"/>
            <a:ext cx="9753594" cy="9753594"/>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 name="!!S2">
            <a:extLst>
              <a:ext uri="{FF2B5EF4-FFF2-40B4-BE49-F238E27FC236}">
                <a16:creationId xmlns:a16="http://schemas.microsoft.com/office/drawing/2014/main" id="{08D20CCD-13BB-9F77-1DAC-274B1C36CB8A}"/>
              </a:ext>
            </a:extLst>
          </p:cNvPr>
          <p:cNvCxnSpPr>
            <a:cxnSpLocks/>
          </p:cNvCxnSpPr>
          <p:nvPr/>
        </p:nvCxnSpPr>
        <p:spPr>
          <a:xfrm flipH="1">
            <a:off x="9439330" y="1303227"/>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C4D583BA-99CB-926E-CD6D-C02593B4F143}"/>
              </a:ext>
            </a:extLst>
          </p:cNvPr>
          <p:cNvCxnSpPr>
            <a:cxnSpLocks/>
          </p:cNvCxnSpPr>
          <p:nvPr/>
        </p:nvCxnSpPr>
        <p:spPr>
          <a:xfrm>
            <a:off x="11594210" y="5224096"/>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BCF72B53-6DF8-F906-2050-5CE4280E448C}"/>
              </a:ext>
            </a:extLst>
          </p:cNvPr>
          <p:cNvCxnSpPr>
            <a:cxnSpLocks/>
          </p:cNvCxnSpPr>
          <p:nvPr/>
        </p:nvCxnSpPr>
        <p:spPr>
          <a:xfrm flipH="1">
            <a:off x="-684391" y="6544497"/>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097FAD66-5C15-5F78-6388-390D10A43831}"/>
              </a:ext>
            </a:extLst>
          </p:cNvPr>
          <p:cNvSpPr/>
          <p:nvPr/>
        </p:nvSpPr>
        <p:spPr>
          <a:xfrm>
            <a:off x="3743729" y="6262816"/>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2AFBF5AB-48EB-6D29-AB7E-5F1BEFF8CE24}"/>
              </a:ext>
            </a:extLst>
          </p:cNvPr>
          <p:cNvSpPr/>
          <p:nvPr/>
        </p:nvSpPr>
        <p:spPr>
          <a:xfrm>
            <a:off x="11291637" y="4886246"/>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4DA7E6E7-4935-DC8F-DF89-33A6A9648D45}"/>
              </a:ext>
            </a:extLst>
          </p:cNvPr>
          <p:cNvSpPr/>
          <p:nvPr/>
        </p:nvSpPr>
        <p:spPr>
          <a:xfrm>
            <a:off x="9184774" y="997422"/>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0534BDBA-6107-8831-A6DE-82860D766716}"/>
              </a:ext>
            </a:extLst>
          </p:cNvPr>
          <p:cNvSpPr/>
          <p:nvPr/>
        </p:nvSpPr>
        <p:spPr>
          <a:xfrm>
            <a:off x="0" y="71300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27F0BFCD-1A88-1B4C-6318-47CB10F8BBA4}"/>
              </a:ext>
            </a:extLst>
          </p:cNvPr>
          <p:cNvSpPr/>
          <p:nvPr/>
        </p:nvSpPr>
        <p:spPr>
          <a:xfrm>
            <a:off x="-3447822" y="2272715"/>
            <a:ext cx="9108153" cy="886436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C1A2214C-CC96-1AFC-24E4-1D2B0CFD3197}"/>
              </a:ext>
            </a:extLst>
          </p:cNvPr>
          <p:cNvCxnSpPr>
            <a:cxnSpLocks/>
          </p:cNvCxnSpPr>
          <p:nvPr/>
        </p:nvCxnSpPr>
        <p:spPr>
          <a:xfrm>
            <a:off x="297594" y="-95854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04B440DC-E8AD-B909-2799-FFC3325031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28" name="TextBox 27">
            <a:extLst>
              <a:ext uri="{FF2B5EF4-FFF2-40B4-BE49-F238E27FC236}">
                <a16:creationId xmlns:a16="http://schemas.microsoft.com/office/drawing/2014/main" id="{21FD865D-78AF-CF37-3868-038B14E70D83}"/>
              </a:ext>
            </a:extLst>
          </p:cNvPr>
          <p:cNvSpPr txBox="1"/>
          <p:nvPr/>
        </p:nvSpPr>
        <p:spPr>
          <a:xfrm>
            <a:off x="595184" y="9975542"/>
            <a:ext cx="6239436" cy="584775"/>
          </a:xfrm>
          <a:prstGeom prst="rect">
            <a:avLst/>
          </a:prstGeom>
          <a:noFill/>
        </p:spPr>
        <p:txBody>
          <a:bodyPr wrap="square"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300" normalizeH="0" baseline="0" noProof="0" dirty="0">
                <a:ln>
                  <a:noFill/>
                </a:ln>
                <a:solidFill>
                  <a:srgbClr val="A3D0AF"/>
                </a:solidFill>
                <a:effectLst/>
                <a:uLnTx/>
                <a:uFillTx/>
                <a:latin typeface="Plus Jakarta Sans Medium" pitchFamily="2" charset="77"/>
                <a:ea typeface="+mn-ea"/>
                <a:cs typeface="Plus Jakarta Sans Medium" pitchFamily="2" charset="77"/>
              </a:rPr>
              <a:t>Statistics</a:t>
            </a:r>
            <a:r>
              <a:rPr kumimoji="0" lang="en-US" sz="3200" b="1" i="0" u="none" strike="noStrike" kern="1200" cap="none" normalizeH="0" baseline="0" noProof="0" dirty="0">
                <a:ln>
                  <a:noFill/>
                </a:ln>
                <a:solidFill>
                  <a:srgbClr val="A3D0AF"/>
                </a:solidFill>
                <a:effectLst/>
                <a:uLnTx/>
                <a:uFillTx/>
                <a:latin typeface="Plus Jakarta Sans Medium" pitchFamily="2" charset="77"/>
                <a:ea typeface="+mn-ea"/>
                <a:cs typeface="Plus Jakarta Sans Medium" pitchFamily="2" charset="77"/>
              </a:rPr>
              <a:t> of online shopping</a:t>
            </a:r>
          </a:p>
        </p:txBody>
      </p:sp>
      <p:sp>
        <p:nvSpPr>
          <p:cNvPr id="29" name="TextBox 28">
            <a:extLst>
              <a:ext uri="{FF2B5EF4-FFF2-40B4-BE49-F238E27FC236}">
                <a16:creationId xmlns:a16="http://schemas.microsoft.com/office/drawing/2014/main" id="{71C4412F-5DBE-2C45-EDFA-3E8C7BAF3B7D}"/>
              </a:ext>
            </a:extLst>
          </p:cNvPr>
          <p:cNvSpPr txBox="1"/>
          <p:nvPr/>
        </p:nvSpPr>
        <p:spPr>
          <a:xfrm>
            <a:off x="4526267" y="2090172"/>
            <a:ext cx="6995025" cy="2677656"/>
          </a:xfrm>
          <a:prstGeom prst="rect">
            <a:avLst/>
          </a:prstGeom>
          <a:noFill/>
        </p:spPr>
        <p:txBody>
          <a:bodyPr wrap="square" anchor="ctr">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800" b="1" i="0" u="none" strike="noStrike" kern="1200" cap="none" normalizeH="0" baseline="0" noProof="0" dirty="0">
                <a:ln>
                  <a:noFill/>
                </a:ln>
                <a:solidFill>
                  <a:srgbClr val="192821"/>
                </a:solidFill>
                <a:effectLst/>
                <a:uLnTx/>
                <a:uFillTx/>
                <a:latin typeface="Plus Jakarta Sans" pitchFamily="2" charset="77"/>
                <a:ea typeface="+mn-ea"/>
                <a:cs typeface="Plus Jakarta Sans" pitchFamily="2" charset="77"/>
              </a:rPr>
              <a:t>Reduction in Return Rates</a:t>
            </a:r>
            <a:r>
              <a:rPr kumimoji="0" lang="ar-SA" sz="2800" b="1" i="0" u="none" strike="noStrike" kern="1200" cap="none" normalizeH="0" baseline="0" noProof="0" dirty="0">
                <a:ln>
                  <a:noFill/>
                </a:ln>
                <a:solidFill>
                  <a:srgbClr val="192821"/>
                </a:solidFill>
                <a:effectLst/>
                <a:uLnTx/>
                <a:uFillTx/>
                <a:latin typeface="Plus Jakarta Sans" pitchFamily="2" charset="77"/>
                <a:ea typeface="+mn-ea"/>
                <a:cs typeface="Plus Jakarta Sans" pitchFamily="2" charset="77"/>
              </a:rPr>
              <a:t> </a:t>
            </a:r>
            <a:r>
              <a:rPr kumimoji="0" lang="en-US" sz="2800" b="1" i="0" u="none" strike="noStrike" kern="1200" cap="none" normalizeH="0" baseline="0" noProof="0" dirty="0">
                <a:ln>
                  <a:noFill/>
                </a:ln>
                <a:solidFill>
                  <a:srgbClr val="192821"/>
                </a:solidFill>
                <a:effectLst/>
                <a:uLnTx/>
                <a:uFillTx/>
                <a:latin typeface="Plus Jakarta Sans" pitchFamily="2" charset="77"/>
                <a:ea typeface="+mn-ea"/>
                <a:cs typeface="Plus Jakarta Sans" pitchFamily="2" charset="77"/>
              </a:rPr>
              <a:t>ENHANCED DECISION-MAKING Virtual try-on tools allow customers to visualize products on themselves, leading to more informed purchasing decisions. This has been shown to reduce return rates by up to </a:t>
            </a:r>
            <a:r>
              <a:rPr kumimoji="0" lang="en-US" sz="2800" b="1" i="0" u="none" strike="noStrike" kern="1200" cap="none" normalizeH="0" baseline="0" noProof="0" dirty="0">
                <a:ln>
                  <a:noFill/>
                </a:ln>
                <a:solidFill>
                  <a:srgbClr val="A3D0AF"/>
                </a:solidFill>
                <a:effectLst/>
                <a:uLnTx/>
                <a:uFillTx/>
                <a:latin typeface="Plus Jakarta Sans" pitchFamily="2" charset="77"/>
                <a:ea typeface="+mn-ea"/>
                <a:cs typeface="Plus Jakarta Sans" pitchFamily="2" charset="77"/>
              </a:rPr>
              <a:t>64%.</a:t>
            </a:r>
            <a:r>
              <a:rPr kumimoji="0" lang="en-US" sz="1200" b="1" i="0" u="none" strike="noStrike" kern="1200" cap="none" normalizeH="0" baseline="0" noProof="0" dirty="0">
                <a:ln>
                  <a:noFill/>
                </a:ln>
                <a:solidFill>
                  <a:srgbClr val="A3D0AF"/>
                </a:solidFill>
                <a:effectLst/>
                <a:uLnTx/>
                <a:uFillTx/>
                <a:latin typeface="Plus Jakarta Sans" pitchFamily="2" charset="77"/>
                <a:ea typeface="+mn-ea"/>
                <a:cs typeface="Plus Jakarta Sans" pitchFamily="2" charset="77"/>
              </a:rPr>
              <a:t>[3]</a:t>
            </a:r>
            <a:endParaRPr kumimoji="0" lang="en-US" sz="2800" b="1" i="0" u="none" strike="noStrike" kern="1200" cap="none" normalizeH="0" baseline="0" noProof="0" dirty="0">
              <a:ln>
                <a:noFill/>
              </a:ln>
              <a:solidFill>
                <a:srgbClr val="A3D0AF"/>
              </a:solidFill>
              <a:effectLst/>
              <a:uLnTx/>
              <a:uFillTx/>
              <a:latin typeface="Plus Jakarta Sans" pitchFamily="2" charset="77"/>
              <a:ea typeface="+mn-ea"/>
              <a:cs typeface="Plus Jakarta Sans" pitchFamily="2" charset="77"/>
            </a:endParaRPr>
          </a:p>
        </p:txBody>
      </p:sp>
      <p:sp>
        <p:nvSpPr>
          <p:cNvPr id="6" name="TextBox 5">
            <a:extLst>
              <a:ext uri="{FF2B5EF4-FFF2-40B4-BE49-F238E27FC236}">
                <a16:creationId xmlns:a16="http://schemas.microsoft.com/office/drawing/2014/main" id="{8806AA73-FECF-39A8-19F5-9D15D3EBA7A9}"/>
              </a:ext>
            </a:extLst>
          </p:cNvPr>
          <p:cNvSpPr txBox="1"/>
          <p:nvPr/>
        </p:nvSpPr>
        <p:spPr>
          <a:xfrm>
            <a:off x="595184" y="9187057"/>
            <a:ext cx="5065147" cy="400110"/>
          </a:xfrm>
          <a:prstGeom prst="rect">
            <a:avLst/>
          </a:prstGeom>
          <a:noFill/>
        </p:spPr>
        <p:txBody>
          <a:bodyPr wrap="square">
            <a:spAutoFit/>
          </a:bodyPr>
          <a:lstStyle/>
          <a:p>
            <a:pPr algn="l"/>
            <a:r>
              <a:rPr lang="en-US" sz="2000" dirty="0">
                <a:solidFill>
                  <a:schemeClr val="tx1">
                    <a:lumMod val="85000"/>
                    <a:lumOff val="15000"/>
                  </a:schemeClr>
                </a:solidFill>
                <a:latin typeface="Plus Jakarta Sans" pitchFamily="2" charset="0"/>
                <a:cs typeface="Plus Jakarta Sans" pitchFamily="2" charset="0"/>
              </a:rPr>
              <a:t>The most widespread means of trade</a:t>
            </a:r>
          </a:p>
        </p:txBody>
      </p:sp>
      <p:sp>
        <p:nvSpPr>
          <p:cNvPr id="7" name="TextBox 6">
            <a:extLst>
              <a:ext uri="{FF2B5EF4-FFF2-40B4-BE49-F238E27FC236}">
                <a16:creationId xmlns:a16="http://schemas.microsoft.com/office/drawing/2014/main" id="{920BA047-DCAB-8B89-5E51-20CC9EBB7909}"/>
              </a:ext>
            </a:extLst>
          </p:cNvPr>
          <p:cNvSpPr txBox="1"/>
          <p:nvPr/>
        </p:nvSpPr>
        <p:spPr>
          <a:xfrm>
            <a:off x="595184" y="11713848"/>
            <a:ext cx="2805252" cy="1169551"/>
          </a:xfrm>
          <a:prstGeom prst="rect">
            <a:avLst/>
          </a:prstGeom>
          <a:noFill/>
        </p:spPr>
        <p:txBody>
          <a:bodyPr wrap="square">
            <a:spAutoFit/>
          </a:bodyPr>
          <a:lstStyle/>
          <a:p>
            <a:pPr algn="l"/>
            <a:r>
              <a:rPr lang="en-US" sz="1600" dirty="0">
                <a:solidFill>
                  <a:schemeClr val="tx1">
                    <a:lumMod val="85000"/>
                    <a:lumOff val="15000"/>
                  </a:schemeClr>
                </a:solidFill>
                <a:latin typeface="Plus Jakarta Sans" pitchFamily="2" charset="0"/>
                <a:cs typeface="Plus Jakarta Sans" pitchFamily="2" charset="0"/>
              </a:rPr>
              <a:t>High Return Rates In </a:t>
            </a:r>
            <a:r>
              <a:rPr lang="en-US" b="1" dirty="0">
                <a:solidFill>
                  <a:srgbClr val="A3D0AF"/>
                </a:solidFill>
                <a:latin typeface="Plus Jakarta Sans" pitchFamily="2" charset="0"/>
                <a:cs typeface="Plus Jakarta Sans" pitchFamily="2" charset="0"/>
              </a:rPr>
              <a:t>2024</a:t>
            </a:r>
            <a:r>
              <a:rPr lang="en-US" sz="1600" dirty="0">
                <a:solidFill>
                  <a:schemeClr val="tx1">
                    <a:lumMod val="85000"/>
                    <a:lumOff val="15000"/>
                  </a:schemeClr>
                </a:solidFill>
                <a:latin typeface="Plus Jakarta Sans" pitchFamily="2" charset="0"/>
                <a:cs typeface="Plus Jakarta Sans" pitchFamily="2" charset="0"/>
              </a:rPr>
              <a:t>, the return rate for online purchases was approximately </a:t>
            </a:r>
            <a:r>
              <a:rPr lang="en-US" sz="2000" b="1" dirty="0">
                <a:solidFill>
                  <a:srgbClr val="A3D0AF"/>
                </a:solidFill>
                <a:latin typeface="Plus Jakarta Sans" pitchFamily="2" charset="0"/>
                <a:cs typeface="Plus Jakarta Sans" pitchFamily="2" charset="0"/>
              </a:rPr>
              <a:t>16.9%</a:t>
            </a:r>
            <a:r>
              <a:rPr lang="en-US" sz="1600" dirty="0">
                <a:solidFill>
                  <a:schemeClr val="tx1">
                    <a:lumMod val="85000"/>
                    <a:lumOff val="15000"/>
                  </a:schemeClr>
                </a:solidFill>
                <a:latin typeface="Plus Jakarta Sans" pitchFamily="2" charset="0"/>
                <a:cs typeface="Plus Jakarta Sans" pitchFamily="2" charset="0"/>
              </a:rPr>
              <a:t> [1]</a:t>
            </a:r>
          </a:p>
        </p:txBody>
      </p:sp>
      <p:sp>
        <p:nvSpPr>
          <p:cNvPr id="8" name="TextBox 7">
            <a:extLst>
              <a:ext uri="{FF2B5EF4-FFF2-40B4-BE49-F238E27FC236}">
                <a16:creationId xmlns:a16="http://schemas.microsoft.com/office/drawing/2014/main" id="{39433269-1FBD-7EC2-28C3-A35CED1BE3AD}"/>
              </a:ext>
            </a:extLst>
          </p:cNvPr>
          <p:cNvSpPr txBox="1"/>
          <p:nvPr/>
        </p:nvSpPr>
        <p:spPr>
          <a:xfrm>
            <a:off x="3768799" y="11713848"/>
            <a:ext cx="2805252" cy="892552"/>
          </a:xfrm>
          <a:prstGeom prst="rect">
            <a:avLst/>
          </a:prstGeom>
          <a:noFill/>
        </p:spPr>
        <p:txBody>
          <a:bodyPr wrap="square">
            <a:spAutoFit/>
          </a:bodyPr>
          <a:lstStyle/>
          <a:p>
            <a:pPr algn="l"/>
            <a:r>
              <a:rPr lang="en-US" sz="1600" dirty="0">
                <a:solidFill>
                  <a:schemeClr val="tx1">
                    <a:lumMod val="85000"/>
                    <a:lumOff val="15000"/>
                  </a:schemeClr>
                </a:solidFill>
                <a:latin typeface="Plus Jakarta Sans" pitchFamily="2" charset="0"/>
                <a:cs typeface="Plus Jakarta Sans" pitchFamily="2" charset="0"/>
              </a:rPr>
              <a:t>Financial Impact of Returns accounted for </a:t>
            </a:r>
            <a:r>
              <a:rPr lang="en-US" sz="2000" b="1" dirty="0">
                <a:solidFill>
                  <a:srgbClr val="A3D0AF"/>
                </a:solidFill>
                <a:latin typeface="Plus Jakarta Sans" pitchFamily="2" charset="0"/>
                <a:cs typeface="Plus Jakarta Sans" pitchFamily="2" charset="0"/>
              </a:rPr>
              <a:t>$362.2 </a:t>
            </a:r>
            <a:r>
              <a:rPr lang="en-US" sz="1600" dirty="0">
                <a:solidFill>
                  <a:schemeClr val="tx1">
                    <a:lumMod val="85000"/>
                    <a:lumOff val="15000"/>
                  </a:schemeClr>
                </a:solidFill>
                <a:latin typeface="Plus Jakarta Sans" pitchFamily="2" charset="0"/>
                <a:cs typeface="Plus Jakarta Sans" pitchFamily="2" charset="0"/>
              </a:rPr>
              <a:t>billion . [2]</a:t>
            </a:r>
          </a:p>
        </p:txBody>
      </p:sp>
      <p:sp>
        <p:nvSpPr>
          <p:cNvPr id="9" name="TextBox 8">
            <a:extLst>
              <a:ext uri="{FF2B5EF4-FFF2-40B4-BE49-F238E27FC236}">
                <a16:creationId xmlns:a16="http://schemas.microsoft.com/office/drawing/2014/main" id="{56B6C405-30FA-B97E-D5ED-23B63ADC2FEB}"/>
              </a:ext>
            </a:extLst>
          </p:cNvPr>
          <p:cNvSpPr txBox="1"/>
          <p:nvPr/>
        </p:nvSpPr>
        <p:spPr>
          <a:xfrm>
            <a:off x="380309" y="13604638"/>
            <a:ext cx="6935349" cy="769441"/>
          </a:xfrm>
          <a:prstGeom prst="rect">
            <a:avLst/>
          </a:prstGeom>
          <a:noFill/>
        </p:spPr>
        <p:txBody>
          <a:bodyPr wrap="square">
            <a:spAutoFit/>
          </a:bodyPr>
          <a:lstStyle/>
          <a:p>
            <a:pPr algn="l"/>
            <a:r>
              <a:rPr lang="en-US" sz="1100" dirty="0">
                <a:solidFill>
                  <a:srgbClr val="A3D0AF"/>
                </a:solidFill>
                <a:latin typeface="Plus Jakarta Sans" pitchFamily="2" charset="0"/>
                <a:cs typeface="Plus Jakarta Sans" pitchFamily="2" charset="0"/>
              </a:rPr>
              <a:t>References</a:t>
            </a:r>
          </a:p>
          <a:p>
            <a:pPr algn="l"/>
            <a:r>
              <a:rPr lang="en-US" sz="1100" dirty="0">
                <a:solidFill>
                  <a:srgbClr val="A3D0AF"/>
                </a:solidFill>
                <a:latin typeface="Plus Jakarta Sans" pitchFamily="2" charset="0"/>
                <a:cs typeface="Plus Jakarta Sans" pitchFamily="2" charset="0"/>
              </a:rPr>
              <a:t>https://capitaloneshopping.com/research/average-retail-return-rate,2025</a:t>
            </a:r>
          </a:p>
          <a:p>
            <a:pPr algn="l"/>
            <a:r>
              <a:rPr lang="en-US" sz="1100" dirty="0">
                <a:solidFill>
                  <a:srgbClr val="A3D0AF"/>
                </a:solidFill>
                <a:latin typeface="Plus Jakarta Sans" pitchFamily="2" charset="0"/>
                <a:cs typeface="Plus Jakarta Sans" pitchFamily="2" charset="0"/>
              </a:rPr>
              <a:t>https://capitaloneshopping.com/research/retail-statistics , 2025</a:t>
            </a:r>
          </a:p>
          <a:p>
            <a:pPr algn="l"/>
            <a:r>
              <a:rPr lang="en-US" sz="1100" dirty="0">
                <a:solidFill>
                  <a:srgbClr val="A3D0AF"/>
                </a:solidFill>
                <a:latin typeface="Plus Jakarta Sans" pitchFamily="2" charset="0"/>
                <a:cs typeface="Plus Jakarta Sans" pitchFamily="2" charset="0"/>
              </a:rPr>
              <a:t>https://www.retaildive.com/news/virtual-try-on-offers-more-sales-perfect-corp/723798/ , 2025</a:t>
            </a:r>
          </a:p>
        </p:txBody>
      </p:sp>
      <p:pic>
        <p:nvPicPr>
          <p:cNvPr id="27" name="Picture 26" descr="A black background with a black square&#10;&#10;AI-generated content may be incorrect.">
            <a:extLst>
              <a:ext uri="{FF2B5EF4-FFF2-40B4-BE49-F238E27FC236}">
                <a16:creationId xmlns:a16="http://schemas.microsoft.com/office/drawing/2014/main" id="{0BB09ABB-5C09-2F49-832E-71CEBE4EB947}"/>
              </a:ext>
            </a:extLst>
          </p:cNvPr>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768799" y="10925833"/>
            <a:ext cx="609604" cy="609604"/>
          </a:xfrm>
          <a:prstGeom prst="rect">
            <a:avLst/>
          </a:prstGeom>
        </p:spPr>
      </p:pic>
      <p:pic>
        <p:nvPicPr>
          <p:cNvPr id="31" name="Picture 30" descr="A black background with a black square&#10;&#10;AI-generated content may be incorrect.">
            <a:extLst>
              <a:ext uri="{FF2B5EF4-FFF2-40B4-BE49-F238E27FC236}">
                <a16:creationId xmlns:a16="http://schemas.microsoft.com/office/drawing/2014/main" id="{93B264D3-75AB-A9D7-0407-4E11B9783CBC}"/>
              </a:ext>
            </a:extLst>
          </p:cNvPr>
          <p:cNvPicPr>
            <a:picLocks noChangeAspect="1"/>
          </p:cNvPicPr>
          <p:nvPr/>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95184" y="10916300"/>
            <a:ext cx="628671" cy="628671"/>
          </a:xfrm>
          <a:prstGeom prst="rect">
            <a:avLst/>
          </a:prstGeom>
        </p:spPr>
      </p:pic>
      <p:pic>
        <p:nvPicPr>
          <p:cNvPr id="35" name="Picture 34" descr="A phone with a shopping cart and a red arrow&#10;&#10;AI-generated content may be incorrect.">
            <a:extLst>
              <a:ext uri="{FF2B5EF4-FFF2-40B4-BE49-F238E27FC236}">
                <a16:creationId xmlns:a16="http://schemas.microsoft.com/office/drawing/2014/main" id="{C09A9B0E-83A9-7D10-8754-B167E7ABB8D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01" b="89986" l="9245" r="99479">
                        <a14:foregroundMark x1="26823" y1="48580" x2="19271" y2="49432"/>
                        <a14:foregroundMark x1="14323" y1="50355" x2="9245" y2="53693"/>
                        <a14:foregroundMark x1="93490" y1="61293" x2="91276" y2="68963"/>
                        <a14:foregroundMark x1="91276" y1="68963" x2="93880" y2="61364"/>
                        <a14:foregroundMark x1="93880" y1="61364" x2="94401" y2="64205"/>
                        <a14:foregroundMark x1="23047" y1="43466" x2="12370" y2="49077"/>
                        <a14:foregroundMark x1="12370" y1="49077" x2="23828" y2="44957"/>
                        <a14:foregroundMark x1="23828" y1="44957" x2="27344" y2="45170"/>
                        <a14:foregroundMark x1="97786" y1="27557" x2="95833" y2="50497"/>
                        <a14:foregroundMark x1="95833" y1="50497" x2="99219" y2="39276"/>
                        <a14:foregroundMark x1="99219" y1="39276" x2="93880" y2="45952"/>
                        <a14:foregroundMark x1="93880" y1="45952" x2="99479" y2="34659"/>
                        <a14:foregroundMark x1="94141" y1="50213" x2="97917" y2="52628"/>
                        <a14:backgroundMark x1="37891" y1="71307" x2="39714" y2="71662"/>
                      </a14:backgroundRemoval>
                    </a14:imgEffect>
                  </a14:imgLayer>
                </a14:imgProps>
              </a:ext>
              <a:ext uri="{28A0092B-C50C-407E-A947-70E740481C1C}">
                <a14:useLocalDpi xmlns:a14="http://schemas.microsoft.com/office/drawing/2010/main" val="0"/>
              </a:ext>
            </a:extLst>
          </a:blip>
          <a:stretch>
            <a:fillRect/>
          </a:stretch>
        </p:blipFill>
        <p:spPr>
          <a:xfrm>
            <a:off x="16994933" y="-1861577"/>
            <a:ext cx="4823651" cy="8843361"/>
          </a:xfrm>
          <a:prstGeom prst="rect">
            <a:avLst/>
          </a:prstGeom>
        </p:spPr>
      </p:pic>
      <p:pic>
        <p:nvPicPr>
          <p:cNvPr id="37" name="Picture 36" descr="A screenshot of a person wearing a dress&#10;&#10;AI-generated content may be incorrect.">
            <a:extLst>
              <a:ext uri="{FF2B5EF4-FFF2-40B4-BE49-F238E27FC236}">
                <a16:creationId xmlns:a16="http://schemas.microsoft.com/office/drawing/2014/main" id="{61FEDFF2-F1BF-34A0-181D-767B98FE6D02}"/>
              </a:ext>
            </a:extLst>
          </p:cNvPr>
          <p:cNvPicPr>
            <a:picLocks noChangeAspect="1"/>
          </p:cNvPicPr>
          <p:nvPr/>
        </p:nvPicPr>
        <p:blipFill>
          <a:blip r:embed="rId8">
            <a:extLst>
              <a:ext uri="{28A0092B-C50C-407E-A947-70E740481C1C}">
                <a14:useLocalDpi xmlns:a14="http://schemas.microsoft.com/office/drawing/2010/main" val="0"/>
              </a:ext>
            </a:extLst>
          </a:blip>
          <a:srcRect r="48091"/>
          <a:stretch>
            <a:fillRect/>
          </a:stretch>
        </p:blipFill>
        <p:spPr>
          <a:xfrm>
            <a:off x="1384216" y="-1230485"/>
            <a:ext cx="2503900" cy="8843361"/>
          </a:xfrm>
          <a:prstGeom prst="rect">
            <a:avLst/>
          </a:prstGeom>
        </p:spPr>
      </p:pic>
      <p:sp>
        <p:nvSpPr>
          <p:cNvPr id="3" name="TextBox 2">
            <a:extLst>
              <a:ext uri="{FF2B5EF4-FFF2-40B4-BE49-F238E27FC236}">
                <a16:creationId xmlns:a16="http://schemas.microsoft.com/office/drawing/2014/main" id="{4490344D-A355-D324-D3C5-975A88171350}"/>
              </a:ext>
            </a:extLst>
          </p:cNvPr>
          <p:cNvSpPr txBox="1"/>
          <p:nvPr/>
        </p:nvSpPr>
        <p:spPr>
          <a:xfrm>
            <a:off x="4488074" y="6284945"/>
            <a:ext cx="6730029" cy="461665"/>
          </a:xfrm>
          <a:prstGeom prst="rect">
            <a:avLst/>
          </a:prstGeom>
          <a:noFill/>
        </p:spPr>
        <p:txBody>
          <a:bodyPr wrap="square">
            <a:spAutoFit/>
          </a:bodyPr>
          <a:lstStyle/>
          <a:p>
            <a:pPr algn="l"/>
            <a:r>
              <a:rPr lang="en-US" sz="1200" dirty="0">
                <a:solidFill>
                  <a:srgbClr val="A3D0AF"/>
                </a:solidFill>
                <a:latin typeface="Plus Jakarta Sans" pitchFamily="2" charset="0"/>
                <a:cs typeface="Plus Jakarta Sans" pitchFamily="2" charset="0"/>
              </a:rPr>
              <a:t>Reference</a:t>
            </a:r>
          </a:p>
          <a:p>
            <a:pPr algn="l"/>
            <a:r>
              <a:rPr lang="en-US" sz="1200" dirty="0">
                <a:solidFill>
                  <a:srgbClr val="A3D0AF"/>
                </a:solidFill>
                <a:latin typeface="Plus Jakarta Sans" pitchFamily="2" charset="0"/>
                <a:cs typeface="Plus Jakarta Sans" pitchFamily="2" charset="0"/>
              </a:rPr>
              <a:t>https://www.retaildive.com/news/virtual-try-on-offers-more-sales-perfect-corp/723798/ , 2025</a:t>
            </a:r>
          </a:p>
        </p:txBody>
      </p:sp>
      <p:sp>
        <p:nvSpPr>
          <p:cNvPr id="4" name="TextBox 3">
            <a:extLst>
              <a:ext uri="{FF2B5EF4-FFF2-40B4-BE49-F238E27FC236}">
                <a16:creationId xmlns:a16="http://schemas.microsoft.com/office/drawing/2014/main" id="{09753D5C-B938-BD1C-9DEF-BA18B3D7F7A9}"/>
              </a:ext>
            </a:extLst>
          </p:cNvPr>
          <p:cNvSpPr txBox="1"/>
          <p:nvPr/>
        </p:nvSpPr>
        <p:spPr>
          <a:xfrm>
            <a:off x="380309" y="7780199"/>
            <a:ext cx="6935349" cy="600164"/>
          </a:xfrm>
          <a:prstGeom prst="rect">
            <a:avLst/>
          </a:prstGeom>
          <a:noFill/>
        </p:spPr>
        <p:txBody>
          <a:bodyPr wrap="square">
            <a:spAutoFit/>
          </a:bodyPr>
          <a:lstStyle/>
          <a:p>
            <a:pPr algn="l"/>
            <a:r>
              <a:rPr lang="en-US" sz="1100" dirty="0">
                <a:solidFill>
                  <a:srgbClr val="A3D0AF"/>
                </a:solidFill>
                <a:latin typeface="Plus Jakarta Sans" pitchFamily="2" charset="0"/>
                <a:cs typeface="Plus Jakarta Sans" pitchFamily="2" charset="0"/>
              </a:rPr>
              <a:t>References</a:t>
            </a:r>
          </a:p>
          <a:p>
            <a:pPr algn="l"/>
            <a:r>
              <a:rPr lang="en-US" sz="1100" dirty="0">
                <a:solidFill>
                  <a:srgbClr val="A3D0AF"/>
                </a:solidFill>
                <a:latin typeface="Plus Jakarta Sans" pitchFamily="2" charset="0"/>
                <a:cs typeface="Plus Jakarta Sans" pitchFamily="2" charset="0"/>
              </a:rPr>
              <a:t>https://capitaloneshopping.com/research/average-retail-return-rate,2025</a:t>
            </a:r>
          </a:p>
          <a:p>
            <a:pPr algn="l"/>
            <a:r>
              <a:rPr lang="en-US" sz="1100" dirty="0">
                <a:solidFill>
                  <a:srgbClr val="A3D0AF"/>
                </a:solidFill>
                <a:latin typeface="Plus Jakarta Sans" pitchFamily="2" charset="0"/>
                <a:cs typeface="Plus Jakarta Sans" pitchFamily="2" charset="0"/>
              </a:rPr>
              <a:t>https://capitaloneshopping.com/research/retail-statistics , 2025</a:t>
            </a:r>
          </a:p>
        </p:txBody>
      </p:sp>
      <p:pic>
        <p:nvPicPr>
          <p:cNvPr id="5" name="Picture 4" descr="A person standing in a clothing store&#10;&#10;AI-generated content may be incorrect.">
            <a:extLst>
              <a:ext uri="{FF2B5EF4-FFF2-40B4-BE49-F238E27FC236}">
                <a16:creationId xmlns:a16="http://schemas.microsoft.com/office/drawing/2014/main" id="{38CE1DCB-BF49-C549-24E7-E06F2122823A}"/>
              </a:ext>
            </a:extLst>
          </p:cNvPr>
          <p:cNvPicPr>
            <a:picLocks noChangeAspect="1"/>
          </p:cNvPicPr>
          <p:nvPr/>
        </p:nvPicPr>
        <p:blipFill>
          <a:blip r:embed="rId9">
            <a:extLst>
              <a:ext uri="{BEBA8EAE-BF5A-486C-A8C5-ECC9F3942E4B}">
                <a14:imgProps xmlns:a14="http://schemas.microsoft.com/office/drawing/2010/main">
                  <a14:imgLayer r:embed="rId10">
                    <a14:imgEffect>
                      <a14:colorTemperature colorTemp="5300"/>
                    </a14:imgEffect>
                  </a14:imgLayer>
                </a14:imgProps>
              </a:ext>
              <a:ext uri="{28A0092B-C50C-407E-A947-70E740481C1C}">
                <a14:useLocalDpi xmlns:a14="http://schemas.microsoft.com/office/drawing/2010/main" val="0"/>
              </a:ext>
            </a:extLst>
          </a:blip>
          <a:stretch>
            <a:fillRect/>
          </a:stretch>
        </p:blipFill>
        <p:spPr>
          <a:xfrm>
            <a:off x="-404944" y="-7140338"/>
            <a:ext cx="13001888" cy="7091939"/>
          </a:xfrm>
          <a:prstGeom prst="rect">
            <a:avLst/>
          </a:prstGeom>
        </p:spPr>
      </p:pic>
    </p:spTree>
    <p:extLst>
      <p:ext uri="{BB962C8B-B14F-4D97-AF65-F5344CB8AC3E}">
        <p14:creationId xmlns:p14="http://schemas.microsoft.com/office/powerpoint/2010/main" val="320333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94FBAD-4431-5488-4E8B-C127AD3C7EB0}"/>
            </a:ext>
          </a:extLst>
        </p:cNvPr>
        <p:cNvGrpSpPr/>
        <p:nvPr/>
      </p:nvGrpSpPr>
      <p:grpSpPr>
        <a:xfrm>
          <a:off x="0" y="0"/>
          <a:ext cx="0" cy="0"/>
          <a:chOff x="0" y="0"/>
          <a:chExt cx="0" cy="0"/>
        </a:xfrm>
      </p:grpSpPr>
      <p:sp>
        <p:nvSpPr>
          <p:cNvPr id="20" name="!!MM">
            <a:extLst>
              <a:ext uri="{FF2B5EF4-FFF2-40B4-BE49-F238E27FC236}">
                <a16:creationId xmlns:a16="http://schemas.microsoft.com/office/drawing/2014/main" id="{742EEAC2-5D41-896D-AFB6-9316240558EB}"/>
              </a:ext>
            </a:extLst>
          </p:cNvPr>
          <p:cNvSpPr/>
          <p:nvPr/>
        </p:nvSpPr>
        <p:spPr>
          <a:xfrm rot="10800000">
            <a:off x="-4778857" y="-6063490"/>
            <a:ext cx="9753594" cy="9753594"/>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 name="!!S2">
            <a:extLst>
              <a:ext uri="{FF2B5EF4-FFF2-40B4-BE49-F238E27FC236}">
                <a16:creationId xmlns:a16="http://schemas.microsoft.com/office/drawing/2014/main" id="{F01F2941-A8C5-028A-DCE2-C78DC73A9376}"/>
              </a:ext>
            </a:extLst>
          </p:cNvPr>
          <p:cNvCxnSpPr>
            <a:cxnSpLocks/>
          </p:cNvCxnSpPr>
          <p:nvPr/>
        </p:nvCxnSpPr>
        <p:spPr>
          <a:xfrm flipH="1">
            <a:off x="9439330" y="1303227"/>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F3A1C2EE-4F93-13AB-37F2-C76E7F012241}"/>
              </a:ext>
            </a:extLst>
          </p:cNvPr>
          <p:cNvCxnSpPr>
            <a:cxnSpLocks/>
          </p:cNvCxnSpPr>
          <p:nvPr/>
        </p:nvCxnSpPr>
        <p:spPr>
          <a:xfrm>
            <a:off x="10082531" y="5265395"/>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E202CF8A-E50F-EE24-E36D-9891E0D4D876}"/>
              </a:ext>
            </a:extLst>
          </p:cNvPr>
          <p:cNvCxnSpPr>
            <a:cxnSpLocks/>
          </p:cNvCxnSpPr>
          <p:nvPr/>
        </p:nvCxnSpPr>
        <p:spPr>
          <a:xfrm flipH="1">
            <a:off x="-684391" y="6544497"/>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04BD6563-4A5A-08FB-C6C3-2A9BFD744372}"/>
              </a:ext>
            </a:extLst>
          </p:cNvPr>
          <p:cNvSpPr/>
          <p:nvPr/>
        </p:nvSpPr>
        <p:spPr>
          <a:xfrm>
            <a:off x="3743729" y="6262816"/>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445D9B69-A3D7-5BFD-3B69-9CE184268BD1}"/>
              </a:ext>
            </a:extLst>
          </p:cNvPr>
          <p:cNvSpPr/>
          <p:nvPr/>
        </p:nvSpPr>
        <p:spPr>
          <a:xfrm>
            <a:off x="9779958" y="4927545"/>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449A0B27-2B47-5C57-B848-ACA4D3F43EE8}"/>
              </a:ext>
            </a:extLst>
          </p:cNvPr>
          <p:cNvSpPr/>
          <p:nvPr/>
        </p:nvSpPr>
        <p:spPr>
          <a:xfrm>
            <a:off x="9184774" y="997422"/>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D3600B10-B1BB-956A-B21E-CD74043FA351}"/>
              </a:ext>
            </a:extLst>
          </p:cNvPr>
          <p:cNvSpPr/>
          <p:nvPr/>
        </p:nvSpPr>
        <p:spPr>
          <a:xfrm>
            <a:off x="0" y="71300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35E38007-784F-F0AE-1E7A-AF55B8D0ABE1}"/>
              </a:ext>
            </a:extLst>
          </p:cNvPr>
          <p:cNvSpPr/>
          <p:nvPr/>
        </p:nvSpPr>
        <p:spPr>
          <a:xfrm>
            <a:off x="-3447822" y="2251449"/>
            <a:ext cx="9108153" cy="886436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4BDC5A02-3EA5-3924-ADC3-4F2B1EE48096}"/>
              </a:ext>
            </a:extLst>
          </p:cNvPr>
          <p:cNvCxnSpPr>
            <a:cxnSpLocks/>
          </p:cNvCxnSpPr>
          <p:nvPr/>
        </p:nvCxnSpPr>
        <p:spPr>
          <a:xfrm>
            <a:off x="297594" y="-95854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E354A909-0A0E-B17F-E3F3-95322F8FDC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29" name="TextBox 28">
            <a:extLst>
              <a:ext uri="{FF2B5EF4-FFF2-40B4-BE49-F238E27FC236}">
                <a16:creationId xmlns:a16="http://schemas.microsoft.com/office/drawing/2014/main" id="{543712B2-7BE3-E707-329E-9CAB4D2BB300}"/>
              </a:ext>
            </a:extLst>
          </p:cNvPr>
          <p:cNvSpPr txBox="1"/>
          <p:nvPr/>
        </p:nvSpPr>
        <p:spPr>
          <a:xfrm>
            <a:off x="4905450" y="10502082"/>
            <a:ext cx="6995025" cy="2677656"/>
          </a:xfrm>
          <a:prstGeom prst="rect">
            <a:avLst/>
          </a:prstGeom>
          <a:noFill/>
        </p:spPr>
        <p:txBody>
          <a:bodyPr wrap="square" anchor="ctr">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2800" b="1" i="0" u="none" strike="noStrike" kern="1200" cap="none" normalizeH="0" baseline="0" noProof="0" dirty="0">
                <a:ln>
                  <a:noFill/>
                </a:ln>
                <a:solidFill>
                  <a:srgbClr val="192821"/>
                </a:solidFill>
                <a:effectLst/>
                <a:uLnTx/>
                <a:uFillTx/>
                <a:latin typeface="Plus Jakarta Sans" pitchFamily="2" charset="77"/>
                <a:ea typeface="+mn-ea"/>
                <a:cs typeface="Plus Jakarta Sans" pitchFamily="2" charset="77"/>
              </a:rPr>
              <a:t>Reduction in Return Rates</a:t>
            </a:r>
            <a:r>
              <a:rPr kumimoji="0" lang="ar-SA" sz="2800" b="1" i="0" u="none" strike="noStrike" kern="1200" cap="none" normalizeH="0" baseline="0" noProof="0" dirty="0">
                <a:ln>
                  <a:noFill/>
                </a:ln>
                <a:solidFill>
                  <a:srgbClr val="192821"/>
                </a:solidFill>
                <a:effectLst/>
                <a:uLnTx/>
                <a:uFillTx/>
                <a:latin typeface="Plus Jakarta Sans" pitchFamily="2" charset="77"/>
                <a:ea typeface="+mn-ea"/>
                <a:cs typeface="Plus Jakarta Sans" pitchFamily="2" charset="77"/>
              </a:rPr>
              <a:t> </a:t>
            </a:r>
            <a:r>
              <a:rPr kumimoji="0" lang="en-US" sz="2800" b="1" i="0" u="none" strike="noStrike" kern="1200" cap="none" normalizeH="0" baseline="0" noProof="0" dirty="0">
                <a:ln>
                  <a:noFill/>
                </a:ln>
                <a:solidFill>
                  <a:srgbClr val="192821"/>
                </a:solidFill>
                <a:effectLst/>
                <a:uLnTx/>
                <a:uFillTx/>
                <a:latin typeface="Plus Jakarta Sans" pitchFamily="2" charset="77"/>
                <a:ea typeface="+mn-ea"/>
                <a:cs typeface="Plus Jakarta Sans" pitchFamily="2" charset="77"/>
              </a:rPr>
              <a:t>ENHANCED DECISION-MAKING Virtual try-on tools allow customers to visualize products on themselves, leading to more informed purchasing decisions. This has been shown to reduce return rates by up to </a:t>
            </a:r>
            <a:r>
              <a:rPr kumimoji="0" lang="en-US" sz="2800" b="1" i="0" u="none" strike="noStrike" kern="1200" cap="none" normalizeH="0" baseline="0" noProof="0" dirty="0">
                <a:ln>
                  <a:noFill/>
                </a:ln>
                <a:solidFill>
                  <a:srgbClr val="A3D0AF"/>
                </a:solidFill>
                <a:effectLst/>
                <a:uLnTx/>
                <a:uFillTx/>
                <a:latin typeface="Plus Jakarta Sans" pitchFamily="2" charset="77"/>
                <a:ea typeface="+mn-ea"/>
                <a:cs typeface="Plus Jakarta Sans" pitchFamily="2" charset="77"/>
              </a:rPr>
              <a:t>64%.[3]</a:t>
            </a:r>
          </a:p>
        </p:txBody>
      </p:sp>
      <p:pic>
        <p:nvPicPr>
          <p:cNvPr id="3" name="Picture 2" descr="A person standing in a clothing store&#10;&#10;AI-generated content may be incorrect.">
            <a:extLst>
              <a:ext uri="{FF2B5EF4-FFF2-40B4-BE49-F238E27FC236}">
                <a16:creationId xmlns:a16="http://schemas.microsoft.com/office/drawing/2014/main" id="{D556B023-1E29-E429-9117-28C648DDD376}"/>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tretch>
            <a:fillRect/>
          </a:stretch>
        </p:blipFill>
        <p:spPr>
          <a:xfrm>
            <a:off x="-404944" y="-116970"/>
            <a:ext cx="13001888" cy="7091939"/>
          </a:xfrm>
          <a:prstGeom prst="rect">
            <a:avLst/>
          </a:prstGeom>
        </p:spPr>
      </p:pic>
      <p:sp>
        <p:nvSpPr>
          <p:cNvPr id="4" name="TextBox 3">
            <a:extLst>
              <a:ext uri="{FF2B5EF4-FFF2-40B4-BE49-F238E27FC236}">
                <a16:creationId xmlns:a16="http://schemas.microsoft.com/office/drawing/2014/main" id="{02203584-7046-DCE4-D14C-4581C3833263}"/>
              </a:ext>
            </a:extLst>
          </p:cNvPr>
          <p:cNvSpPr txBox="1"/>
          <p:nvPr/>
        </p:nvSpPr>
        <p:spPr>
          <a:xfrm>
            <a:off x="3436930" y="-2058487"/>
            <a:ext cx="5318137" cy="610295"/>
          </a:xfrm>
          <a:prstGeom prst="rect">
            <a:avLst/>
          </a:prstGeom>
          <a:noFill/>
        </p:spPr>
        <p:txBody>
          <a:bodyPr wrap="square" anchor="ctr">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Key Challenges</a:t>
            </a:r>
          </a:p>
        </p:txBody>
      </p:sp>
      <p:pic>
        <p:nvPicPr>
          <p:cNvPr id="2" name="Picture 1" descr="A screenshot of a person wearing a dress&#10;&#10;AI-generated content may be incorrect.">
            <a:extLst>
              <a:ext uri="{FF2B5EF4-FFF2-40B4-BE49-F238E27FC236}">
                <a16:creationId xmlns:a16="http://schemas.microsoft.com/office/drawing/2014/main" id="{1D01E1EB-FC88-43A0-484D-949424BFA036}"/>
              </a:ext>
            </a:extLst>
          </p:cNvPr>
          <p:cNvPicPr>
            <a:picLocks noChangeAspect="1"/>
          </p:cNvPicPr>
          <p:nvPr/>
        </p:nvPicPr>
        <p:blipFill>
          <a:blip r:embed="rId6">
            <a:extLst>
              <a:ext uri="{28A0092B-C50C-407E-A947-70E740481C1C}">
                <a14:useLocalDpi xmlns:a14="http://schemas.microsoft.com/office/drawing/2010/main" val="0"/>
              </a:ext>
            </a:extLst>
          </a:blip>
          <a:srcRect r="48091"/>
          <a:stretch>
            <a:fillRect/>
          </a:stretch>
        </p:blipFill>
        <p:spPr>
          <a:xfrm>
            <a:off x="1384216" y="8613901"/>
            <a:ext cx="2503900" cy="8843361"/>
          </a:xfrm>
          <a:prstGeom prst="rect">
            <a:avLst/>
          </a:prstGeom>
        </p:spPr>
      </p:pic>
      <p:sp>
        <p:nvSpPr>
          <p:cNvPr id="5" name="TextBox 4">
            <a:extLst>
              <a:ext uri="{FF2B5EF4-FFF2-40B4-BE49-F238E27FC236}">
                <a16:creationId xmlns:a16="http://schemas.microsoft.com/office/drawing/2014/main" id="{5C2449B3-53EE-357B-E009-AAD3C63A92FA}"/>
              </a:ext>
            </a:extLst>
          </p:cNvPr>
          <p:cNvSpPr txBox="1"/>
          <p:nvPr/>
        </p:nvSpPr>
        <p:spPr>
          <a:xfrm>
            <a:off x="4488074" y="7358834"/>
            <a:ext cx="6730029" cy="461665"/>
          </a:xfrm>
          <a:prstGeom prst="rect">
            <a:avLst/>
          </a:prstGeom>
          <a:noFill/>
        </p:spPr>
        <p:txBody>
          <a:bodyPr wrap="square">
            <a:spAutoFit/>
          </a:bodyPr>
          <a:lstStyle/>
          <a:p>
            <a:pPr algn="l"/>
            <a:r>
              <a:rPr lang="en-US" sz="1200" dirty="0">
                <a:solidFill>
                  <a:srgbClr val="A3D0AF"/>
                </a:solidFill>
                <a:latin typeface="Plus Jakarta Sans" pitchFamily="2" charset="0"/>
                <a:cs typeface="Plus Jakarta Sans" pitchFamily="2" charset="0"/>
              </a:rPr>
              <a:t>Reference</a:t>
            </a:r>
          </a:p>
          <a:p>
            <a:pPr algn="l"/>
            <a:r>
              <a:rPr lang="en-US" sz="1200" dirty="0">
                <a:solidFill>
                  <a:srgbClr val="A3D0AF"/>
                </a:solidFill>
                <a:latin typeface="Plus Jakarta Sans" pitchFamily="2" charset="0"/>
                <a:cs typeface="Plus Jakarta Sans" pitchFamily="2" charset="0"/>
              </a:rPr>
              <a:t>https://www.retaildive.com/news/virtual-try-on-offers-more-sales-perfect-corp/723798/ , 2025</a:t>
            </a:r>
          </a:p>
        </p:txBody>
      </p:sp>
      <p:sp>
        <p:nvSpPr>
          <p:cNvPr id="6" name="Rectangle: Rounded Corners 5">
            <a:extLst>
              <a:ext uri="{FF2B5EF4-FFF2-40B4-BE49-F238E27FC236}">
                <a16:creationId xmlns:a16="http://schemas.microsoft.com/office/drawing/2014/main" id="{DBD2FA7C-7A3F-5BF2-E8C5-DDFC4E9E29D8}"/>
              </a:ext>
            </a:extLst>
          </p:cNvPr>
          <p:cNvSpPr/>
          <p:nvPr/>
        </p:nvSpPr>
        <p:spPr>
          <a:xfrm>
            <a:off x="845520" y="2291095"/>
            <a:ext cx="10920506" cy="2368420"/>
          </a:xfrm>
          <a:prstGeom prst="roundRect">
            <a:avLst/>
          </a:prstGeom>
          <a:solidFill>
            <a:schemeClr val="bg1">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spc="300" dirty="0">
                <a:solidFill>
                  <a:schemeClr val="tx1">
                    <a:lumMod val="65000"/>
                    <a:lumOff val="35000"/>
                  </a:schemeClr>
                </a:solidFill>
                <a:latin typeface="Plus Jakarta Sans"/>
              </a:rPr>
              <a:t>Background</a:t>
            </a:r>
          </a:p>
        </p:txBody>
      </p:sp>
    </p:spTree>
    <p:extLst>
      <p:ext uri="{BB962C8B-B14F-4D97-AF65-F5344CB8AC3E}">
        <p14:creationId xmlns:p14="http://schemas.microsoft.com/office/powerpoint/2010/main" val="34241362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6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0000">
                                          <p:cBhvr additive="base">
                                            <p:cTn id="7" dur="20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8"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ppt_x"/>
                                              </p:val>
                                            </p:tav>
                                            <p:tav tm="100000">
                                              <p:val>
                                                <p:strVal val="#ppt_x"/>
                                              </p:val>
                                            </p:tav>
                                          </p:tavLst>
                                        </p:anim>
                                        <p:anim calcmode="lin" valueType="num">
                                          <p:cBhvr additive="base">
                                            <p:cTn id="8"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97CF28C-219D-0407-3237-C0CA85AD7ECD}"/>
            </a:ext>
          </a:extLst>
        </p:cNvPr>
        <p:cNvGrpSpPr/>
        <p:nvPr/>
      </p:nvGrpSpPr>
      <p:grpSpPr>
        <a:xfrm>
          <a:off x="0" y="0"/>
          <a:ext cx="0" cy="0"/>
          <a:chOff x="0" y="0"/>
          <a:chExt cx="0" cy="0"/>
        </a:xfrm>
      </p:grpSpPr>
      <p:sp>
        <p:nvSpPr>
          <p:cNvPr id="20" name="!!MM">
            <a:extLst>
              <a:ext uri="{FF2B5EF4-FFF2-40B4-BE49-F238E27FC236}">
                <a16:creationId xmlns:a16="http://schemas.microsoft.com/office/drawing/2014/main" id="{8262DA41-B410-35A8-85A0-1FFB69EFA343}"/>
              </a:ext>
            </a:extLst>
          </p:cNvPr>
          <p:cNvSpPr/>
          <p:nvPr/>
        </p:nvSpPr>
        <p:spPr>
          <a:xfrm rot="10800000">
            <a:off x="3733143" y="6544497"/>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 name="!!S2">
            <a:extLst>
              <a:ext uri="{FF2B5EF4-FFF2-40B4-BE49-F238E27FC236}">
                <a16:creationId xmlns:a16="http://schemas.microsoft.com/office/drawing/2014/main" id="{5322C0AC-02A9-2899-61D9-C9CB38DBD2B9}"/>
              </a:ext>
            </a:extLst>
          </p:cNvPr>
          <p:cNvCxnSpPr>
            <a:cxnSpLocks/>
          </p:cNvCxnSpPr>
          <p:nvPr/>
        </p:nvCxnSpPr>
        <p:spPr>
          <a:xfrm flipH="1">
            <a:off x="9444311" y="192762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3450917D-E01B-F571-2A12-B3B8ACAFDD8F}"/>
              </a:ext>
            </a:extLst>
          </p:cNvPr>
          <p:cNvCxnSpPr>
            <a:cxnSpLocks/>
          </p:cNvCxnSpPr>
          <p:nvPr/>
        </p:nvCxnSpPr>
        <p:spPr>
          <a:xfrm>
            <a:off x="9444311" y="529743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89B95322-C0EE-D0FB-641B-959E5342ACE5}"/>
              </a:ext>
            </a:extLst>
          </p:cNvPr>
          <p:cNvCxnSpPr>
            <a:cxnSpLocks/>
          </p:cNvCxnSpPr>
          <p:nvPr/>
        </p:nvCxnSpPr>
        <p:spPr>
          <a:xfrm flipH="1">
            <a:off x="-1124239" y="542990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C3E60128-3AC9-7E16-CF4C-C188767328C6}"/>
              </a:ext>
            </a:extLst>
          </p:cNvPr>
          <p:cNvSpPr/>
          <p:nvPr/>
        </p:nvSpPr>
        <p:spPr>
          <a:xfrm>
            <a:off x="3303881" y="5148222"/>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36427087-75F9-3FE7-24EE-2B3EE1C4295A}"/>
              </a:ext>
            </a:extLst>
          </p:cNvPr>
          <p:cNvSpPr/>
          <p:nvPr/>
        </p:nvSpPr>
        <p:spPr>
          <a:xfrm>
            <a:off x="9141738" y="4959589"/>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0D23A8BA-37A4-B861-BB77-26035F982D74}"/>
              </a:ext>
            </a:extLst>
          </p:cNvPr>
          <p:cNvSpPr/>
          <p:nvPr/>
        </p:nvSpPr>
        <p:spPr>
          <a:xfrm>
            <a:off x="9189755" y="162181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F1E18C2B-A19F-6859-B2F5-C354BD710AE8}"/>
              </a:ext>
            </a:extLst>
          </p:cNvPr>
          <p:cNvSpPr/>
          <p:nvPr/>
        </p:nvSpPr>
        <p:spPr>
          <a:xfrm>
            <a:off x="794084" y="113050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AC718772-529C-B71D-ACB3-314267552DA1}"/>
              </a:ext>
            </a:extLst>
          </p:cNvPr>
          <p:cNvSpPr/>
          <p:nvPr/>
        </p:nvSpPr>
        <p:spPr>
          <a:xfrm>
            <a:off x="4050351" y="1569102"/>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2E60E4FD-F83B-82AD-8D23-21C2C400CE09}"/>
              </a:ext>
            </a:extLst>
          </p:cNvPr>
          <p:cNvCxnSpPr>
            <a:cxnSpLocks/>
          </p:cNvCxnSpPr>
          <p:nvPr/>
        </p:nvCxnSpPr>
        <p:spPr>
          <a:xfrm>
            <a:off x="1091678" y="-54104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1ECA225F-185D-48D0-76F3-3F208687365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2" name="TextBox 1">
            <a:extLst>
              <a:ext uri="{FF2B5EF4-FFF2-40B4-BE49-F238E27FC236}">
                <a16:creationId xmlns:a16="http://schemas.microsoft.com/office/drawing/2014/main" id="{4B779006-693F-5F1E-C772-610D65137071}"/>
              </a:ext>
            </a:extLst>
          </p:cNvPr>
          <p:cNvSpPr txBox="1"/>
          <p:nvPr/>
        </p:nvSpPr>
        <p:spPr>
          <a:xfrm>
            <a:off x="3436930" y="1678619"/>
            <a:ext cx="5318137" cy="610295"/>
          </a:xfrm>
          <a:prstGeom prst="rect">
            <a:avLst/>
          </a:prstGeom>
          <a:noFill/>
        </p:spPr>
        <p:txBody>
          <a:bodyPr wrap="square" anchor="ctr">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Key Challenges</a:t>
            </a:r>
          </a:p>
        </p:txBody>
      </p:sp>
      <p:sp>
        <p:nvSpPr>
          <p:cNvPr id="4" name="TextBox 3">
            <a:extLst>
              <a:ext uri="{FF2B5EF4-FFF2-40B4-BE49-F238E27FC236}">
                <a16:creationId xmlns:a16="http://schemas.microsoft.com/office/drawing/2014/main" id="{F68590CB-DF7A-CDDB-35BE-D5F2D289919D}"/>
              </a:ext>
            </a:extLst>
          </p:cNvPr>
          <p:cNvSpPr txBox="1"/>
          <p:nvPr/>
        </p:nvSpPr>
        <p:spPr>
          <a:xfrm>
            <a:off x="1654779" y="3882438"/>
            <a:ext cx="2399523" cy="714901"/>
          </a:xfrm>
          <a:prstGeom prst="rect">
            <a:avLst/>
          </a:prstGeom>
          <a:noFill/>
        </p:spPr>
        <p:txBody>
          <a:bodyPr wrap="square">
            <a:spAutoFit/>
          </a:bodyPr>
          <a:lstStyle/>
          <a:p>
            <a:r>
              <a:rPr lang="en-US" sz="2000" dirty="0">
                <a:solidFill>
                  <a:schemeClr val="tx1">
                    <a:lumMod val="85000"/>
                    <a:lumOff val="15000"/>
                  </a:schemeClr>
                </a:solidFill>
                <a:latin typeface="Plus Jakarta Sans" pitchFamily="2" charset="0"/>
                <a:cs typeface="Plus Jakarta Sans" pitchFamily="2" charset="0"/>
              </a:rPr>
              <a:t>Accurate garment alignment</a:t>
            </a:r>
          </a:p>
        </p:txBody>
      </p:sp>
      <p:sp>
        <p:nvSpPr>
          <p:cNvPr id="5" name="TextBox 4">
            <a:extLst>
              <a:ext uri="{FF2B5EF4-FFF2-40B4-BE49-F238E27FC236}">
                <a16:creationId xmlns:a16="http://schemas.microsoft.com/office/drawing/2014/main" id="{E8F32B2C-CF80-E63C-7A01-458E02CD30D9}"/>
              </a:ext>
            </a:extLst>
          </p:cNvPr>
          <p:cNvSpPr txBox="1"/>
          <p:nvPr/>
        </p:nvSpPr>
        <p:spPr>
          <a:xfrm>
            <a:off x="4975495" y="3882438"/>
            <a:ext cx="2399523" cy="1015663"/>
          </a:xfrm>
          <a:prstGeom prst="rect">
            <a:avLst/>
          </a:prstGeom>
          <a:noFill/>
        </p:spPr>
        <p:txBody>
          <a:bodyPr wrap="square">
            <a:spAutoFit/>
          </a:bodyPr>
          <a:lstStyle/>
          <a:p>
            <a:r>
              <a:rPr lang="en-US" sz="2000" dirty="0">
                <a:solidFill>
                  <a:schemeClr val="tx1">
                    <a:lumMod val="85000"/>
                    <a:lumOff val="15000"/>
                  </a:schemeClr>
                </a:solidFill>
                <a:latin typeface="Plus Jakarta Sans" pitchFamily="2" charset="0"/>
                <a:cs typeface="Plus Jakarta Sans" pitchFamily="2" charset="0"/>
              </a:rPr>
              <a:t>Preservation of clothing details (textures, logos).</a:t>
            </a:r>
          </a:p>
        </p:txBody>
      </p:sp>
      <p:sp>
        <p:nvSpPr>
          <p:cNvPr id="6" name="TextBox 5">
            <a:extLst>
              <a:ext uri="{FF2B5EF4-FFF2-40B4-BE49-F238E27FC236}">
                <a16:creationId xmlns:a16="http://schemas.microsoft.com/office/drawing/2014/main" id="{0ACE2B78-9056-914C-8E56-B1DE70ED21A2}"/>
              </a:ext>
            </a:extLst>
          </p:cNvPr>
          <p:cNvSpPr txBox="1"/>
          <p:nvPr/>
        </p:nvSpPr>
        <p:spPr>
          <a:xfrm>
            <a:off x="8458856" y="3882438"/>
            <a:ext cx="2399523" cy="1015663"/>
          </a:xfrm>
          <a:prstGeom prst="rect">
            <a:avLst/>
          </a:prstGeom>
          <a:noFill/>
        </p:spPr>
        <p:txBody>
          <a:bodyPr wrap="square">
            <a:spAutoFit/>
          </a:bodyPr>
          <a:lstStyle/>
          <a:p>
            <a:r>
              <a:rPr lang="en-US" sz="2000" dirty="0">
                <a:solidFill>
                  <a:schemeClr val="tx1">
                    <a:lumMod val="85000"/>
                    <a:lumOff val="15000"/>
                  </a:schemeClr>
                </a:solidFill>
                <a:latin typeface="Plus Jakarta Sans" pitchFamily="2" charset="0"/>
                <a:cs typeface="Plus Jakarta Sans" pitchFamily="2" charset="0"/>
              </a:rPr>
              <a:t>Realistic rendering of human features.</a:t>
            </a:r>
          </a:p>
        </p:txBody>
      </p:sp>
      <p:pic>
        <p:nvPicPr>
          <p:cNvPr id="8" name="Picture 7" descr="A black background with a black square&#10;&#10;AI-generated content may be incorrect.">
            <a:extLst>
              <a:ext uri="{FF2B5EF4-FFF2-40B4-BE49-F238E27FC236}">
                <a16:creationId xmlns:a16="http://schemas.microsoft.com/office/drawing/2014/main" id="{4885ABF4-1D2B-5060-6332-636E72A394A6}"/>
              </a:ext>
            </a:extLst>
          </p:cNvPr>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654779" y="2987823"/>
            <a:ext cx="791459" cy="791459"/>
          </a:xfrm>
          <a:prstGeom prst="rect">
            <a:avLst/>
          </a:prstGeom>
        </p:spPr>
      </p:pic>
      <p:pic>
        <p:nvPicPr>
          <p:cNvPr id="16" name="Picture 15" descr="A black background with a black square&#10;&#10;AI-generated content may be incorrect.">
            <a:extLst>
              <a:ext uri="{FF2B5EF4-FFF2-40B4-BE49-F238E27FC236}">
                <a16:creationId xmlns:a16="http://schemas.microsoft.com/office/drawing/2014/main" id="{812D6CB2-C36A-1B67-F8CC-4C5B4259A713}"/>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975494" y="2987823"/>
            <a:ext cx="791459" cy="791459"/>
          </a:xfrm>
          <a:prstGeom prst="rect">
            <a:avLst/>
          </a:prstGeom>
        </p:spPr>
      </p:pic>
      <p:pic>
        <p:nvPicPr>
          <p:cNvPr id="22" name="Picture 21" descr="A black background with a black square&#10;&#10;AI-generated content may be incorrect.">
            <a:extLst>
              <a:ext uri="{FF2B5EF4-FFF2-40B4-BE49-F238E27FC236}">
                <a16:creationId xmlns:a16="http://schemas.microsoft.com/office/drawing/2014/main" id="{1BFBC88F-89F7-1617-83AD-5E2798A50BB0}"/>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442510" y="2987823"/>
            <a:ext cx="791459" cy="791459"/>
          </a:xfrm>
          <a:prstGeom prst="rect">
            <a:avLst/>
          </a:prstGeom>
        </p:spPr>
      </p:pic>
      <p:sp>
        <p:nvSpPr>
          <p:cNvPr id="23" name="TextBox 22">
            <a:extLst>
              <a:ext uri="{FF2B5EF4-FFF2-40B4-BE49-F238E27FC236}">
                <a16:creationId xmlns:a16="http://schemas.microsoft.com/office/drawing/2014/main" id="{EFD087BA-75BA-088A-288D-9CF6442A3720}"/>
              </a:ext>
            </a:extLst>
          </p:cNvPr>
          <p:cNvSpPr txBox="1"/>
          <p:nvPr/>
        </p:nvSpPr>
        <p:spPr>
          <a:xfrm>
            <a:off x="2490538" y="-1846335"/>
            <a:ext cx="7210924" cy="610295"/>
          </a:xfrm>
          <a:prstGeom prst="rect">
            <a:avLst/>
          </a:prstGeom>
          <a:noFill/>
        </p:spPr>
        <p:txBody>
          <a:bodyPr wrap="square" anchor="ctr">
            <a:spAutoFit/>
          </a:bodyPr>
          <a:lstStyle/>
          <a:p>
            <a:pPr lvl="0">
              <a:lnSpc>
                <a:spcPct val="70000"/>
              </a:lnSpc>
              <a:defRPr/>
            </a:pPr>
            <a:r>
              <a:rPr lang="en-US" sz="4800" b="1" spc="300" dirty="0">
                <a:solidFill>
                  <a:srgbClr val="192821"/>
                </a:solidFill>
                <a:latin typeface="Plus Jakarta Sans" pitchFamily="2" charset="77"/>
                <a:cs typeface="Plus Jakarta Sans" pitchFamily="2" charset="77"/>
              </a:rPr>
              <a:t>Warping Techniques: </a:t>
            </a:r>
          </a:p>
        </p:txBody>
      </p:sp>
      <p:sp>
        <p:nvSpPr>
          <p:cNvPr id="3" name="Rectangle: Rounded Corners 2">
            <a:extLst>
              <a:ext uri="{FF2B5EF4-FFF2-40B4-BE49-F238E27FC236}">
                <a16:creationId xmlns:a16="http://schemas.microsoft.com/office/drawing/2014/main" id="{4C608F15-BB8A-0D83-7730-5E0255A9EB09}"/>
              </a:ext>
            </a:extLst>
          </p:cNvPr>
          <p:cNvSpPr/>
          <p:nvPr/>
        </p:nvSpPr>
        <p:spPr>
          <a:xfrm>
            <a:off x="845520" y="8438974"/>
            <a:ext cx="10920506" cy="2368420"/>
          </a:xfrm>
          <a:prstGeom prst="roundRect">
            <a:avLst/>
          </a:prstGeom>
          <a:solidFill>
            <a:schemeClr val="bg1">
              <a:alpha val="6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b="1" spc="300" dirty="0">
                <a:solidFill>
                  <a:schemeClr val="tx1">
                    <a:lumMod val="65000"/>
                    <a:lumOff val="35000"/>
                  </a:schemeClr>
                </a:solidFill>
                <a:latin typeface="Plus Jakarta Sans"/>
              </a:rPr>
              <a:t>Background</a:t>
            </a:r>
          </a:p>
        </p:txBody>
      </p:sp>
      <p:pic>
        <p:nvPicPr>
          <p:cNvPr id="7" name="Picture 6" descr="A person standing in a clothing store&#10;&#10;AI-generated content may be incorrect.">
            <a:extLst>
              <a:ext uri="{FF2B5EF4-FFF2-40B4-BE49-F238E27FC236}">
                <a16:creationId xmlns:a16="http://schemas.microsoft.com/office/drawing/2014/main" id="{1A937CF8-59A9-02B2-7F76-B98EA4D105BD}"/>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5300"/>
                    </a14:imgEffect>
                  </a14:imgLayer>
                </a14:imgProps>
              </a:ext>
              <a:ext uri="{28A0092B-C50C-407E-A947-70E740481C1C}">
                <a14:useLocalDpi xmlns:a14="http://schemas.microsoft.com/office/drawing/2010/main" val="0"/>
              </a:ext>
            </a:extLst>
          </a:blip>
          <a:stretch>
            <a:fillRect/>
          </a:stretch>
        </p:blipFill>
        <p:spPr>
          <a:xfrm>
            <a:off x="-404944" y="-7140334"/>
            <a:ext cx="13001888" cy="7091939"/>
          </a:xfrm>
          <a:prstGeom prst="rect">
            <a:avLst/>
          </a:prstGeom>
        </p:spPr>
      </p:pic>
    </p:spTree>
    <p:extLst>
      <p:ext uri="{BB962C8B-B14F-4D97-AF65-F5344CB8AC3E}">
        <p14:creationId xmlns:p14="http://schemas.microsoft.com/office/powerpoint/2010/main" val="2582203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86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86000">
                                          <p:cBhvr additive="base">
                                            <p:cTn id="7" dur="2000" fill="hold"/>
                                            <p:tgtEl>
                                              <p:spTgt spid="8"/>
                                            </p:tgtEl>
                                            <p:attrNameLst>
                                              <p:attrName>ppt_x</p:attrName>
                                            </p:attrNameLst>
                                          </p:cBhvr>
                                          <p:tavLst>
                                            <p:tav tm="0">
                                              <p:val>
                                                <p:strVal val="#ppt_x"/>
                                              </p:val>
                                            </p:tav>
                                            <p:tav tm="100000">
                                              <p:val>
                                                <p:strVal val="#ppt_x"/>
                                              </p:val>
                                            </p:tav>
                                          </p:tavLst>
                                        </p:anim>
                                        <p:anim calcmode="lin" valueType="num" p14:bounceEnd="86000">
                                          <p:cBhvr additive="base">
                                            <p:cTn id="8" dur="2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6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86000">
                                          <p:cBhvr additive="base">
                                            <p:cTn id="11" dur="2000" fill="hold"/>
                                            <p:tgtEl>
                                              <p:spTgt spid="4"/>
                                            </p:tgtEl>
                                            <p:attrNameLst>
                                              <p:attrName>ppt_x</p:attrName>
                                            </p:attrNameLst>
                                          </p:cBhvr>
                                          <p:tavLst>
                                            <p:tav tm="0">
                                              <p:val>
                                                <p:strVal val="#ppt_x"/>
                                              </p:val>
                                            </p:tav>
                                            <p:tav tm="100000">
                                              <p:val>
                                                <p:strVal val="#ppt_x"/>
                                              </p:val>
                                            </p:tav>
                                          </p:tavLst>
                                        </p:anim>
                                        <p:anim calcmode="lin" valueType="num" p14:bounceEnd="86000">
                                          <p:cBhvr additive="base">
                                            <p:cTn id="12" dur="20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86000">
                                      <p:stCondLst>
                                        <p:cond delay="750"/>
                                      </p:stCondLst>
                                      <p:childTnLst>
                                        <p:set>
                                          <p:cBhvr>
                                            <p:cTn id="14" dur="1" fill="hold">
                                              <p:stCondLst>
                                                <p:cond delay="0"/>
                                              </p:stCondLst>
                                            </p:cTn>
                                            <p:tgtEl>
                                              <p:spTgt spid="16"/>
                                            </p:tgtEl>
                                            <p:attrNameLst>
                                              <p:attrName>style.visibility</p:attrName>
                                            </p:attrNameLst>
                                          </p:cBhvr>
                                          <p:to>
                                            <p:strVal val="visible"/>
                                          </p:to>
                                        </p:set>
                                        <p:anim calcmode="lin" valueType="num" p14:bounceEnd="86000">
                                          <p:cBhvr additive="base">
                                            <p:cTn id="15" dur="2000" fill="hold"/>
                                            <p:tgtEl>
                                              <p:spTgt spid="16"/>
                                            </p:tgtEl>
                                            <p:attrNameLst>
                                              <p:attrName>ppt_x</p:attrName>
                                            </p:attrNameLst>
                                          </p:cBhvr>
                                          <p:tavLst>
                                            <p:tav tm="0">
                                              <p:val>
                                                <p:strVal val="#ppt_x"/>
                                              </p:val>
                                            </p:tav>
                                            <p:tav tm="100000">
                                              <p:val>
                                                <p:strVal val="#ppt_x"/>
                                              </p:val>
                                            </p:tav>
                                          </p:tavLst>
                                        </p:anim>
                                        <p:anim calcmode="lin" valueType="num" p14:bounceEnd="86000">
                                          <p:cBhvr additive="base">
                                            <p:cTn id="16" dur="2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86000">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14:bounceEnd="86000">
                                          <p:cBhvr additive="base">
                                            <p:cTn id="19" dur="2000" fill="hold"/>
                                            <p:tgtEl>
                                              <p:spTgt spid="5"/>
                                            </p:tgtEl>
                                            <p:attrNameLst>
                                              <p:attrName>ppt_x</p:attrName>
                                            </p:attrNameLst>
                                          </p:cBhvr>
                                          <p:tavLst>
                                            <p:tav tm="0">
                                              <p:val>
                                                <p:strVal val="#ppt_x"/>
                                              </p:val>
                                            </p:tav>
                                            <p:tav tm="100000">
                                              <p:val>
                                                <p:strVal val="#ppt_x"/>
                                              </p:val>
                                            </p:tav>
                                          </p:tavLst>
                                        </p:anim>
                                        <p:anim calcmode="lin" valueType="num" p14:bounceEnd="86000">
                                          <p:cBhvr additive="base">
                                            <p:cTn id="20" dur="20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86000">
                                      <p:stCondLst>
                                        <p:cond delay="1500"/>
                                      </p:stCondLst>
                                      <p:childTnLst>
                                        <p:set>
                                          <p:cBhvr>
                                            <p:cTn id="22" dur="1" fill="hold">
                                              <p:stCondLst>
                                                <p:cond delay="0"/>
                                              </p:stCondLst>
                                            </p:cTn>
                                            <p:tgtEl>
                                              <p:spTgt spid="22"/>
                                            </p:tgtEl>
                                            <p:attrNameLst>
                                              <p:attrName>style.visibility</p:attrName>
                                            </p:attrNameLst>
                                          </p:cBhvr>
                                          <p:to>
                                            <p:strVal val="visible"/>
                                          </p:to>
                                        </p:set>
                                        <p:anim calcmode="lin" valueType="num" p14:bounceEnd="86000">
                                          <p:cBhvr additive="base">
                                            <p:cTn id="23" dur="2000" fill="hold"/>
                                            <p:tgtEl>
                                              <p:spTgt spid="22"/>
                                            </p:tgtEl>
                                            <p:attrNameLst>
                                              <p:attrName>ppt_x</p:attrName>
                                            </p:attrNameLst>
                                          </p:cBhvr>
                                          <p:tavLst>
                                            <p:tav tm="0">
                                              <p:val>
                                                <p:strVal val="#ppt_x"/>
                                              </p:val>
                                            </p:tav>
                                            <p:tav tm="100000">
                                              <p:val>
                                                <p:strVal val="#ppt_x"/>
                                              </p:val>
                                            </p:tav>
                                          </p:tavLst>
                                        </p:anim>
                                        <p:anim calcmode="lin" valueType="num" p14:bounceEnd="86000">
                                          <p:cBhvr additive="base">
                                            <p:cTn id="24" dur="20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86000">
                                      <p:stCondLst>
                                        <p:cond delay="1500"/>
                                      </p:stCondLst>
                                      <p:childTnLst>
                                        <p:set>
                                          <p:cBhvr>
                                            <p:cTn id="26" dur="1" fill="hold">
                                              <p:stCondLst>
                                                <p:cond delay="0"/>
                                              </p:stCondLst>
                                            </p:cTn>
                                            <p:tgtEl>
                                              <p:spTgt spid="6"/>
                                            </p:tgtEl>
                                            <p:attrNameLst>
                                              <p:attrName>style.visibility</p:attrName>
                                            </p:attrNameLst>
                                          </p:cBhvr>
                                          <p:to>
                                            <p:strVal val="visible"/>
                                          </p:to>
                                        </p:set>
                                        <p:anim calcmode="lin" valueType="num" p14:bounceEnd="86000">
                                          <p:cBhvr additive="base">
                                            <p:cTn id="27" dur="2000" fill="hold"/>
                                            <p:tgtEl>
                                              <p:spTgt spid="6"/>
                                            </p:tgtEl>
                                            <p:attrNameLst>
                                              <p:attrName>ppt_x</p:attrName>
                                            </p:attrNameLst>
                                          </p:cBhvr>
                                          <p:tavLst>
                                            <p:tav tm="0">
                                              <p:val>
                                                <p:strVal val="#ppt_x"/>
                                              </p:val>
                                            </p:tav>
                                            <p:tav tm="100000">
                                              <p:val>
                                                <p:strVal val="#ppt_x"/>
                                              </p:val>
                                            </p:tav>
                                          </p:tavLst>
                                        </p:anim>
                                        <p:anim calcmode="lin" valueType="num" p14:bounceEnd="86000">
                                          <p:cBhvr additive="base">
                                            <p:cTn id="28"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2000" fill="hold"/>
                                            <p:tgtEl>
                                              <p:spTgt spid="4"/>
                                            </p:tgtEl>
                                            <p:attrNameLst>
                                              <p:attrName>ppt_x</p:attrName>
                                            </p:attrNameLst>
                                          </p:cBhvr>
                                          <p:tavLst>
                                            <p:tav tm="0">
                                              <p:val>
                                                <p:strVal val="#ppt_x"/>
                                              </p:val>
                                            </p:tav>
                                            <p:tav tm="100000">
                                              <p:val>
                                                <p:strVal val="#ppt_x"/>
                                              </p:val>
                                            </p:tav>
                                          </p:tavLst>
                                        </p:anim>
                                        <p:anim calcmode="lin" valueType="num">
                                          <p:cBhvr additive="base">
                                            <p:cTn id="12" dur="20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75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2000" fill="hold"/>
                                            <p:tgtEl>
                                              <p:spTgt spid="16"/>
                                            </p:tgtEl>
                                            <p:attrNameLst>
                                              <p:attrName>ppt_x</p:attrName>
                                            </p:attrNameLst>
                                          </p:cBhvr>
                                          <p:tavLst>
                                            <p:tav tm="0">
                                              <p:val>
                                                <p:strVal val="#ppt_x"/>
                                              </p:val>
                                            </p:tav>
                                            <p:tav tm="100000">
                                              <p:val>
                                                <p:strVal val="#ppt_x"/>
                                              </p:val>
                                            </p:tav>
                                          </p:tavLst>
                                        </p:anim>
                                        <p:anim calcmode="lin" valueType="num">
                                          <p:cBhvr additive="base">
                                            <p:cTn id="16" dur="20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7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2000" fill="hold"/>
                                            <p:tgtEl>
                                              <p:spTgt spid="5"/>
                                            </p:tgtEl>
                                            <p:attrNameLst>
                                              <p:attrName>ppt_x</p:attrName>
                                            </p:attrNameLst>
                                          </p:cBhvr>
                                          <p:tavLst>
                                            <p:tav tm="0">
                                              <p:val>
                                                <p:strVal val="#ppt_x"/>
                                              </p:val>
                                            </p:tav>
                                            <p:tav tm="100000">
                                              <p:val>
                                                <p:strVal val="#ppt_x"/>
                                              </p:val>
                                            </p:tav>
                                          </p:tavLst>
                                        </p:anim>
                                        <p:anim calcmode="lin" valueType="num">
                                          <p:cBhvr additive="base">
                                            <p:cTn id="20" dur="20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150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2000" fill="hold"/>
                                            <p:tgtEl>
                                              <p:spTgt spid="22"/>
                                            </p:tgtEl>
                                            <p:attrNameLst>
                                              <p:attrName>ppt_x</p:attrName>
                                            </p:attrNameLst>
                                          </p:cBhvr>
                                          <p:tavLst>
                                            <p:tav tm="0">
                                              <p:val>
                                                <p:strVal val="#ppt_x"/>
                                              </p:val>
                                            </p:tav>
                                            <p:tav tm="100000">
                                              <p:val>
                                                <p:strVal val="#ppt_x"/>
                                              </p:val>
                                            </p:tav>
                                          </p:tavLst>
                                        </p:anim>
                                        <p:anim calcmode="lin" valueType="num">
                                          <p:cBhvr additive="base">
                                            <p:cTn id="24" dur="20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2000" fill="hold"/>
                                            <p:tgtEl>
                                              <p:spTgt spid="6"/>
                                            </p:tgtEl>
                                            <p:attrNameLst>
                                              <p:attrName>ppt_x</p:attrName>
                                            </p:attrNameLst>
                                          </p:cBhvr>
                                          <p:tavLst>
                                            <p:tav tm="0">
                                              <p:val>
                                                <p:strVal val="#ppt_x"/>
                                              </p:val>
                                            </p:tav>
                                            <p:tav tm="100000">
                                              <p:val>
                                                <p:strVal val="#ppt_x"/>
                                              </p:val>
                                            </p:tav>
                                          </p:tavLst>
                                        </p:anim>
                                        <p:anim calcmode="lin" valueType="num">
                                          <p:cBhvr additive="base">
                                            <p:cTn id="28"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26644B-DFF8-65AD-442D-CBE8157FAB03}"/>
            </a:ext>
          </a:extLst>
        </p:cNvPr>
        <p:cNvGrpSpPr/>
        <p:nvPr/>
      </p:nvGrpSpPr>
      <p:grpSpPr>
        <a:xfrm>
          <a:off x="0" y="0"/>
          <a:ext cx="0" cy="0"/>
          <a:chOff x="0" y="0"/>
          <a:chExt cx="0" cy="0"/>
        </a:xfrm>
      </p:grpSpPr>
      <p:pic>
        <p:nvPicPr>
          <p:cNvPr id="7" name="Picture 6" descr="A person standing in front of a display&#10;&#10;AI-generated content may be incorrect.">
            <a:extLst>
              <a:ext uri="{FF2B5EF4-FFF2-40B4-BE49-F238E27FC236}">
                <a16:creationId xmlns:a16="http://schemas.microsoft.com/office/drawing/2014/main" id="{9E172376-700C-2C70-5975-63D69C247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479" y="-8691606"/>
            <a:ext cx="3740727" cy="6858000"/>
          </a:xfrm>
          <a:prstGeom prst="rect">
            <a:avLst/>
          </a:prstGeom>
        </p:spPr>
      </p:pic>
      <p:sp>
        <p:nvSpPr>
          <p:cNvPr id="20" name="!!MM">
            <a:extLst>
              <a:ext uri="{FF2B5EF4-FFF2-40B4-BE49-F238E27FC236}">
                <a16:creationId xmlns:a16="http://schemas.microsoft.com/office/drawing/2014/main" id="{AE9750D4-53EC-4D6D-F9B3-99439A5FF74C}"/>
              </a:ext>
            </a:extLst>
          </p:cNvPr>
          <p:cNvSpPr/>
          <p:nvPr/>
        </p:nvSpPr>
        <p:spPr>
          <a:xfrm rot="10800000">
            <a:off x="11401960" y="1927623"/>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 name="!!S2">
            <a:extLst>
              <a:ext uri="{FF2B5EF4-FFF2-40B4-BE49-F238E27FC236}">
                <a16:creationId xmlns:a16="http://schemas.microsoft.com/office/drawing/2014/main" id="{BBCA6B5B-E621-E578-0A8F-62A2ECD77E63}"/>
              </a:ext>
            </a:extLst>
          </p:cNvPr>
          <p:cNvCxnSpPr>
            <a:cxnSpLocks/>
          </p:cNvCxnSpPr>
          <p:nvPr/>
        </p:nvCxnSpPr>
        <p:spPr>
          <a:xfrm flipH="1">
            <a:off x="10445610"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EC476A41-C9CD-D39D-A001-8094F6FF6DA3}"/>
              </a:ext>
            </a:extLst>
          </p:cNvPr>
          <p:cNvCxnSpPr>
            <a:cxnSpLocks/>
          </p:cNvCxnSpPr>
          <p:nvPr/>
        </p:nvCxnSpPr>
        <p:spPr>
          <a:xfrm>
            <a:off x="10032515" y="6345251"/>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95A329C8-C0DB-2671-DC55-49C3550A70D9}"/>
              </a:ext>
            </a:extLst>
          </p:cNvPr>
          <p:cNvCxnSpPr>
            <a:cxnSpLocks/>
          </p:cNvCxnSpPr>
          <p:nvPr/>
        </p:nvCxnSpPr>
        <p:spPr>
          <a:xfrm flipH="1">
            <a:off x="-4025752"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AA698245-69AB-1B93-E811-1B4B7594E895}"/>
              </a:ext>
            </a:extLst>
          </p:cNvPr>
          <p:cNvSpPr/>
          <p:nvPr/>
        </p:nvSpPr>
        <p:spPr>
          <a:xfrm>
            <a:off x="402368" y="6012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68B4E22E-45D6-4E64-97BE-241054171607}"/>
              </a:ext>
            </a:extLst>
          </p:cNvPr>
          <p:cNvSpPr/>
          <p:nvPr/>
        </p:nvSpPr>
        <p:spPr>
          <a:xfrm>
            <a:off x="9729942" y="6007401"/>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3D027828-D748-C8BF-F167-5A8C78DC37DD}"/>
              </a:ext>
            </a:extLst>
          </p:cNvPr>
          <p:cNvSpPr/>
          <p:nvPr/>
        </p:nvSpPr>
        <p:spPr>
          <a:xfrm>
            <a:off x="10191054"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5670D227-3E6F-1AD3-8064-2CD1CE6F2142}"/>
              </a:ext>
            </a:extLst>
          </p:cNvPr>
          <p:cNvSpPr/>
          <p:nvPr/>
        </p:nvSpPr>
        <p:spPr>
          <a:xfrm>
            <a:off x="257753" y="67384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C7D95476-BF31-DCB6-76D0-DEAE070B9851}"/>
              </a:ext>
            </a:extLst>
          </p:cNvPr>
          <p:cNvSpPr/>
          <p:nvPr/>
        </p:nvSpPr>
        <p:spPr>
          <a:xfrm rot="10406589">
            <a:off x="4004657" y="-1771236"/>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CD53A6C4-F26E-0A16-989A-92B28DB56689}"/>
              </a:ext>
            </a:extLst>
          </p:cNvPr>
          <p:cNvCxnSpPr>
            <a:cxnSpLocks/>
          </p:cNvCxnSpPr>
          <p:nvPr/>
        </p:nvCxnSpPr>
        <p:spPr>
          <a:xfrm>
            <a:off x="555347" y="-99770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F0E05158-20E9-D85B-463A-38D09811DC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2" name="TextBox 1">
            <a:extLst>
              <a:ext uri="{FF2B5EF4-FFF2-40B4-BE49-F238E27FC236}">
                <a16:creationId xmlns:a16="http://schemas.microsoft.com/office/drawing/2014/main" id="{A22F10BD-88F1-83A8-AA38-4F894BF63F22}"/>
              </a:ext>
            </a:extLst>
          </p:cNvPr>
          <p:cNvSpPr txBox="1"/>
          <p:nvPr/>
        </p:nvSpPr>
        <p:spPr>
          <a:xfrm>
            <a:off x="2490538" y="1014563"/>
            <a:ext cx="7210924" cy="610295"/>
          </a:xfrm>
          <a:prstGeom prst="rect">
            <a:avLst/>
          </a:prstGeom>
          <a:noFill/>
        </p:spPr>
        <p:txBody>
          <a:bodyPr wrap="square" anchor="ctr">
            <a:spAutoFit/>
          </a:bodyPr>
          <a:lstStyle/>
          <a:p>
            <a:pPr lvl="0">
              <a:lnSpc>
                <a:spcPct val="70000"/>
              </a:lnSpc>
              <a:defRPr/>
            </a:pPr>
            <a:r>
              <a:rPr lang="en-US" sz="4800" b="1" spc="300" dirty="0">
                <a:solidFill>
                  <a:srgbClr val="192821"/>
                </a:solidFill>
                <a:latin typeface="Plus Jakarta Sans" pitchFamily="2" charset="77"/>
                <a:cs typeface="Plus Jakarta Sans" pitchFamily="2" charset="77"/>
              </a:rPr>
              <a:t>Warping Techniques: </a:t>
            </a:r>
          </a:p>
        </p:txBody>
      </p:sp>
      <p:sp>
        <p:nvSpPr>
          <p:cNvPr id="4" name="TextBox 3">
            <a:extLst>
              <a:ext uri="{FF2B5EF4-FFF2-40B4-BE49-F238E27FC236}">
                <a16:creationId xmlns:a16="http://schemas.microsoft.com/office/drawing/2014/main" id="{01C44886-DDB0-69F1-6C4E-2013EB814DB6}"/>
              </a:ext>
            </a:extLst>
          </p:cNvPr>
          <p:cNvSpPr txBox="1"/>
          <p:nvPr/>
        </p:nvSpPr>
        <p:spPr>
          <a:xfrm>
            <a:off x="2072223" y="10580102"/>
            <a:ext cx="2399523" cy="714901"/>
          </a:xfrm>
          <a:prstGeom prst="rect">
            <a:avLst/>
          </a:prstGeom>
          <a:noFill/>
        </p:spPr>
        <p:txBody>
          <a:bodyPr wrap="square">
            <a:spAutoFit/>
          </a:bodyPr>
          <a:lstStyle/>
          <a:p>
            <a:r>
              <a:rPr lang="en-US" sz="2000" dirty="0">
                <a:solidFill>
                  <a:schemeClr val="tx1">
                    <a:lumMod val="85000"/>
                    <a:lumOff val="15000"/>
                  </a:schemeClr>
                </a:solidFill>
                <a:latin typeface="Plus Jakarta Sans" pitchFamily="2" charset="0"/>
                <a:cs typeface="Plus Jakarta Sans" pitchFamily="2" charset="0"/>
              </a:rPr>
              <a:t>Accurate garment alignment</a:t>
            </a:r>
          </a:p>
        </p:txBody>
      </p:sp>
      <p:sp>
        <p:nvSpPr>
          <p:cNvPr id="5" name="TextBox 4">
            <a:extLst>
              <a:ext uri="{FF2B5EF4-FFF2-40B4-BE49-F238E27FC236}">
                <a16:creationId xmlns:a16="http://schemas.microsoft.com/office/drawing/2014/main" id="{A90041EA-6317-1599-A60F-7CA44171F509}"/>
              </a:ext>
            </a:extLst>
          </p:cNvPr>
          <p:cNvSpPr txBox="1"/>
          <p:nvPr/>
        </p:nvSpPr>
        <p:spPr>
          <a:xfrm>
            <a:off x="5392939" y="10580102"/>
            <a:ext cx="2399523" cy="1015663"/>
          </a:xfrm>
          <a:prstGeom prst="rect">
            <a:avLst/>
          </a:prstGeom>
          <a:noFill/>
        </p:spPr>
        <p:txBody>
          <a:bodyPr wrap="square">
            <a:spAutoFit/>
          </a:bodyPr>
          <a:lstStyle/>
          <a:p>
            <a:r>
              <a:rPr lang="en-US" sz="2000" dirty="0">
                <a:solidFill>
                  <a:schemeClr val="tx1">
                    <a:lumMod val="85000"/>
                    <a:lumOff val="15000"/>
                  </a:schemeClr>
                </a:solidFill>
                <a:latin typeface="Plus Jakarta Sans" pitchFamily="2" charset="0"/>
                <a:cs typeface="Plus Jakarta Sans" pitchFamily="2" charset="0"/>
              </a:rPr>
              <a:t>Preservation of clothing details (textures, logos).</a:t>
            </a:r>
          </a:p>
        </p:txBody>
      </p:sp>
      <p:sp>
        <p:nvSpPr>
          <p:cNvPr id="6" name="TextBox 5">
            <a:extLst>
              <a:ext uri="{FF2B5EF4-FFF2-40B4-BE49-F238E27FC236}">
                <a16:creationId xmlns:a16="http://schemas.microsoft.com/office/drawing/2014/main" id="{EA496318-11F6-8893-8233-32273040EABF}"/>
              </a:ext>
            </a:extLst>
          </p:cNvPr>
          <p:cNvSpPr txBox="1"/>
          <p:nvPr/>
        </p:nvSpPr>
        <p:spPr>
          <a:xfrm>
            <a:off x="8876300" y="10580102"/>
            <a:ext cx="2399523" cy="1015663"/>
          </a:xfrm>
          <a:prstGeom prst="rect">
            <a:avLst/>
          </a:prstGeom>
          <a:noFill/>
        </p:spPr>
        <p:txBody>
          <a:bodyPr wrap="square">
            <a:spAutoFit/>
          </a:bodyPr>
          <a:lstStyle/>
          <a:p>
            <a:r>
              <a:rPr lang="en-US" sz="2000" dirty="0">
                <a:solidFill>
                  <a:schemeClr val="tx1">
                    <a:lumMod val="85000"/>
                    <a:lumOff val="15000"/>
                  </a:schemeClr>
                </a:solidFill>
                <a:latin typeface="Plus Jakarta Sans" pitchFamily="2" charset="0"/>
                <a:cs typeface="Plus Jakarta Sans" pitchFamily="2" charset="0"/>
              </a:rPr>
              <a:t>Realistic rendering of human features.</a:t>
            </a:r>
          </a:p>
        </p:txBody>
      </p:sp>
      <p:pic>
        <p:nvPicPr>
          <p:cNvPr id="8" name="Picture 7" descr="A black background with a black square&#10;&#10;AI-generated content may be incorrect.">
            <a:extLst>
              <a:ext uri="{FF2B5EF4-FFF2-40B4-BE49-F238E27FC236}">
                <a16:creationId xmlns:a16="http://schemas.microsoft.com/office/drawing/2014/main" id="{8686AB2F-676A-59B2-B852-E0ECF33E2F22}"/>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072223" y="9685487"/>
            <a:ext cx="791459" cy="791459"/>
          </a:xfrm>
          <a:prstGeom prst="rect">
            <a:avLst/>
          </a:prstGeom>
        </p:spPr>
      </p:pic>
      <p:pic>
        <p:nvPicPr>
          <p:cNvPr id="16" name="Picture 15" descr="A black background with a black square&#10;&#10;AI-generated content may be incorrect.">
            <a:extLst>
              <a:ext uri="{FF2B5EF4-FFF2-40B4-BE49-F238E27FC236}">
                <a16:creationId xmlns:a16="http://schemas.microsoft.com/office/drawing/2014/main" id="{8964FB8C-FA5E-CEE1-81F8-5279B85E9936}"/>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392938" y="9685487"/>
            <a:ext cx="791459" cy="791459"/>
          </a:xfrm>
          <a:prstGeom prst="rect">
            <a:avLst/>
          </a:prstGeom>
        </p:spPr>
      </p:pic>
      <p:pic>
        <p:nvPicPr>
          <p:cNvPr id="22" name="Picture 21" descr="A black background with a black square&#10;&#10;AI-generated content may be incorrect.">
            <a:extLst>
              <a:ext uri="{FF2B5EF4-FFF2-40B4-BE49-F238E27FC236}">
                <a16:creationId xmlns:a16="http://schemas.microsoft.com/office/drawing/2014/main" id="{CCA7009E-04A5-7455-020D-B7D1A18CD9C1}"/>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859954" y="9685487"/>
            <a:ext cx="791459" cy="791459"/>
          </a:xfrm>
          <a:prstGeom prst="rect">
            <a:avLst/>
          </a:prstGeom>
        </p:spPr>
      </p:pic>
      <p:sp>
        <p:nvSpPr>
          <p:cNvPr id="3" name="TextBox 2">
            <a:extLst>
              <a:ext uri="{FF2B5EF4-FFF2-40B4-BE49-F238E27FC236}">
                <a16:creationId xmlns:a16="http://schemas.microsoft.com/office/drawing/2014/main" id="{00CBCC71-F010-3DBE-D27A-51594A0CB7B0}"/>
              </a:ext>
            </a:extLst>
          </p:cNvPr>
          <p:cNvSpPr txBox="1"/>
          <p:nvPr/>
        </p:nvSpPr>
        <p:spPr>
          <a:xfrm>
            <a:off x="402368" y="2211719"/>
            <a:ext cx="4725712" cy="461665"/>
          </a:xfrm>
          <a:prstGeom prst="rect">
            <a:avLst/>
          </a:prstGeom>
          <a:noFill/>
        </p:spPr>
        <p:txBody>
          <a:bodyPr wrap="square">
            <a:spAutoFit/>
          </a:bodyPr>
          <a:lstStyle/>
          <a:p>
            <a:r>
              <a:rPr lang="en-US" sz="2400" dirty="0">
                <a:solidFill>
                  <a:schemeClr val="tx1">
                    <a:lumMod val="85000"/>
                    <a:lumOff val="15000"/>
                  </a:schemeClr>
                </a:solidFill>
                <a:latin typeface="Plus Jakarta Sans" pitchFamily="2" charset="0"/>
                <a:cs typeface="Plus Jakarta Sans" pitchFamily="2" charset="0"/>
              </a:rPr>
              <a:t>1. Thin-Plate Spline</a:t>
            </a:r>
          </a:p>
        </p:txBody>
      </p:sp>
      <p:sp>
        <p:nvSpPr>
          <p:cNvPr id="28" name="TextBox 27">
            <a:extLst>
              <a:ext uri="{FF2B5EF4-FFF2-40B4-BE49-F238E27FC236}">
                <a16:creationId xmlns:a16="http://schemas.microsoft.com/office/drawing/2014/main" id="{0F5EE383-B19B-249B-55C9-9C35D2ED533E}"/>
              </a:ext>
            </a:extLst>
          </p:cNvPr>
          <p:cNvSpPr txBox="1"/>
          <p:nvPr/>
        </p:nvSpPr>
        <p:spPr>
          <a:xfrm>
            <a:off x="6213085" y="2910369"/>
            <a:ext cx="3231924" cy="923330"/>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Geometric Matching Module (GMM) in CP-VTON, and CP-VTON+.</a:t>
            </a:r>
          </a:p>
        </p:txBody>
      </p:sp>
      <p:sp>
        <p:nvSpPr>
          <p:cNvPr id="29" name="TextBox 28">
            <a:extLst>
              <a:ext uri="{FF2B5EF4-FFF2-40B4-BE49-F238E27FC236}">
                <a16:creationId xmlns:a16="http://schemas.microsoft.com/office/drawing/2014/main" id="{5AAE0013-9D66-9A1F-AD42-0651DE6B2E37}"/>
              </a:ext>
            </a:extLst>
          </p:cNvPr>
          <p:cNvSpPr txBox="1"/>
          <p:nvPr/>
        </p:nvSpPr>
        <p:spPr>
          <a:xfrm>
            <a:off x="6213085" y="3965415"/>
            <a:ext cx="3231923" cy="646331"/>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Clothes Warping Module (CWM) in ACGPN.</a:t>
            </a:r>
          </a:p>
        </p:txBody>
      </p:sp>
      <p:sp>
        <p:nvSpPr>
          <p:cNvPr id="30" name="TextBox 29">
            <a:extLst>
              <a:ext uri="{FF2B5EF4-FFF2-40B4-BE49-F238E27FC236}">
                <a16:creationId xmlns:a16="http://schemas.microsoft.com/office/drawing/2014/main" id="{26B9FC80-1F2B-DD3D-4F2B-DAAAE8CB35AD}"/>
              </a:ext>
            </a:extLst>
          </p:cNvPr>
          <p:cNvSpPr txBox="1"/>
          <p:nvPr/>
        </p:nvSpPr>
        <p:spPr>
          <a:xfrm>
            <a:off x="6213085" y="2210656"/>
            <a:ext cx="4725712" cy="461665"/>
          </a:xfrm>
          <a:prstGeom prst="rect">
            <a:avLst/>
          </a:prstGeom>
          <a:noFill/>
        </p:spPr>
        <p:txBody>
          <a:bodyPr wrap="square">
            <a:spAutoFit/>
          </a:bodyPr>
          <a:lstStyle/>
          <a:p>
            <a:r>
              <a:rPr lang="en-US" sz="2400" b="1" dirty="0">
                <a:solidFill>
                  <a:srgbClr val="A3D0AF"/>
                </a:solidFill>
                <a:latin typeface="Plus Jakarta Sans" pitchFamily="2" charset="0"/>
                <a:cs typeface="Plus Jakarta Sans" pitchFamily="2" charset="0"/>
              </a:rPr>
              <a:t>Used in: </a:t>
            </a:r>
          </a:p>
        </p:txBody>
      </p:sp>
      <p:sp>
        <p:nvSpPr>
          <p:cNvPr id="31" name="TextBox 30">
            <a:extLst>
              <a:ext uri="{FF2B5EF4-FFF2-40B4-BE49-F238E27FC236}">
                <a16:creationId xmlns:a16="http://schemas.microsoft.com/office/drawing/2014/main" id="{9E71CF4D-7B8E-3769-2309-EE70C3E17686}"/>
              </a:ext>
            </a:extLst>
          </p:cNvPr>
          <p:cNvSpPr txBox="1"/>
          <p:nvPr/>
        </p:nvSpPr>
        <p:spPr>
          <a:xfrm>
            <a:off x="3922771" y="8027729"/>
            <a:ext cx="5318137" cy="610295"/>
          </a:xfrm>
          <a:prstGeom prst="rect">
            <a:avLst/>
          </a:prstGeom>
          <a:noFill/>
        </p:spPr>
        <p:txBody>
          <a:bodyPr wrap="square" anchor="ctr">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4800" b="1" i="0" u="none" strike="noStrike" kern="1200" cap="none" spc="300" normalizeH="0" baseline="0" noProof="0" dirty="0">
                <a:ln>
                  <a:noFill/>
                </a:ln>
                <a:solidFill>
                  <a:srgbClr val="192821"/>
                </a:solidFill>
                <a:effectLst/>
                <a:uLnTx/>
                <a:uFillTx/>
                <a:latin typeface="Plus Jakarta Sans" pitchFamily="2" charset="77"/>
                <a:ea typeface="+mn-ea"/>
                <a:cs typeface="Plus Jakarta Sans" pitchFamily="2" charset="77"/>
              </a:rPr>
              <a:t>Key Challenges</a:t>
            </a:r>
          </a:p>
        </p:txBody>
      </p:sp>
      <p:sp>
        <p:nvSpPr>
          <p:cNvPr id="9" name="Rectangle 8">
            <a:extLst>
              <a:ext uri="{FF2B5EF4-FFF2-40B4-BE49-F238E27FC236}">
                <a16:creationId xmlns:a16="http://schemas.microsoft.com/office/drawing/2014/main" id="{681389B3-8470-2E92-1E8E-ED4BA23EAFD6}"/>
              </a:ext>
            </a:extLst>
          </p:cNvPr>
          <p:cNvSpPr/>
          <p:nvPr/>
        </p:nvSpPr>
        <p:spPr>
          <a:xfrm>
            <a:off x="-9365508" y="971436"/>
            <a:ext cx="7663260" cy="46679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2762E16-4FD2-9F27-CCEB-BA140F595B50}"/>
              </a:ext>
            </a:extLst>
          </p:cNvPr>
          <p:cNvSpPr/>
          <p:nvPr/>
        </p:nvSpPr>
        <p:spPr>
          <a:xfrm>
            <a:off x="10119777" y="11103428"/>
            <a:ext cx="293692" cy="11682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E65BEA7-C46D-520D-60D4-97CBF02AB72A}"/>
              </a:ext>
            </a:extLst>
          </p:cNvPr>
          <p:cNvSpPr txBox="1"/>
          <p:nvPr/>
        </p:nvSpPr>
        <p:spPr>
          <a:xfrm>
            <a:off x="-8457031" y="1455407"/>
            <a:ext cx="6668089" cy="1077218"/>
          </a:xfrm>
          <a:prstGeom prst="rect">
            <a:avLst/>
          </a:prstGeom>
          <a:noFill/>
        </p:spPr>
        <p:txBody>
          <a:bodyPr wrap="square" anchor="ctr">
            <a:spAutoFit/>
          </a:bodyPr>
          <a:lstStyle/>
          <a:p>
            <a:pPr lvl="0">
              <a:defRPr/>
            </a:pPr>
            <a:r>
              <a:rPr lang="en-US" sz="3200" b="1" spc="300" dirty="0">
                <a:solidFill>
                  <a:srgbClr val="192821"/>
                </a:solidFill>
                <a:latin typeface="Plus Jakarta Sans" pitchFamily="2" charset="77"/>
                <a:cs typeface="Plus Jakarta Sans" pitchFamily="2" charset="77"/>
              </a:rPr>
              <a:t>Limitations of the models used </a:t>
            </a:r>
            <a:r>
              <a:rPr lang="en-US" sz="3200" b="1" spc="300" dirty="0">
                <a:solidFill>
                  <a:srgbClr val="A3D0AF"/>
                </a:solidFill>
                <a:latin typeface="Plus Jakarta Sans" pitchFamily="2" charset="77"/>
                <a:cs typeface="Plus Jakarta Sans" pitchFamily="2" charset="77"/>
              </a:rPr>
              <a:t>TPS</a:t>
            </a:r>
          </a:p>
        </p:txBody>
      </p:sp>
      <p:pic>
        <p:nvPicPr>
          <p:cNvPr id="24" name="Picture 23">
            <a:extLst>
              <a:ext uri="{FF2B5EF4-FFF2-40B4-BE49-F238E27FC236}">
                <a16:creationId xmlns:a16="http://schemas.microsoft.com/office/drawing/2014/main" id="{3586714F-2CA1-95B1-1E90-2137EA43BFF9}"/>
              </a:ext>
            </a:extLst>
          </p:cNvPr>
          <p:cNvPicPr>
            <a:picLocks noChangeAspect="1"/>
          </p:cNvPicPr>
          <p:nvPr/>
        </p:nvPicPr>
        <p:blipFill>
          <a:blip r:embed="rId8"/>
          <a:stretch>
            <a:fillRect/>
          </a:stretch>
        </p:blipFill>
        <p:spPr>
          <a:xfrm>
            <a:off x="297316" y="2793426"/>
            <a:ext cx="5491351" cy="3274239"/>
          </a:xfrm>
          <a:prstGeom prst="rect">
            <a:avLst/>
          </a:prstGeom>
        </p:spPr>
      </p:pic>
    </p:spTree>
    <p:extLst>
      <p:ext uri="{BB962C8B-B14F-4D97-AF65-F5344CB8AC3E}">
        <p14:creationId xmlns:p14="http://schemas.microsoft.com/office/powerpoint/2010/main" val="1038612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14:presetBounceEnd="90000">
                                      <p:stCondLst>
                                        <p:cond delay="250"/>
                                      </p:stCondLst>
                                      <p:childTnLst>
                                        <p:set>
                                          <p:cBhvr>
                                            <p:cTn id="10" dur="1" fill="hold">
                                              <p:stCondLst>
                                                <p:cond delay="0"/>
                                              </p:stCondLst>
                                            </p:cTn>
                                            <p:tgtEl>
                                              <p:spTgt spid="24"/>
                                            </p:tgtEl>
                                            <p:attrNameLst>
                                              <p:attrName>style.visibility</p:attrName>
                                            </p:attrNameLst>
                                          </p:cBhvr>
                                          <p:to>
                                            <p:strVal val="visible"/>
                                          </p:to>
                                        </p:set>
                                        <p:anim calcmode="lin" valueType="num" p14:bounceEnd="90000">
                                          <p:cBhvr additive="base">
                                            <p:cTn id="11" dur="2000" fill="hold"/>
                                            <p:tgtEl>
                                              <p:spTgt spid="24"/>
                                            </p:tgtEl>
                                            <p:attrNameLst>
                                              <p:attrName>ppt_x</p:attrName>
                                            </p:attrNameLst>
                                          </p:cBhvr>
                                          <p:tavLst>
                                            <p:tav tm="0">
                                              <p:val>
                                                <p:strVal val="#ppt_x"/>
                                              </p:val>
                                            </p:tav>
                                            <p:tav tm="100000">
                                              <p:val>
                                                <p:strVal val="#ppt_x"/>
                                              </p:val>
                                            </p:tav>
                                          </p:tavLst>
                                        </p:anim>
                                        <p:anim calcmode="lin" valueType="num" p14:bounceEnd="90000">
                                          <p:cBhvr additive="base">
                                            <p:cTn id="12" dur="2000" fill="hold"/>
                                            <p:tgtEl>
                                              <p:spTgt spid="24"/>
                                            </p:tgtEl>
                                            <p:attrNameLst>
                                              <p:attrName>ppt_y</p:attrName>
                                            </p:attrNameLst>
                                          </p:cBhvr>
                                          <p:tavLst>
                                            <p:tav tm="0">
                                              <p:val>
                                                <p:strVal val="1+#ppt_h/2"/>
                                              </p:val>
                                            </p:tav>
                                            <p:tav tm="100000">
                                              <p:val>
                                                <p:strVal val="#ppt_y"/>
                                              </p:val>
                                            </p:tav>
                                          </p:tavLst>
                                        </p:anim>
                                      </p:childTnLst>
                                    </p:cTn>
                                  </p:par>
                                  <p:par>
                                    <p:cTn id="13" presetID="22" presetClass="entr" presetSubtype="8" fill="hold" grpId="0" nodeType="withEffect">
                                      <p:stCondLst>
                                        <p:cond delay="100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par>
                                    <p:cTn id="16" presetID="2" presetClass="entr" presetSubtype="4" fill="hold" grpId="0" nodeType="withEffect" p14:presetBounceEnd="86000">
                                      <p:stCondLst>
                                        <p:cond delay="1250"/>
                                      </p:stCondLst>
                                      <p:childTnLst>
                                        <p:set>
                                          <p:cBhvr>
                                            <p:cTn id="17" dur="1" fill="hold">
                                              <p:stCondLst>
                                                <p:cond delay="0"/>
                                              </p:stCondLst>
                                            </p:cTn>
                                            <p:tgtEl>
                                              <p:spTgt spid="28"/>
                                            </p:tgtEl>
                                            <p:attrNameLst>
                                              <p:attrName>style.visibility</p:attrName>
                                            </p:attrNameLst>
                                          </p:cBhvr>
                                          <p:to>
                                            <p:strVal val="visible"/>
                                          </p:to>
                                        </p:set>
                                        <p:anim calcmode="lin" valueType="num" p14:bounceEnd="86000">
                                          <p:cBhvr additive="base">
                                            <p:cTn id="18" dur="2000" fill="hold"/>
                                            <p:tgtEl>
                                              <p:spTgt spid="28"/>
                                            </p:tgtEl>
                                            <p:attrNameLst>
                                              <p:attrName>ppt_x</p:attrName>
                                            </p:attrNameLst>
                                          </p:cBhvr>
                                          <p:tavLst>
                                            <p:tav tm="0">
                                              <p:val>
                                                <p:strVal val="#ppt_x"/>
                                              </p:val>
                                            </p:tav>
                                            <p:tav tm="100000">
                                              <p:val>
                                                <p:strVal val="#ppt_x"/>
                                              </p:val>
                                            </p:tav>
                                          </p:tavLst>
                                        </p:anim>
                                        <p:anim calcmode="lin" valueType="num" p14:bounceEnd="86000">
                                          <p:cBhvr additive="base">
                                            <p:cTn id="19" dur="2000" fill="hold"/>
                                            <p:tgtEl>
                                              <p:spTgt spid="28"/>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14:presetBounceEnd="86000">
                                      <p:stCondLst>
                                        <p:cond delay="2000"/>
                                      </p:stCondLst>
                                      <p:childTnLst>
                                        <p:set>
                                          <p:cBhvr>
                                            <p:cTn id="21" dur="1" fill="hold">
                                              <p:stCondLst>
                                                <p:cond delay="0"/>
                                              </p:stCondLst>
                                            </p:cTn>
                                            <p:tgtEl>
                                              <p:spTgt spid="29"/>
                                            </p:tgtEl>
                                            <p:attrNameLst>
                                              <p:attrName>style.visibility</p:attrName>
                                            </p:attrNameLst>
                                          </p:cBhvr>
                                          <p:to>
                                            <p:strVal val="visible"/>
                                          </p:to>
                                        </p:set>
                                        <p:anim calcmode="lin" valueType="num" p14:bounceEnd="86000">
                                          <p:cBhvr additive="base">
                                            <p:cTn id="22" dur="2000" fill="hold"/>
                                            <p:tgtEl>
                                              <p:spTgt spid="29"/>
                                            </p:tgtEl>
                                            <p:attrNameLst>
                                              <p:attrName>ppt_x</p:attrName>
                                            </p:attrNameLst>
                                          </p:cBhvr>
                                          <p:tavLst>
                                            <p:tav tm="0">
                                              <p:val>
                                                <p:strVal val="#ppt_x"/>
                                              </p:val>
                                            </p:tav>
                                            <p:tav tm="100000">
                                              <p:val>
                                                <p:strVal val="#ppt_x"/>
                                              </p:val>
                                            </p:tav>
                                          </p:tavLst>
                                        </p:anim>
                                        <p:anim calcmode="lin" valueType="num" p14:bounceEnd="86000">
                                          <p:cBhvr additive="base">
                                            <p:cTn id="23" dur="20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29" grpId="0"/>
          <p:bldP spid="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2000" fill="hold"/>
                                            <p:tgtEl>
                                              <p:spTgt spid="24"/>
                                            </p:tgtEl>
                                            <p:attrNameLst>
                                              <p:attrName>ppt_x</p:attrName>
                                            </p:attrNameLst>
                                          </p:cBhvr>
                                          <p:tavLst>
                                            <p:tav tm="0">
                                              <p:val>
                                                <p:strVal val="#ppt_x"/>
                                              </p:val>
                                            </p:tav>
                                            <p:tav tm="100000">
                                              <p:val>
                                                <p:strVal val="#ppt_x"/>
                                              </p:val>
                                            </p:tav>
                                          </p:tavLst>
                                        </p:anim>
                                        <p:anim calcmode="lin" valueType="num">
                                          <p:cBhvr additive="base">
                                            <p:cTn id="12" dur="2000" fill="hold"/>
                                            <p:tgtEl>
                                              <p:spTgt spid="24"/>
                                            </p:tgtEl>
                                            <p:attrNameLst>
                                              <p:attrName>ppt_y</p:attrName>
                                            </p:attrNameLst>
                                          </p:cBhvr>
                                          <p:tavLst>
                                            <p:tav tm="0">
                                              <p:val>
                                                <p:strVal val="1+#ppt_h/2"/>
                                              </p:val>
                                            </p:tav>
                                            <p:tav tm="100000">
                                              <p:val>
                                                <p:strVal val="#ppt_y"/>
                                              </p:val>
                                            </p:tav>
                                          </p:tavLst>
                                        </p:anim>
                                      </p:childTnLst>
                                    </p:cTn>
                                  </p:par>
                                  <p:par>
                                    <p:cTn id="13" presetID="22" presetClass="entr" presetSubtype="8" fill="hold" grpId="0" nodeType="withEffect">
                                      <p:stCondLst>
                                        <p:cond delay="100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par>
                                    <p:cTn id="16" presetID="2" presetClass="entr" presetSubtype="4" fill="hold" grpId="0" nodeType="withEffect">
                                      <p:stCondLst>
                                        <p:cond delay="125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2000" fill="hold"/>
                                            <p:tgtEl>
                                              <p:spTgt spid="28"/>
                                            </p:tgtEl>
                                            <p:attrNameLst>
                                              <p:attrName>ppt_x</p:attrName>
                                            </p:attrNameLst>
                                          </p:cBhvr>
                                          <p:tavLst>
                                            <p:tav tm="0">
                                              <p:val>
                                                <p:strVal val="#ppt_x"/>
                                              </p:val>
                                            </p:tav>
                                            <p:tav tm="100000">
                                              <p:val>
                                                <p:strVal val="#ppt_x"/>
                                              </p:val>
                                            </p:tav>
                                          </p:tavLst>
                                        </p:anim>
                                        <p:anim calcmode="lin" valueType="num">
                                          <p:cBhvr additive="base">
                                            <p:cTn id="19" dur="2000" fill="hold"/>
                                            <p:tgtEl>
                                              <p:spTgt spid="28"/>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200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2000" fill="hold"/>
                                            <p:tgtEl>
                                              <p:spTgt spid="29"/>
                                            </p:tgtEl>
                                            <p:attrNameLst>
                                              <p:attrName>ppt_x</p:attrName>
                                            </p:attrNameLst>
                                          </p:cBhvr>
                                          <p:tavLst>
                                            <p:tav tm="0">
                                              <p:val>
                                                <p:strVal val="#ppt_x"/>
                                              </p:val>
                                            </p:tav>
                                            <p:tav tm="100000">
                                              <p:val>
                                                <p:strVal val="#ppt_x"/>
                                              </p:val>
                                            </p:tav>
                                          </p:tavLst>
                                        </p:anim>
                                        <p:anim calcmode="lin" valueType="num">
                                          <p:cBhvr additive="base">
                                            <p:cTn id="23" dur="20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29" grpId="0"/>
          <p:bldP spid="30"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EDF9EA-613C-56D7-6476-41B4440D78AE}"/>
            </a:ext>
          </a:extLst>
        </p:cNvPr>
        <p:cNvGrpSpPr/>
        <p:nvPr/>
      </p:nvGrpSpPr>
      <p:grpSpPr>
        <a:xfrm>
          <a:off x="0" y="0"/>
          <a:ext cx="0" cy="0"/>
          <a:chOff x="0" y="0"/>
          <a:chExt cx="0" cy="0"/>
        </a:xfrm>
      </p:grpSpPr>
      <p:pic>
        <p:nvPicPr>
          <p:cNvPr id="5" name="Picture 4" descr="A person standing in front of a display&#10;&#10;AI-generated content may be incorrect.">
            <a:extLst>
              <a:ext uri="{FF2B5EF4-FFF2-40B4-BE49-F238E27FC236}">
                <a16:creationId xmlns:a16="http://schemas.microsoft.com/office/drawing/2014/main" id="{046C3738-12EE-3580-9FBF-3AEA1B71B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2058" y="-53380"/>
            <a:ext cx="3774440" cy="6919807"/>
          </a:xfrm>
          <a:prstGeom prst="rect">
            <a:avLst/>
          </a:prstGeom>
        </p:spPr>
      </p:pic>
      <p:sp>
        <p:nvSpPr>
          <p:cNvPr id="6" name="Rectangle 5">
            <a:extLst>
              <a:ext uri="{FF2B5EF4-FFF2-40B4-BE49-F238E27FC236}">
                <a16:creationId xmlns:a16="http://schemas.microsoft.com/office/drawing/2014/main" id="{28CF2346-7400-8682-8122-3182085427E4}"/>
              </a:ext>
            </a:extLst>
          </p:cNvPr>
          <p:cNvSpPr/>
          <p:nvPr/>
        </p:nvSpPr>
        <p:spPr>
          <a:xfrm>
            <a:off x="1" y="1207748"/>
            <a:ext cx="7663260" cy="46679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M">
            <a:extLst>
              <a:ext uri="{FF2B5EF4-FFF2-40B4-BE49-F238E27FC236}">
                <a16:creationId xmlns:a16="http://schemas.microsoft.com/office/drawing/2014/main" id="{3F60969B-1266-E26C-662E-F0BEB03590D0}"/>
              </a:ext>
            </a:extLst>
          </p:cNvPr>
          <p:cNvSpPr/>
          <p:nvPr/>
        </p:nvSpPr>
        <p:spPr>
          <a:xfrm rot="10800000">
            <a:off x="11401960" y="1927623"/>
            <a:ext cx="4725713" cy="4725713"/>
          </a:xfrm>
          <a:prstGeom prst="roundRect">
            <a:avLst>
              <a:gd name="adj" fmla="val 50000"/>
            </a:avLst>
          </a:prstGeom>
          <a:noFill/>
          <a:ln w="1143000">
            <a:solidFill>
              <a:srgbClr val="F8C9C9">
                <a:alpha val="2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0" name="!!S2">
            <a:extLst>
              <a:ext uri="{FF2B5EF4-FFF2-40B4-BE49-F238E27FC236}">
                <a16:creationId xmlns:a16="http://schemas.microsoft.com/office/drawing/2014/main" id="{69FA368B-6479-31C6-CC66-E284910D4F03}"/>
              </a:ext>
            </a:extLst>
          </p:cNvPr>
          <p:cNvCxnSpPr>
            <a:cxnSpLocks/>
          </p:cNvCxnSpPr>
          <p:nvPr/>
        </p:nvCxnSpPr>
        <p:spPr>
          <a:xfrm flipH="1">
            <a:off x="10445610" y="1638243"/>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1" name="!!S3">
            <a:extLst>
              <a:ext uri="{FF2B5EF4-FFF2-40B4-BE49-F238E27FC236}">
                <a16:creationId xmlns:a16="http://schemas.microsoft.com/office/drawing/2014/main" id="{8F80708F-2485-C899-D733-6D788BBD5B61}"/>
              </a:ext>
            </a:extLst>
          </p:cNvPr>
          <p:cNvCxnSpPr>
            <a:cxnSpLocks/>
          </p:cNvCxnSpPr>
          <p:nvPr/>
        </p:nvCxnSpPr>
        <p:spPr>
          <a:xfrm>
            <a:off x="10032515" y="6345251"/>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cxnSp>
        <p:nvCxnSpPr>
          <p:cNvPr id="12" name="!!S3">
            <a:extLst>
              <a:ext uri="{FF2B5EF4-FFF2-40B4-BE49-F238E27FC236}">
                <a16:creationId xmlns:a16="http://schemas.microsoft.com/office/drawing/2014/main" id="{C906BEDA-55E0-B99B-2921-745BB30A05B6}"/>
              </a:ext>
            </a:extLst>
          </p:cNvPr>
          <p:cNvCxnSpPr>
            <a:cxnSpLocks/>
          </p:cNvCxnSpPr>
          <p:nvPr/>
        </p:nvCxnSpPr>
        <p:spPr>
          <a:xfrm flipH="1">
            <a:off x="-4025752" y="6294195"/>
            <a:ext cx="4725712" cy="0"/>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sp>
        <p:nvSpPr>
          <p:cNvPr id="14" name="!!MK4">
            <a:extLst>
              <a:ext uri="{FF2B5EF4-FFF2-40B4-BE49-F238E27FC236}">
                <a16:creationId xmlns:a16="http://schemas.microsoft.com/office/drawing/2014/main" id="{644C968E-A8D5-D5FF-0256-5A509AF0F47C}"/>
              </a:ext>
            </a:extLst>
          </p:cNvPr>
          <p:cNvSpPr/>
          <p:nvPr/>
        </p:nvSpPr>
        <p:spPr>
          <a:xfrm>
            <a:off x="402368" y="601251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MK3">
            <a:extLst>
              <a:ext uri="{FF2B5EF4-FFF2-40B4-BE49-F238E27FC236}">
                <a16:creationId xmlns:a16="http://schemas.microsoft.com/office/drawing/2014/main" id="{93F6547F-BE69-CDFF-582D-944F18FBD99C}"/>
              </a:ext>
            </a:extLst>
          </p:cNvPr>
          <p:cNvSpPr/>
          <p:nvPr/>
        </p:nvSpPr>
        <p:spPr>
          <a:xfrm>
            <a:off x="9729942" y="6007401"/>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MK2">
            <a:extLst>
              <a:ext uri="{FF2B5EF4-FFF2-40B4-BE49-F238E27FC236}">
                <a16:creationId xmlns:a16="http://schemas.microsoft.com/office/drawing/2014/main" id="{B250B802-239C-BFF0-65CE-0937306CA6C4}"/>
              </a:ext>
            </a:extLst>
          </p:cNvPr>
          <p:cNvSpPr/>
          <p:nvPr/>
        </p:nvSpPr>
        <p:spPr>
          <a:xfrm>
            <a:off x="10191054" y="1332438"/>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MK1">
            <a:extLst>
              <a:ext uri="{FF2B5EF4-FFF2-40B4-BE49-F238E27FC236}">
                <a16:creationId xmlns:a16="http://schemas.microsoft.com/office/drawing/2014/main" id="{A812D5C9-4DA1-A5F2-E233-FF441553A096}"/>
              </a:ext>
            </a:extLst>
          </p:cNvPr>
          <p:cNvSpPr/>
          <p:nvPr/>
        </p:nvSpPr>
        <p:spPr>
          <a:xfrm>
            <a:off x="257753" y="673844"/>
            <a:ext cx="595184" cy="595184"/>
          </a:xfrm>
          <a:prstGeom prst="roundRect">
            <a:avLst>
              <a:gd name="adj" fmla="val 50000"/>
            </a:avLst>
          </a:prstGeom>
          <a:solidFill>
            <a:srgbClr val="F8C9C9"/>
          </a:solidFill>
          <a:ln>
            <a:noFill/>
          </a:ln>
          <a:effectLst>
            <a:softEdge rad="15378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SS">
            <a:extLst>
              <a:ext uri="{FF2B5EF4-FFF2-40B4-BE49-F238E27FC236}">
                <a16:creationId xmlns:a16="http://schemas.microsoft.com/office/drawing/2014/main" id="{D5CA9910-C51E-6AAD-AE3C-9295FEEF58C3}"/>
              </a:ext>
            </a:extLst>
          </p:cNvPr>
          <p:cNvSpPr/>
          <p:nvPr/>
        </p:nvSpPr>
        <p:spPr>
          <a:xfrm rot="10406589">
            <a:off x="4004657" y="-1771236"/>
            <a:ext cx="4091299" cy="3719797"/>
          </a:xfrm>
          <a:prstGeom prst="star4">
            <a:avLst>
              <a:gd name="adj" fmla="val 50000"/>
            </a:avLst>
          </a:prstGeom>
          <a:solidFill>
            <a:srgbClr val="A3D0AF">
              <a:alpha val="4745"/>
            </a:srgbClr>
          </a:solidFill>
          <a:ln w="190500">
            <a:solidFill>
              <a:srgbClr val="F8C9C9">
                <a:alpha val="4000"/>
              </a:srgb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8" name="!!S1">
            <a:extLst>
              <a:ext uri="{FF2B5EF4-FFF2-40B4-BE49-F238E27FC236}">
                <a16:creationId xmlns:a16="http://schemas.microsoft.com/office/drawing/2014/main" id="{6AE36539-7C33-8227-C38B-9DD75E7B53C9}"/>
              </a:ext>
            </a:extLst>
          </p:cNvPr>
          <p:cNvCxnSpPr>
            <a:cxnSpLocks/>
          </p:cNvCxnSpPr>
          <p:nvPr/>
        </p:nvCxnSpPr>
        <p:spPr>
          <a:xfrm>
            <a:off x="555347" y="-997709"/>
            <a:ext cx="0" cy="2012272"/>
          </a:xfrm>
          <a:prstGeom prst="line">
            <a:avLst/>
          </a:prstGeom>
          <a:ln w="85725">
            <a:solidFill>
              <a:srgbClr val="F8C9C9">
                <a:alpha val="57000"/>
              </a:srgbClr>
            </a:solidFill>
          </a:ln>
          <a:effectLst>
            <a:softEdge rad="25400"/>
          </a:effectLst>
        </p:spPr>
        <p:style>
          <a:lnRef idx="2">
            <a:schemeClr val="accent1"/>
          </a:lnRef>
          <a:fillRef idx="0">
            <a:schemeClr val="accent1"/>
          </a:fillRef>
          <a:effectRef idx="1">
            <a:schemeClr val="accent1"/>
          </a:effectRef>
          <a:fontRef idx="minor">
            <a:schemeClr val="tx1"/>
          </a:fontRef>
        </p:style>
      </p:cxnSp>
      <p:pic>
        <p:nvPicPr>
          <p:cNvPr id="26" name="!!LOG">
            <a:extLst>
              <a:ext uri="{FF2B5EF4-FFF2-40B4-BE49-F238E27FC236}">
                <a16:creationId xmlns:a16="http://schemas.microsoft.com/office/drawing/2014/main" id="{7B06F2DE-EB36-00AE-F7DF-64534CE4C7A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974974" y="88662"/>
            <a:ext cx="1119086" cy="1119086"/>
          </a:xfrm>
          <a:prstGeom prst="rect">
            <a:avLst/>
          </a:prstGeom>
        </p:spPr>
      </p:pic>
      <p:sp>
        <p:nvSpPr>
          <p:cNvPr id="2" name="TextBox 1">
            <a:extLst>
              <a:ext uri="{FF2B5EF4-FFF2-40B4-BE49-F238E27FC236}">
                <a16:creationId xmlns:a16="http://schemas.microsoft.com/office/drawing/2014/main" id="{BEEB60D9-742E-9B5B-43AE-9CE5ABF2B20A}"/>
              </a:ext>
            </a:extLst>
          </p:cNvPr>
          <p:cNvSpPr txBox="1"/>
          <p:nvPr/>
        </p:nvSpPr>
        <p:spPr>
          <a:xfrm>
            <a:off x="2735496" y="8500227"/>
            <a:ext cx="7210924" cy="610295"/>
          </a:xfrm>
          <a:prstGeom prst="rect">
            <a:avLst/>
          </a:prstGeom>
          <a:noFill/>
        </p:spPr>
        <p:txBody>
          <a:bodyPr wrap="square" anchor="ctr">
            <a:spAutoFit/>
          </a:bodyPr>
          <a:lstStyle/>
          <a:p>
            <a:pPr lvl="0">
              <a:lnSpc>
                <a:spcPct val="70000"/>
              </a:lnSpc>
              <a:defRPr/>
            </a:pPr>
            <a:r>
              <a:rPr lang="en-US" sz="4800" b="1" spc="300" dirty="0">
                <a:solidFill>
                  <a:srgbClr val="192821"/>
                </a:solidFill>
                <a:latin typeface="Plus Jakarta Sans" pitchFamily="2" charset="77"/>
                <a:cs typeface="Plus Jakarta Sans" pitchFamily="2" charset="77"/>
              </a:rPr>
              <a:t>Warping Techniques: </a:t>
            </a:r>
          </a:p>
        </p:txBody>
      </p:sp>
      <p:sp>
        <p:nvSpPr>
          <p:cNvPr id="3" name="TextBox 2">
            <a:extLst>
              <a:ext uri="{FF2B5EF4-FFF2-40B4-BE49-F238E27FC236}">
                <a16:creationId xmlns:a16="http://schemas.microsoft.com/office/drawing/2014/main" id="{47D3905A-6771-0929-B232-8B709F25A6DC}"/>
              </a:ext>
            </a:extLst>
          </p:cNvPr>
          <p:cNvSpPr txBox="1"/>
          <p:nvPr/>
        </p:nvSpPr>
        <p:spPr>
          <a:xfrm>
            <a:off x="647326" y="9697383"/>
            <a:ext cx="4725712" cy="461665"/>
          </a:xfrm>
          <a:prstGeom prst="rect">
            <a:avLst/>
          </a:prstGeom>
          <a:noFill/>
        </p:spPr>
        <p:txBody>
          <a:bodyPr wrap="square">
            <a:spAutoFit/>
          </a:bodyPr>
          <a:lstStyle/>
          <a:p>
            <a:r>
              <a:rPr lang="en-US" sz="2400" dirty="0">
                <a:solidFill>
                  <a:schemeClr val="tx1">
                    <a:lumMod val="85000"/>
                    <a:lumOff val="15000"/>
                  </a:schemeClr>
                </a:solidFill>
                <a:latin typeface="Plus Jakarta Sans" pitchFamily="2" charset="0"/>
                <a:cs typeface="Plus Jakarta Sans" pitchFamily="2" charset="0"/>
              </a:rPr>
              <a:t>1. Thin-Plate Spline</a:t>
            </a:r>
          </a:p>
        </p:txBody>
      </p:sp>
      <p:pic>
        <p:nvPicPr>
          <p:cNvPr id="27" name="Picture 26" descr="A diagram of a t-shirt&#10;&#10;AI-generated content may be incorrect.">
            <a:extLst>
              <a:ext uri="{FF2B5EF4-FFF2-40B4-BE49-F238E27FC236}">
                <a16:creationId xmlns:a16="http://schemas.microsoft.com/office/drawing/2014/main" id="{54BD7B41-9321-7A5C-166E-86E2D552E7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47" y="10183878"/>
            <a:ext cx="5442276" cy="3628184"/>
          </a:xfrm>
          <a:prstGeom prst="rect">
            <a:avLst/>
          </a:prstGeom>
        </p:spPr>
      </p:pic>
      <p:sp>
        <p:nvSpPr>
          <p:cNvPr id="28" name="TextBox 27">
            <a:extLst>
              <a:ext uri="{FF2B5EF4-FFF2-40B4-BE49-F238E27FC236}">
                <a16:creationId xmlns:a16="http://schemas.microsoft.com/office/drawing/2014/main" id="{A7C2E7FC-69B6-AC62-DD7D-37023DD837B6}"/>
              </a:ext>
            </a:extLst>
          </p:cNvPr>
          <p:cNvSpPr txBox="1"/>
          <p:nvPr/>
        </p:nvSpPr>
        <p:spPr>
          <a:xfrm>
            <a:off x="6458043" y="10396033"/>
            <a:ext cx="3231924" cy="923330"/>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Geometric Matching Module (GMM) in CP-VTON, and CP-VTON+.</a:t>
            </a:r>
          </a:p>
        </p:txBody>
      </p:sp>
      <p:sp>
        <p:nvSpPr>
          <p:cNvPr id="29" name="TextBox 28">
            <a:extLst>
              <a:ext uri="{FF2B5EF4-FFF2-40B4-BE49-F238E27FC236}">
                <a16:creationId xmlns:a16="http://schemas.microsoft.com/office/drawing/2014/main" id="{86FF53AB-7C51-70FD-5CA3-98692BAD35F1}"/>
              </a:ext>
            </a:extLst>
          </p:cNvPr>
          <p:cNvSpPr txBox="1"/>
          <p:nvPr/>
        </p:nvSpPr>
        <p:spPr>
          <a:xfrm>
            <a:off x="6458043" y="11451079"/>
            <a:ext cx="3231923" cy="646331"/>
          </a:xfrm>
          <a:prstGeom prst="rect">
            <a:avLst/>
          </a:prstGeom>
          <a:noFill/>
        </p:spPr>
        <p:txBody>
          <a:bodyPr wrap="square">
            <a:spAutoFit/>
          </a:bodyPr>
          <a:lstStyle/>
          <a:p>
            <a:pPr marL="285750" indent="-285750">
              <a:buClr>
                <a:srgbClr val="A3D0AF"/>
              </a:buClr>
              <a:buFont typeface="Arial" panose="020B0604020202020204" pitchFamily="34" charset="0"/>
              <a:buChar char="•"/>
            </a:pPr>
            <a:r>
              <a:rPr lang="en-US" dirty="0">
                <a:solidFill>
                  <a:schemeClr val="tx1">
                    <a:lumMod val="85000"/>
                    <a:lumOff val="15000"/>
                  </a:schemeClr>
                </a:solidFill>
                <a:latin typeface="Plus Jakarta Sans" pitchFamily="2" charset="0"/>
                <a:cs typeface="Plus Jakarta Sans" pitchFamily="2" charset="0"/>
              </a:rPr>
              <a:t>Clothes Warping Module (CWM) in ACGPN.</a:t>
            </a:r>
          </a:p>
        </p:txBody>
      </p:sp>
      <p:sp>
        <p:nvSpPr>
          <p:cNvPr id="30" name="TextBox 29">
            <a:extLst>
              <a:ext uri="{FF2B5EF4-FFF2-40B4-BE49-F238E27FC236}">
                <a16:creationId xmlns:a16="http://schemas.microsoft.com/office/drawing/2014/main" id="{F3F74C41-EC18-75C1-0965-C049F7BFEAB5}"/>
              </a:ext>
            </a:extLst>
          </p:cNvPr>
          <p:cNvSpPr txBox="1"/>
          <p:nvPr/>
        </p:nvSpPr>
        <p:spPr>
          <a:xfrm>
            <a:off x="6458043" y="9696320"/>
            <a:ext cx="4725712" cy="461665"/>
          </a:xfrm>
          <a:prstGeom prst="rect">
            <a:avLst/>
          </a:prstGeom>
          <a:noFill/>
        </p:spPr>
        <p:txBody>
          <a:bodyPr wrap="square">
            <a:spAutoFit/>
          </a:bodyPr>
          <a:lstStyle/>
          <a:p>
            <a:r>
              <a:rPr lang="en-US" sz="2400" b="1" dirty="0">
                <a:solidFill>
                  <a:srgbClr val="A3D0AF"/>
                </a:solidFill>
                <a:latin typeface="Plus Jakarta Sans" pitchFamily="2" charset="0"/>
                <a:cs typeface="Plus Jakarta Sans" pitchFamily="2" charset="0"/>
              </a:rPr>
              <a:t>Used in: </a:t>
            </a:r>
          </a:p>
        </p:txBody>
      </p:sp>
      <p:sp>
        <p:nvSpPr>
          <p:cNvPr id="7" name="TextBox 6">
            <a:extLst>
              <a:ext uri="{FF2B5EF4-FFF2-40B4-BE49-F238E27FC236}">
                <a16:creationId xmlns:a16="http://schemas.microsoft.com/office/drawing/2014/main" id="{35CA0416-AB49-BDDB-5461-7F3498044BE8}"/>
              </a:ext>
            </a:extLst>
          </p:cNvPr>
          <p:cNvSpPr txBox="1"/>
          <p:nvPr/>
        </p:nvSpPr>
        <p:spPr>
          <a:xfrm>
            <a:off x="257754" y="1455407"/>
            <a:ext cx="6668089" cy="1077218"/>
          </a:xfrm>
          <a:prstGeom prst="rect">
            <a:avLst/>
          </a:prstGeom>
          <a:noFill/>
        </p:spPr>
        <p:txBody>
          <a:bodyPr wrap="square" anchor="ctr">
            <a:spAutoFit/>
          </a:bodyPr>
          <a:lstStyle/>
          <a:p>
            <a:pPr lvl="0">
              <a:defRPr/>
            </a:pPr>
            <a:r>
              <a:rPr lang="en-US" sz="3200" b="1" spc="300" dirty="0">
                <a:solidFill>
                  <a:srgbClr val="192821"/>
                </a:solidFill>
                <a:latin typeface="Plus Jakarta Sans" pitchFamily="2" charset="77"/>
                <a:cs typeface="Plus Jakarta Sans" pitchFamily="2" charset="77"/>
              </a:rPr>
              <a:t>Limitations of the models used </a:t>
            </a:r>
            <a:r>
              <a:rPr lang="en-US" sz="3200" b="1" spc="300" dirty="0">
                <a:solidFill>
                  <a:srgbClr val="A3D0AF"/>
                </a:solidFill>
                <a:latin typeface="Plus Jakarta Sans" pitchFamily="2" charset="77"/>
                <a:cs typeface="Plus Jakarta Sans" pitchFamily="2" charset="77"/>
              </a:rPr>
              <a:t>TPS</a:t>
            </a:r>
          </a:p>
        </p:txBody>
      </p:sp>
      <p:sp>
        <p:nvSpPr>
          <p:cNvPr id="23" name="TextBox 22">
            <a:extLst>
              <a:ext uri="{FF2B5EF4-FFF2-40B4-BE49-F238E27FC236}">
                <a16:creationId xmlns:a16="http://schemas.microsoft.com/office/drawing/2014/main" id="{14411D9A-5DBE-98BD-E66B-F60796B133C9}"/>
              </a:ext>
            </a:extLst>
          </p:cNvPr>
          <p:cNvSpPr txBox="1"/>
          <p:nvPr/>
        </p:nvSpPr>
        <p:spPr>
          <a:xfrm>
            <a:off x="1103828" y="2722712"/>
            <a:ext cx="3231924" cy="369332"/>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Reliance on Human Parsing.</a:t>
            </a:r>
          </a:p>
        </p:txBody>
      </p:sp>
      <p:sp>
        <p:nvSpPr>
          <p:cNvPr id="31" name="TextBox 30">
            <a:extLst>
              <a:ext uri="{FF2B5EF4-FFF2-40B4-BE49-F238E27FC236}">
                <a16:creationId xmlns:a16="http://schemas.microsoft.com/office/drawing/2014/main" id="{032EE9DF-EEFD-CC02-BA6B-59EEF9D1D3B0}"/>
              </a:ext>
            </a:extLst>
          </p:cNvPr>
          <p:cNvSpPr txBox="1"/>
          <p:nvPr/>
        </p:nvSpPr>
        <p:spPr>
          <a:xfrm>
            <a:off x="1103828" y="3310473"/>
            <a:ext cx="4597675" cy="369332"/>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Texture and Detail Loss in GMM stage.</a:t>
            </a:r>
          </a:p>
        </p:txBody>
      </p:sp>
      <p:sp>
        <p:nvSpPr>
          <p:cNvPr id="32" name="TextBox 31">
            <a:extLst>
              <a:ext uri="{FF2B5EF4-FFF2-40B4-BE49-F238E27FC236}">
                <a16:creationId xmlns:a16="http://schemas.microsoft.com/office/drawing/2014/main" id="{A77F8940-F502-9888-B2C5-33FD416A757C}"/>
              </a:ext>
            </a:extLst>
          </p:cNvPr>
          <p:cNvSpPr txBox="1"/>
          <p:nvPr/>
        </p:nvSpPr>
        <p:spPr>
          <a:xfrm>
            <a:off x="1103828" y="3961486"/>
            <a:ext cx="5623673" cy="369332"/>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Handling of Occlusions and Complex Poses.</a:t>
            </a:r>
          </a:p>
        </p:txBody>
      </p:sp>
      <p:sp>
        <p:nvSpPr>
          <p:cNvPr id="33" name="TextBox 32">
            <a:extLst>
              <a:ext uri="{FF2B5EF4-FFF2-40B4-BE49-F238E27FC236}">
                <a16:creationId xmlns:a16="http://schemas.microsoft.com/office/drawing/2014/main" id="{0CD61055-48AB-BEBF-287C-CD00007EA64C}"/>
              </a:ext>
            </a:extLst>
          </p:cNvPr>
          <p:cNvSpPr txBox="1"/>
          <p:nvPr/>
        </p:nvSpPr>
        <p:spPr>
          <a:xfrm>
            <a:off x="1103828" y="4549247"/>
            <a:ext cx="4597675" cy="369332"/>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Limited Generalization.</a:t>
            </a:r>
          </a:p>
        </p:txBody>
      </p:sp>
      <p:sp>
        <p:nvSpPr>
          <p:cNvPr id="34" name="TextBox 33">
            <a:extLst>
              <a:ext uri="{FF2B5EF4-FFF2-40B4-BE49-F238E27FC236}">
                <a16:creationId xmlns:a16="http://schemas.microsoft.com/office/drawing/2014/main" id="{58F6F1F4-17DD-15C3-E587-FA09C1AF044E}"/>
              </a:ext>
            </a:extLst>
          </p:cNvPr>
          <p:cNvSpPr txBox="1"/>
          <p:nvPr/>
        </p:nvSpPr>
        <p:spPr>
          <a:xfrm>
            <a:off x="1103828" y="5137008"/>
            <a:ext cx="4597675" cy="369332"/>
          </a:xfrm>
          <a:prstGeom prst="rect">
            <a:avLst/>
          </a:prstGeom>
          <a:noFill/>
        </p:spPr>
        <p:txBody>
          <a:bodyPr wrap="square">
            <a:spAutoFit/>
          </a:bodyPr>
          <a:lstStyle/>
          <a:p>
            <a:pPr>
              <a:buClr>
                <a:srgbClr val="A3D0AF"/>
              </a:buClr>
            </a:pPr>
            <a:r>
              <a:rPr lang="en-US" dirty="0">
                <a:solidFill>
                  <a:schemeClr val="tx1">
                    <a:lumMod val="85000"/>
                    <a:lumOff val="15000"/>
                  </a:schemeClr>
                </a:solidFill>
                <a:latin typeface="Plus Jakarta Sans" pitchFamily="2" charset="0"/>
                <a:cs typeface="Plus Jakarta Sans" pitchFamily="2" charset="0"/>
              </a:rPr>
              <a:t>Local Warping Limitations.</a:t>
            </a:r>
          </a:p>
        </p:txBody>
      </p:sp>
      <p:pic>
        <p:nvPicPr>
          <p:cNvPr id="35" name="Picture 34">
            <a:extLst>
              <a:ext uri="{FF2B5EF4-FFF2-40B4-BE49-F238E27FC236}">
                <a16:creationId xmlns:a16="http://schemas.microsoft.com/office/drawing/2014/main" id="{2A37348A-6E4E-3E16-A9F7-48943DFF2D79}"/>
              </a:ext>
            </a:extLst>
          </p:cNvPr>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402368" y="2607825"/>
            <a:ext cx="487999" cy="487999"/>
          </a:xfrm>
          <a:prstGeom prst="rect">
            <a:avLst/>
          </a:prstGeom>
        </p:spPr>
      </p:pic>
      <p:pic>
        <p:nvPicPr>
          <p:cNvPr id="36" name="Picture 35">
            <a:extLst>
              <a:ext uri="{FF2B5EF4-FFF2-40B4-BE49-F238E27FC236}">
                <a16:creationId xmlns:a16="http://schemas.microsoft.com/office/drawing/2014/main" id="{6470CAF2-B2BB-3F93-9817-286E03D0D5B6}"/>
              </a:ext>
            </a:extLst>
          </p:cNvPr>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402368" y="3210453"/>
            <a:ext cx="487999" cy="487999"/>
          </a:xfrm>
          <a:prstGeom prst="rect">
            <a:avLst/>
          </a:prstGeom>
        </p:spPr>
      </p:pic>
      <p:pic>
        <p:nvPicPr>
          <p:cNvPr id="37" name="Picture 36">
            <a:extLst>
              <a:ext uri="{FF2B5EF4-FFF2-40B4-BE49-F238E27FC236}">
                <a16:creationId xmlns:a16="http://schemas.microsoft.com/office/drawing/2014/main" id="{C3F036A2-695B-7BF9-DD83-41DB920E3F38}"/>
              </a:ext>
            </a:extLst>
          </p:cNvPr>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402368" y="3813081"/>
            <a:ext cx="487999" cy="487999"/>
          </a:xfrm>
          <a:prstGeom prst="rect">
            <a:avLst/>
          </a:prstGeom>
        </p:spPr>
      </p:pic>
      <p:pic>
        <p:nvPicPr>
          <p:cNvPr id="38" name="Picture 37">
            <a:extLst>
              <a:ext uri="{FF2B5EF4-FFF2-40B4-BE49-F238E27FC236}">
                <a16:creationId xmlns:a16="http://schemas.microsoft.com/office/drawing/2014/main" id="{9D4E1CF4-606E-0E22-6EEE-5D752A0576A6}"/>
              </a:ext>
            </a:extLst>
          </p:cNvPr>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402368" y="4415709"/>
            <a:ext cx="487999" cy="487999"/>
          </a:xfrm>
          <a:prstGeom prst="rect">
            <a:avLst/>
          </a:prstGeom>
        </p:spPr>
      </p:pic>
      <p:pic>
        <p:nvPicPr>
          <p:cNvPr id="39" name="Picture 38">
            <a:extLst>
              <a:ext uri="{FF2B5EF4-FFF2-40B4-BE49-F238E27FC236}">
                <a16:creationId xmlns:a16="http://schemas.microsoft.com/office/drawing/2014/main" id="{FAAB5B48-2210-F317-A9EE-CA1C5D8F629C}"/>
              </a:ext>
            </a:extLst>
          </p:cNvPr>
          <p:cNvPicPr>
            <a:picLocks noChangeAspect="1"/>
          </p:cNvPicPr>
          <p:nvPr/>
        </p:nvPicPr>
        <p:blipFill>
          <a:blip r:embed="rId10">
            <a:duotone>
              <a:schemeClr val="accent3">
                <a:shade val="45000"/>
                <a:satMod val="135000"/>
              </a:schemeClr>
              <a:prstClr val="white"/>
            </a:duotone>
            <a:extLst>
              <a:ext uri="{28A0092B-C50C-407E-A947-70E740481C1C}">
                <a14:useLocalDpi xmlns:a14="http://schemas.microsoft.com/office/drawing/2010/main" val="0"/>
              </a:ext>
            </a:extLst>
          </a:blip>
          <a:srcRect/>
          <a:stretch/>
        </p:blipFill>
        <p:spPr>
          <a:xfrm>
            <a:off x="402368" y="5018337"/>
            <a:ext cx="487999" cy="487999"/>
          </a:xfrm>
          <a:prstGeom prst="rect">
            <a:avLst/>
          </a:prstGeom>
        </p:spPr>
      </p:pic>
      <p:sp>
        <p:nvSpPr>
          <p:cNvPr id="8" name="Rectangle 7">
            <a:extLst>
              <a:ext uri="{FF2B5EF4-FFF2-40B4-BE49-F238E27FC236}">
                <a16:creationId xmlns:a16="http://schemas.microsoft.com/office/drawing/2014/main" id="{2F362794-AFFD-29C5-6510-B57532A0F3E9}"/>
              </a:ext>
            </a:extLst>
          </p:cNvPr>
          <p:cNvSpPr/>
          <p:nvPr/>
        </p:nvSpPr>
        <p:spPr>
          <a:xfrm>
            <a:off x="10122442" y="-239838"/>
            <a:ext cx="68611" cy="764834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73532C3C-C4B5-D4EA-2815-240968EEA337}"/>
              </a:ext>
            </a:extLst>
          </p:cNvPr>
          <p:cNvPicPr>
            <a:picLocks noChangeAspect="1"/>
          </p:cNvPicPr>
          <p:nvPr/>
        </p:nvPicPr>
        <p:blipFill>
          <a:blip r:embed="rId11"/>
          <a:stretch>
            <a:fillRect/>
          </a:stretch>
        </p:blipFill>
        <p:spPr>
          <a:xfrm>
            <a:off x="2958387" y="9671783"/>
            <a:ext cx="7568299" cy="2836500"/>
          </a:xfrm>
          <a:prstGeom prst="rect">
            <a:avLst/>
          </a:prstGeom>
        </p:spPr>
      </p:pic>
    </p:spTree>
    <p:extLst>
      <p:ext uri="{BB962C8B-B14F-4D97-AF65-F5344CB8AC3E}">
        <p14:creationId xmlns:p14="http://schemas.microsoft.com/office/powerpoint/2010/main" val="214990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86000">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14:bounceEnd="86000">
                                          <p:cBhvr additive="base">
                                            <p:cTn id="7" dur="2000" fill="hold"/>
                                            <p:tgtEl>
                                              <p:spTgt spid="35"/>
                                            </p:tgtEl>
                                            <p:attrNameLst>
                                              <p:attrName>ppt_x</p:attrName>
                                            </p:attrNameLst>
                                          </p:cBhvr>
                                          <p:tavLst>
                                            <p:tav tm="0">
                                              <p:val>
                                                <p:strVal val="#ppt_x"/>
                                              </p:val>
                                            </p:tav>
                                            <p:tav tm="100000">
                                              <p:val>
                                                <p:strVal val="#ppt_x"/>
                                              </p:val>
                                            </p:tav>
                                          </p:tavLst>
                                        </p:anim>
                                        <p:anim calcmode="lin" valueType="num" p14:bounceEnd="86000">
                                          <p:cBhvr additive="base">
                                            <p:cTn id="8" dur="20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86000">
                                      <p:stCondLst>
                                        <p:cond delay="1250"/>
                                      </p:stCondLst>
                                      <p:childTnLst>
                                        <p:set>
                                          <p:cBhvr>
                                            <p:cTn id="10" dur="1" fill="hold">
                                              <p:stCondLst>
                                                <p:cond delay="0"/>
                                              </p:stCondLst>
                                            </p:cTn>
                                            <p:tgtEl>
                                              <p:spTgt spid="23"/>
                                            </p:tgtEl>
                                            <p:attrNameLst>
                                              <p:attrName>style.visibility</p:attrName>
                                            </p:attrNameLst>
                                          </p:cBhvr>
                                          <p:to>
                                            <p:strVal val="visible"/>
                                          </p:to>
                                        </p:set>
                                        <p:anim calcmode="lin" valueType="num" p14:bounceEnd="86000">
                                          <p:cBhvr additive="base">
                                            <p:cTn id="11" dur="2000" fill="hold"/>
                                            <p:tgtEl>
                                              <p:spTgt spid="23"/>
                                            </p:tgtEl>
                                            <p:attrNameLst>
                                              <p:attrName>ppt_x</p:attrName>
                                            </p:attrNameLst>
                                          </p:cBhvr>
                                          <p:tavLst>
                                            <p:tav tm="0">
                                              <p:val>
                                                <p:strVal val="#ppt_x"/>
                                              </p:val>
                                            </p:tav>
                                            <p:tav tm="100000">
                                              <p:val>
                                                <p:strVal val="#ppt_x"/>
                                              </p:val>
                                            </p:tav>
                                          </p:tavLst>
                                        </p:anim>
                                        <p:anim calcmode="lin" valueType="num" p14:bounceEnd="86000">
                                          <p:cBhvr additive="base">
                                            <p:cTn id="12" dur="2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86000">
                                      <p:stCondLst>
                                        <p:cond delay="2000"/>
                                      </p:stCondLst>
                                      <p:childTnLst>
                                        <p:set>
                                          <p:cBhvr>
                                            <p:cTn id="14" dur="1" fill="hold">
                                              <p:stCondLst>
                                                <p:cond delay="0"/>
                                              </p:stCondLst>
                                            </p:cTn>
                                            <p:tgtEl>
                                              <p:spTgt spid="36"/>
                                            </p:tgtEl>
                                            <p:attrNameLst>
                                              <p:attrName>style.visibility</p:attrName>
                                            </p:attrNameLst>
                                          </p:cBhvr>
                                          <p:to>
                                            <p:strVal val="visible"/>
                                          </p:to>
                                        </p:set>
                                        <p:anim calcmode="lin" valueType="num" p14:bounceEnd="86000">
                                          <p:cBhvr additive="base">
                                            <p:cTn id="15" dur="2000" fill="hold"/>
                                            <p:tgtEl>
                                              <p:spTgt spid="36"/>
                                            </p:tgtEl>
                                            <p:attrNameLst>
                                              <p:attrName>ppt_x</p:attrName>
                                            </p:attrNameLst>
                                          </p:cBhvr>
                                          <p:tavLst>
                                            <p:tav tm="0">
                                              <p:val>
                                                <p:strVal val="#ppt_x"/>
                                              </p:val>
                                            </p:tav>
                                            <p:tav tm="100000">
                                              <p:val>
                                                <p:strVal val="#ppt_x"/>
                                              </p:val>
                                            </p:tav>
                                          </p:tavLst>
                                        </p:anim>
                                        <p:anim calcmode="lin" valueType="num" p14:bounceEnd="86000">
                                          <p:cBhvr additive="base">
                                            <p:cTn id="16" dur="20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86000">
                                      <p:stCondLst>
                                        <p:cond delay="2750"/>
                                      </p:stCondLst>
                                      <p:childTnLst>
                                        <p:set>
                                          <p:cBhvr>
                                            <p:cTn id="18" dur="1" fill="hold">
                                              <p:stCondLst>
                                                <p:cond delay="0"/>
                                              </p:stCondLst>
                                            </p:cTn>
                                            <p:tgtEl>
                                              <p:spTgt spid="31"/>
                                            </p:tgtEl>
                                            <p:attrNameLst>
                                              <p:attrName>style.visibility</p:attrName>
                                            </p:attrNameLst>
                                          </p:cBhvr>
                                          <p:to>
                                            <p:strVal val="visible"/>
                                          </p:to>
                                        </p:set>
                                        <p:anim calcmode="lin" valueType="num" p14:bounceEnd="86000">
                                          <p:cBhvr additive="base">
                                            <p:cTn id="19" dur="2000" fill="hold"/>
                                            <p:tgtEl>
                                              <p:spTgt spid="31"/>
                                            </p:tgtEl>
                                            <p:attrNameLst>
                                              <p:attrName>ppt_x</p:attrName>
                                            </p:attrNameLst>
                                          </p:cBhvr>
                                          <p:tavLst>
                                            <p:tav tm="0">
                                              <p:val>
                                                <p:strVal val="#ppt_x"/>
                                              </p:val>
                                            </p:tav>
                                            <p:tav tm="100000">
                                              <p:val>
                                                <p:strVal val="#ppt_x"/>
                                              </p:val>
                                            </p:tav>
                                          </p:tavLst>
                                        </p:anim>
                                        <p:anim calcmode="lin" valueType="num" p14:bounceEnd="86000">
                                          <p:cBhvr additive="base">
                                            <p:cTn id="20" dur="2000" fill="hold"/>
                                            <p:tgtEl>
                                              <p:spTgt spid="3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86000">
                                      <p:stCondLst>
                                        <p:cond delay="3250"/>
                                      </p:stCondLst>
                                      <p:childTnLst>
                                        <p:set>
                                          <p:cBhvr>
                                            <p:cTn id="22" dur="1" fill="hold">
                                              <p:stCondLst>
                                                <p:cond delay="0"/>
                                              </p:stCondLst>
                                            </p:cTn>
                                            <p:tgtEl>
                                              <p:spTgt spid="37"/>
                                            </p:tgtEl>
                                            <p:attrNameLst>
                                              <p:attrName>style.visibility</p:attrName>
                                            </p:attrNameLst>
                                          </p:cBhvr>
                                          <p:to>
                                            <p:strVal val="visible"/>
                                          </p:to>
                                        </p:set>
                                        <p:anim calcmode="lin" valueType="num" p14:bounceEnd="86000">
                                          <p:cBhvr additive="base">
                                            <p:cTn id="23" dur="2000" fill="hold"/>
                                            <p:tgtEl>
                                              <p:spTgt spid="37"/>
                                            </p:tgtEl>
                                            <p:attrNameLst>
                                              <p:attrName>ppt_x</p:attrName>
                                            </p:attrNameLst>
                                          </p:cBhvr>
                                          <p:tavLst>
                                            <p:tav tm="0">
                                              <p:val>
                                                <p:strVal val="#ppt_x"/>
                                              </p:val>
                                            </p:tav>
                                            <p:tav tm="100000">
                                              <p:val>
                                                <p:strVal val="#ppt_x"/>
                                              </p:val>
                                            </p:tav>
                                          </p:tavLst>
                                        </p:anim>
                                        <p:anim calcmode="lin" valueType="num" p14:bounceEnd="86000">
                                          <p:cBhvr additive="base">
                                            <p:cTn id="24" dur="2000" fill="hold"/>
                                            <p:tgtEl>
                                              <p:spTgt spid="3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86000">
                                      <p:stCondLst>
                                        <p:cond delay="3750"/>
                                      </p:stCondLst>
                                      <p:childTnLst>
                                        <p:set>
                                          <p:cBhvr>
                                            <p:cTn id="26" dur="1" fill="hold">
                                              <p:stCondLst>
                                                <p:cond delay="0"/>
                                              </p:stCondLst>
                                            </p:cTn>
                                            <p:tgtEl>
                                              <p:spTgt spid="32"/>
                                            </p:tgtEl>
                                            <p:attrNameLst>
                                              <p:attrName>style.visibility</p:attrName>
                                            </p:attrNameLst>
                                          </p:cBhvr>
                                          <p:to>
                                            <p:strVal val="visible"/>
                                          </p:to>
                                        </p:set>
                                        <p:anim calcmode="lin" valueType="num" p14:bounceEnd="86000">
                                          <p:cBhvr additive="base">
                                            <p:cTn id="27" dur="2000" fill="hold"/>
                                            <p:tgtEl>
                                              <p:spTgt spid="32"/>
                                            </p:tgtEl>
                                            <p:attrNameLst>
                                              <p:attrName>ppt_x</p:attrName>
                                            </p:attrNameLst>
                                          </p:cBhvr>
                                          <p:tavLst>
                                            <p:tav tm="0">
                                              <p:val>
                                                <p:strVal val="#ppt_x"/>
                                              </p:val>
                                            </p:tav>
                                            <p:tav tm="100000">
                                              <p:val>
                                                <p:strVal val="#ppt_x"/>
                                              </p:val>
                                            </p:tav>
                                          </p:tavLst>
                                        </p:anim>
                                        <p:anim calcmode="lin" valueType="num" p14:bounceEnd="86000">
                                          <p:cBhvr additive="base">
                                            <p:cTn id="28" dur="2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14:presetBounceEnd="86000">
                                      <p:stCondLst>
                                        <p:cond delay="5000"/>
                                      </p:stCondLst>
                                      <p:childTnLst>
                                        <p:set>
                                          <p:cBhvr>
                                            <p:cTn id="30" dur="1" fill="hold">
                                              <p:stCondLst>
                                                <p:cond delay="0"/>
                                              </p:stCondLst>
                                            </p:cTn>
                                            <p:tgtEl>
                                              <p:spTgt spid="38"/>
                                            </p:tgtEl>
                                            <p:attrNameLst>
                                              <p:attrName>style.visibility</p:attrName>
                                            </p:attrNameLst>
                                          </p:cBhvr>
                                          <p:to>
                                            <p:strVal val="visible"/>
                                          </p:to>
                                        </p:set>
                                        <p:anim calcmode="lin" valueType="num" p14:bounceEnd="86000">
                                          <p:cBhvr additive="base">
                                            <p:cTn id="31" dur="2000" fill="hold"/>
                                            <p:tgtEl>
                                              <p:spTgt spid="38"/>
                                            </p:tgtEl>
                                            <p:attrNameLst>
                                              <p:attrName>ppt_x</p:attrName>
                                            </p:attrNameLst>
                                          </p:cBhvr>
                                          <p:tavLst>
                                            <p:tav tm="0">
                                              <p:val>
                                                <p:strVal val="#ppt_x"/>
                                              </p:val>
                                            </p:tav>
                                            <p:tav tm="100000">
                                              <p:val>
                                                <p:strVal val="#ppt_x"/>
                                              </p:val>
                                            </p:tav>
                                          </p:tavLst>
                                        </p:anim>
                                        <p:anim calcmode="lin" valueType="num" p14:bounceEnd="86000">
                                          <p:cBhvr additive="base">
                                            <p:cTn id="32" dur="2000" fill="hold"/>
                                            <p:tgtEl>
                                              <p:spTgt spid="3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86000">
                                      <p:stCondLst>
                                        <p:cond delay="5750"/>
                                      </p:stCondLst>
                                      <p:childTnLst>
                                        <p:set>
                                          <p:cBhvr>
                                            <p:cTn id="34" dur="1" fill="hold">
                                              <p:stCondLst>
                                                <p:cond delay="0"/>
                                              </p:stCondLst>
                                            </p:cTn>
                                            <p:tgtEl>
                                              <p:spTgt spid="33"/>
                                            </p:tgtEl>
                                            <p:attrNameLst>
                                              <p:attrName>style.visibility</p:attrName>
                                            </p:attrNameLst>
                                          </p:cBhvr>
                                          <p:to>
                                            <p:strVal val="visible"/>
                                          </p:to>
                                        </p:set>
                                        <p:anim calcmode="lin" valueType="num" p14:bounceEnd="86000">
                                          <p:cBhvr additive="base">
                                            <p:cTn id="35" dur="2000" fill="hold"/>
                                            <p:tgtEl>
                                              <p:spTgt spid="33"/>
                                            </p:tgtEl>
                                            <p:attrNameLst>
                                              <p:attrName>ppt_x</p:attrName>
                                            </p:attrNameLst>
                                          </p:cBhvr>
                                          <p:tavLst>
                                            <p:tav tm="0">
                                              <p:val>
                                                <p:strVal val="#ppt_x"/>
                                              </p:val>
                                            </p:tav>
                                            <p:tav tm="100000">
                                              <p:val>
                                                <p:strVal val="#ppt_x"/>
                                              </p:val>
                                            </p:tav>
                                          </p:tavLst>
                                        </p:anim>
                                        <p:anim calcmode="lin" valueType="num" p14:bounceEnd="86000">
                                          <p:cBhvr additive="base">
                                            <p:cTn id="36" dur="20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14:presetBounceEnd="86000">
                                      <p:stCondLst>
                                        <p:cond delay="6500"/>
                                      </p:stCondLst>
                                      <p:childTnLst>
                                        <p:set>
                                          <p:cBhvr>
                                            <p:cTn id="38" dur="1" fill="hold">
                                              <p:stCondLst>
                                                <p:cond delay="0"/>
                                              </p:stCondLst>
                                            </p:cTn>
                                            <p:tgtEl>
                                              <p:spTgt spid="39"/>
                                            </p:tgtEl>
                                            <p:attrNameLst>
                                              <p:attrName>style.visibility</p:attrName>
                                            </p:attrNameLst>
                                          </p:cBhvr>
                                          <p:to>
                                            <p:strVal val="visible"/>
                                          </p:to>
                                        </p:set>
                                        <p:anim calcmode="lin" valueType="num" p14:bounceEnd="86000">
                                          <p:cBhvr additive="base">
                                            <p:cTn id="39" dur="2000" fill="hold"/>
                                            <p:tgtEl>
                                              <p:spTgt spid="39"/>
                                            </p:tgtEl>
                                            <p:attrNameLst>
                                              <p:attrName>ppt_x</p:attrName>
                                            </p:attrNameLst>
                                          </p:cBhvr>
                                          <p:tavLst>
                                            <p:tav tm="0">
                                              <p:val>
                                                <p:strVal val="#ppt_x"/>
                                              </p:val>
                                            </p:tav>
                                            <p:tav tm="100000">
                                              <p:val>
                                                <p:strVal val="#ppt_x"/>
                                              </p:val>
                                            </p:tav>
                                          </p:tavLst>
                                        </p:anim>
                                        <p:anim calcmode="lin" valueType="num" p14:bounceEnd="86000">
                                          <p:cBhvr additive="base">
                                            <p:cTn id="40" dur="2000" fill="hold"/>
                                            <p:tgtEl>
                                              <p:spTgt spid="3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14:presetBounceEnd="86000">
                                      <p:stCondLst>
                                        <p:cond delay="7250"/>
                                      </p:stCondLst>
                                      <p:childTnLst>
                                        <p:set>
                                          <p:cBhvr>
                                            <p:cTn id="42" dur="1" fill="hold">
                                              <p:stCondLst>
                                                <p:cond delay="0"/>
                                              </p:stCondLst>
                                            </p:cTn>
                                            <p:tgtEl>
                                              <p:spTgt spid="34"/>
                                            </p:tgtEl>
                                            <p:attrNameLst>
                                              <p:attrName>style.visibility</p:attrName>
                                            </p:attrNameLst>
                                          </p:cBhvr>
                                          <p:to>
                                            <p:strVal val="visible"/>
                                          </p:to>
                                        </p:set>
                                        <p:anim calcmode="lin" valueType="num" p14:bounceEnd="86000">
                                          <p:cBhvr additive="base">
                                            <p:cTn id="43" dur="2000" fill="hold"/>
                                            <p:tgtEl>
                                              <p:spTgt spid="34"/>
                                            </p:tgtEl>
                                            <p:attrNameLst>
                                              <p:attrName>ppt_x</p:attrName>
                                            </p:attrNameLst>
                                          </p:cBhvr>
                                          <p:tavLst>
                                            <p:tav tm="0">
                                              <p:val>
                                                <p:strVal val="#ppt_x"/>
                                              </p:val>
                                            </p:tav>
                                            <p:tav tm="100000">
                                              <p:val>
                                                <p:strVal val="#ppt_x"/>
                                              </p:val>
                                            </p:tav>
                                          </p:tavLst>
                                        </p:anim>
                                        <p:anim calcmode="lin" valueType="num" p14:bounceEnd="86000">
                                          <p:cBhvr additive="base">
                                            <p:cTn id="44" dur="2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1" grpId="0"/>
          <p:bldP spid="32" grpId="0"/>
          <p:bldP spid="33" grpId="0"/>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2000" fill="hold"/>
                                            <p:tgtEl>
                                              <p:spTgt spid="35"/>
                                            </p:tgtEl>
                                            <p:attrNameLst>
                                              <p:attrName>ppt_x</p:attrName>
                                            </p:attrNameLst>
                                          </p:cBhvr>
                                          <p:tavLst>
                                            <p:tav tm="0">
                                              <p:val>
                                                <p:strVal val="#ppt_x"/>
                                              </p:val>
                                            </p:tav>
                                            <p:tav tm="100000">
                                              <p:val>
                                                <p:strVal val="#ppt_x"/>
                                              </p:val>
                                            </p:tav>
                                          </p:tavLst>
                                        </p:anim>
                                        <p:anim calcmode="lin" valueType="num">
                                          <p:cBhvr additive="base">
                                            <p:cTn id="8" dur="20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5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2000" fill="hold"/>
                                            <p:tgtEl>
                                              <p:spTgt spid="23"/>
                                            </p:tgtEl>
                                            <p:attrNameLst>
                                              <p:attrName>ppt_x</p:attrName>
                                            </p:attrNameLst>
                                          </p:cBhvr>
                                          <p:tavLst>
                                            <p:tav tm="0">
                                              <p:val>
                                                <p:strVal val="#ppt_x"/>
                                              </p:val>
                                            </p:tav>
                                            <p:tav tm="100000">
                                              <p:val>
                                                <p:strVal val="#ppt_x"/>
                                              </p:val>
                                            </p:tav>
                                          </p:tavLst>
                                        </p:anim>
                                        <p:anim calcmode="lin" valueType="num">
                                          <p:cBhvr additive="base">
                                            <p:cTn id="12" dur="20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2000" fill="hold"/>
                                            <p:tgtEl>
                                              <p:spTgt spid="36"/>
                                            </p:tgtEl>
                                            <p:attrNameLst>
                                              <p:attrName>ppt_x</p:attrName>
                                            </p:attrNameLst>
                                          </p:cBhvr>
                                          <p:tavLst>
                                            <p:tav tm="0">
                                              <p:val>
                                                <p:strVal val="#ppt_x"/>
                                              </p:val>
                                            </p:tav>
                                            <p:tav tm="100000">
                                              <p:val>
                                                <p:strVal val="#ppt_x"/>
                                              </p:val>
                                            </p:tav>
                                          </p:tavLst>
                                        </p:anim>
                                        <p:anim calcmode="lin" valueType="num">
                                          <p:cBhvr additive="base">
                                            <p:cTn id="16" dur="20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275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2000" fill="hold"/>
                                            <p:tgtEl>
                                              <p:spTgt spid="31"/>
                                            </p:tgtEl>
                                            <p:attrNameLst>
                                              <p:attrName>ppt_x</p:attrName>
                                            </p:attrNameLst>
                                          </p:cBhvr>
                                          <p:tavLst>
                                            <p:tav tm="0">
                                              <p:val>
                                                <p:strVal val="#ppt_x"/>
                                              </p:val>
                                            </p:tav>
                                            <p:tav tm="100000">
                                              <p:val>
                                                <p:strVal val="#ppt_x"/>
                                              </p:val>
                                            </p:tav>
                                          </p:tavLst>
                                        </p:anim>
                                        <p:anim calcmode="lin" valueType="num">
                                          <p:cBhvr additive="base">
                                            <p:cTn id="20" dur="2000" fill="hold"/>
                                            <p:tgtEl>
                                              <p:spTgt spid="3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325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2000" fill="hold"/>
                                            <p:tgtEl>
                                              <p:spTgt spid="37"/>
                                            </p:tgtEl>
                                            <p:attrNameLst>
                                              <p:attrName>ppt_x</p:attrName>
                                            </p:attrNameLst>
                                          </p:cBhvr>
                                          <p:tavLst>
                                            <p:tav tm="0">
                                              <p:val>
                                                <p:strVal val="#ppt_x"/>
                                              </p:val>
                                            </p:tav>
                                            <p:tav tm="100000">
                                              <p:val>
                                                <p:strVal val="#ppt_x"/>
                                              </p:val>
                                            </p:tav>
                                          </p:tavLst>
                                        </p:anim>
                                        <p:anim calcmode="lin" valueType="num">
                                          <p:cBhvr additive="base">
                                            <p:cTn id="24" dur="2000" fill="hold"/>
                                            <p:tgtEl>
                                              <p:spTgt spid="3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375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2000" fill="hold"/>
                                            <p:tgtEl>
                                              <p:spTgt spid="32"/>
                                            </p:tgtEl>
                                            <p:attrNameLst>
                                              <p:attrName>ppt_x</p:attrName>
                                            </p:attrNameLst>
                                          </p:cBhvr>
                                          <p:tavLst>
                                            <p:tav tm="0">
                                              <p:val>
                                                <p:strVal val="#ppt_x"/>
                                              </p:val>
                                            </p:tav>
                                            <p:tav tm="100000">
                                              <p:val>
                                                <p:strVal val="#ppt_x"/>
                                              </p:val>
                                            </p:tav>
                                          </p:tavLst>
                                        </p:anim>
                                        <p:anim calcmode="lin" valueType="num">
                                          <p:cBhvr additive="base">
                                            <p:cTn id="28" dur="20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5000"/>
                                      </p:stCondLst>
                                      <p:childTnLst>
                                        <p:set>
                                          <p:cBhvr>
                                            <p:cTn id="30" dur="1" fill="hold">
                                              <p:stCondLst>
                                                <p:cond delay="0"/>
                                              </p:stCondLst>
                                            </p:cTn>
                                            <p:tgtEl>
                                              <p:spTgt spid="38"/>
                                            </p:tgtEl>
                                            <p:attrNameLst>
                                              <p:attrName>style.visibility</p:attrName>
                                            </p:attrNameLst>
                                          </p:cBhvr>
                                          <p:to>
                                            <p:strVal val="visible"/>
                                          </p:to>
                                        </p:set>
                                        <p:anim calcmode="lin" valueType="num">
                                          <p:cBhvr additive="base">
                                            <p:cTn id="31" dur="2000" fill="hold"/>
                                            <p:tgtEl>
                                              <p:spTgt spid="38"/>
                                            </p:tgtEl>
                                            <p:attrNameLst>
                                              <p:attrName>ppt_x</p:attrName>
                                            </p:attrNameLst>
                                          </p:cBhvr>
                                          <p:tavLst>
                                            <p:tav tm="0">
                                              <p:val>
                                                <p:strVal val="#ppt_x"/>
                                              </p:val>
                                            </p:tav>
                                            <p:tav tm="100000">
                                              <p:val>
                                                <p:strVal val="#ppt_x"/>
                                              </p:val>
                                            </p:tav>
                                          </p:tavLst>
                                        </p:anim>
                                        <p:anim calcmode="lin" valueType="num">
                                          <p:cBhvr additive="base">
                                            <p:cTn id="32" dur="2000" fill="hold"/>
                                            <p:tgtEl>
                                              <p:spTgt spid="3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575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2000" fill="hold"/>
                                            <p:tgtEl>
                                              <p:spTgt spid="33"/>
                                            </p:tgtEl>
                                            <p:attrNameLst>
                                              <p:attrName>ppt_x</p:attrName>
                                            </p:attrNameLst>
                                          </p:cBhvr>
                                          <p:tavLst>
                                            <p:tav tm="0">
                                              <p:val>
                                                <p:strVal val="#ppt_x"/>
                                              </p:val>
                                            </p:tav>
                                            <p:tav tm="100000">
                                              <p:val>
                                                <p:strVal val="#ppt_x"/>
                                              </p:val>
                                            </p:tav>
                                          </p:tavLst>
                                        </p:anim>
                                        <p:anim calcmode="lin" valueType="num">
                                          <p:cBhvr additive="base">
                                            <p:cTn id="36" dur="2000" fill="hold"/>
                                            <p:tgtEl>
                                              <p:spTgt spid="3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650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2000" fill="hold"/>
                                            <p:tgtEl>
                                              <p:spTgt spid="39"/>
                                            </p:tgtEl>
                                            <p:attrNameLst>
                                              <p:attrName>ppt_x</p:attrName>
                                            </p:attrNameLst>
                                          </p:cBhvr>
                                          <p:tavLst>
                                            <p:tav tm="0">
                                              <p:val>
                                                <p:strVal val="#ppt_x"/>
                                              </p:val>
                                            </p:tav>
                                            <p:tav tm="100000">
                                              <p:val>
                                                <p:strVal val="#ppt_x"/>
                                              </p:val>
                                            </p:tav>
                                          </p:tavLst>
                                        </p:anim>
                                        <p:anim calcmode="lin" valueType="num">
                                          <p:cBhvr additive="base">
                                            <p:cTn id="40" dur="2000" fill="hold"/>
                                            <p:tgtEl>
                                              <p:spTgt spid="3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725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2000" fill="hold"/>
                                            <p:tgtEl>
                                              <p:spTgt spid="34"/>
                                            </p:tgtEl>
                                            <p:attrNameLst>
                                              <p:attrName>ppt_x</p:attrName>
                                            </p:attrNameLst>
                                          </p:cBhvr>
                                          <p:tavLst>
                                            <p:tav tm="0">
                                              <p:val>
                                                <p:strVal val="#ppt_x"/>
                                              </p:val>
                                            </p:tav>
                                            <p:tav tm="100000">
                                              <p:val>
                                                <p:strVal val="#ppt_x"/>
                                              </p:val>
                                            </p:tav>
                                          </p:tavLst>
                                        </p:anim>
                                        <p:anim calcmode="lin" valueType="num">
                                          <p:cBhvr additive="base">
                                            <p:cTn id="44" dur="20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1" grpId="0"/>
          <p:bldP spid="32" grpId="0"/>
          <p:bldP spid="33" grpId="0"/>
          <p:bldP spid="34" grpId="0"/>
        </p:bldLst>
      </p:timing>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603</TotalTime>
  <Words>7938</Words>
  <Application>Microsoft Office PowerPoint</Application>
  <PresentationFormat>Widescreen</PresentationFormat>
  <Paragraphs>796</Paragraphs>
  <Slides>49</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Aptos</vt:lpstr>
      <vt:lpstr>Aptos Display</vt:lpstr>
      <vt:lpstr>Arial</vt:lpstr>
      <vt:lpstr>Plus Jakarta Sans</vt:lpstr>
      <vt:lpstr>Plus Jakarta Sans Medium</vt:lpstr>
      <vt:lpstr>Poppins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khalid al7rbi</dc:creator>
  <cp:lastModifiedBy>نورين ايهاب محمود محمد بركات</cp:lastModifiedBy>
  <cp:revision>9</cp:revision>
  <dcterms:created xsi:type="dcterms:W3CDTF">2025-06-17T10:13:03Z</dcterms:created>
  <dcterms:modified xsi:type="dcterms:W3CDTF">2025-06-18T06:57:10Z</dcterms:modified>
</cp:coreProperties>
</file>